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7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3F7F-1891-44BB-B1AE-03D2B9FF56AA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BE3F-325A-41C5-8CE7-97B58B8E98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3F7F-1891-44BB-B1AE-03D2B9FF56AA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BE3F-325A-41C5-8CE7-97B58B8E98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3F7F-1891-44BB-B1AE-03D2B9FF56AA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BE3F-325A-41C5-8CE7-97B58B8E98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3F7F-1891-44BB-B1AE-03D2B9FF56AA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BE3F-325A-41C5-8CE7-97B58B8E98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3F7F-1891-44BB-B1AE-03D2B9FF56AA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BE3F-325A-41C5-8CE7-97B58B8E98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3F7F-1891-44BB-B1AE-03D2B9FF56AA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BE3F-325A-41C5-8CE7-97B58B8E98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3F7F-1891-44BB-B1AE-03D2B9FF56AA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BE3F-325A-41C5-8CE7-97B58B8E98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3F7F-1891-44BB-B1AE-03D2B9FF56AA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BE3F-325A-41C5-8CE7-97B58B8E98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3F7F-1891-44BB-B1AE-03D2B9FF56AA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BE3F-325A-41C5-8CE7-97B58B8E98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3F7F-1891-44BB-B1AE-03D2B9FF56AA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BE3F-325A-41C5-8CE7-97B58B8E98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3F7F-1891-44BB-B1AE-03D2B9FF56AA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BE3F-325A-41C5-8CE7-97B58B8E98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C3F7F-1891-44BB-B1AE-03D2B9FF56AA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6BE3F-325A-41C5-8CE7-97B58B8E98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62426" y="764704"/>
            <a:ext cx="87020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 smtClean="0"/>
              <a:t>FACULTAD DE ECONOMÍA</a:t>
            </a:r>
          </a:p>
          <a:p>
            <a:pPr algn="ctr"/>
            <a:endParaRPr lang="es-MX" sz="2400" dirty="0"/>
          </a:p>
          <a:p>
            <a:pPr algn="ctr"/>
            <a:r>
              <a:rPr lang="es-MX" sz="2400" b="1" dirty="0"/>
              <a:t>2° Foro de Propuestas para cambiar el actual Plan de Estudios 2014</a:t>
            </a:r>
            <a:endParaRPr lang="es-MX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564904"/>
            <a:ext cx="59766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/>
              <a:t>Propuesta:    </a:t>
            </a:r>
          </a:p>
          <a:p>
            <a:endParaRPr lang="es-MX" sz="2200" b="1" dirty="0"/>
          </a:p>
          <a:p>
            <a:pPr algn="ctr"/>
            <a:r>
              <a:rPr lang="es-MX" sz="2200" b="1" dirty="0"/>
              <a:t>C</a:t>
            </a:r>
            <a:r>
              <a:rPr lang="es-MX" sz="2200" b="1" dirty="0" smtClean="0"/>
              <a:t>urso de introductorio  de</a:t>
            </a:r>
          </a:p>
          <a:p>
            <a:endParaRPr lang="es-MX" sz="2200" b="1" dirty="0" smtClean="0"/>
          </a:p>
          <a:p>
            <a:pPr algn="ctr"/>
            <a:r>
              <a:rPr lang="es-MX" sz="2200" b="1" dirty="0" smtClean="0"/>
              <a:t>“Metodologías de </a:t>
            </a:r>
            <a:r>
              <a:rPr lang="es-MX" sz="2200" b="1" dirty="0"/>
              <a:t>Investigación en Ciencias </a:t>
            </a:r>
            <a:r>
              <a:rPr lang="es-MX" sz="2200" b="1" dirty="0" smtClean="0"/>
              <a:t>Sociales”</a:t>
            </a:r>
            <a:endParaRPr lang="es-MX" sz="2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158628" y="5693186"/>
            <a:ext cx="3157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/>
              <a:t>Mtro. Alberto </a:t>
            </a:r>
            <a:r>
              <a:rPr lang="es-MX" sz="2000" b="1" dirty="0"/>
              <a:t>Castro Jaimes</a:t>
            </a:r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75856" y="375047"/>
            <a:ext cx="2729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Contenido Temático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4016" y="1700662"/>
            <a:ext cx="8748464" cy="407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Unidad III</a:t>
            </a:r>
            <a:r>
              <a:rPr lang="es-MX" sz="2200" b="1" dirty="0">
                <a:latin typeface="+mj-lt"/>
                <a:cs typeface="Arial" pitchFamily="34" charset="0"/>
              </a:rPr>
              <a:t>	</a:t>
            </a:r>
            <a:r>
              <a:rPr lang="es-MX" sz="2200" b="1" dirty="0" smtClean="0">
                <a:latin typeface="+mj-lt"/>
                <a:cs typeface="Arial" pitchFamily="34" charset="0"/>
              </a:rPr>
              <a:t>	</a:t>
            </a:r>
            <a:r>
              <a:rPr lang="es-MX" sz="2200" b="1" dirty="0" smtClean="0">
                <a:latin typeface="+mj-lt"/>
                <a:cs typeface="Times New Roman" pitchFamily="18" charset="0"/>
              </a:rPr>
              <a:t>Conceptos y medición</a:t>
            </a:r>
          </a:p>
          <a:p>
            <a:pPr lvl="0" indent="449263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Bericat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, Eduardo (1998); </a:t>
            </a:r>
          </a:p>
          <a:p>
            <a:pPr lvl="0" indent="449263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Cortés, Fernando, Rosa María 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Rubalcava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 y 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RicardoYocelevsky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 (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comps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.), (1990)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2200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200" dirty="0" smtClean="0">
                <a:latin typeface="+mj-lt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s-MX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.1   </a:t>
            </a:r>
            <a:r>
              <a:rPr lang="es-MX" sz="2200" dirty="0" smtClean="0"/>
              <a:t>Delimitación </a:t>
            </a:r>
            <a:r>
              <a:rPr lang="es-MX" sz="2200" dirty="0"/>
              <a:t>de la realidad 			</a:t>
            </a:r>
            <a:endParaRPr kumimoji="0" lang="es-MX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200" dirty="0" smtClean="0">
                <a:latin typeface="+mj-lt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s-MX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.2   </a:t>
            </a:r>
            <a:r>
              <a:rPr lang="es-MX" sz="2200" dirty="0" smtClean="0"/>
              <a:t>Sistematización </a:t>
            </a:r>
            <a:r>
              <a:rPr lang="es-MX" sz="2200" dirty="0"/>
              <a:t>de los datos 			(3 hrs.)</a:t>
            </a:r>
            <a:r>
              <a:rPr kumimoji="0" lang="es-MX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		</a:t>
            </a:r>
            <a:endParaRPr kumimoji="0" lang="es-MX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200" dirty="0" smtClean="0">
                <a:latin typeface="+mj-lt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s-MX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.3   </a:t>
            </a:r>
            <a:r>
              <a:rPr lang="es-MX" sz="2200" dirty="0" smtClean="0"/>
              <a:t>Unidades </a:t>
            </a:r>
            <a:r>
              <a:rPr lang="es-MX" sz="2200" dirty="0"/>
              <a:t>de Registro 			</a:t>
            </a:r>
            <a:r>
              <a:rPr lang="es-MX" sz="2200" dirty="0" smtClean="0"/>
              <a:t>	(</a:t>
            </a:r>
            <a:r>
              <a:rPr lang="es-MX" sz="2200" dirty="0"/>
              <a:t>6 hrs.)</a:t>
            </a:r>
            <a:endParaRPr kumimoji="0" lang="es-MX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2200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200" dirty="0" smtClean="0">
                <a:latin typeface="+mj-lt"/>
                <a:ea typeface="Calibri" pitchFamily="34" charset="0"/>
                <a:cs typeface="Times New Roman" pitchFamily="18" charset="0"/>
              </a:rPr>
              <a:t>3.4   </a:t>
            </a:r>
            <a:r>
              <a:rPr lang="es-MX" sz="2200" dirty="0" smtClean="0">
                <a:latin typeface="+mj-lt"/>
              </a:rPr>
              <a:t>Indicadores y escalas básicas			(6 hrs.)</a:t>
            </a: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100" dirty="0" smtClean="0">
                <a:latin typeface="Gabriola" pitchFamily="82" charset="0"/>
              </a:rPr>
              <a:t>	Objetivación de los conceptos teóricos,  operacionalización y  medición</a:t>
            </a: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100" dirty="0" smtClean="0">
              <a:latin typeface="Gabriola" pitchFamily="82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100" dirty="0" smtClean="0">
                <a:latin typeface="Gabriola" pitchFamily="82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75856" y="375047"/>
            <a:ext cx="2729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Contenido Temático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2008297"/>
            <a:ext cx="8748464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200" dirty="0" smtClean="0">
                <a:latin typeface="+mj-lt"/>
              </a:rPr>
              <a:t>3.5   Dimensión temporal 				(3 hrs.)</a:t>
            </a: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(William H. </a:t>
            </a:r>
            <a:r>
              <a:rPr kumimoji="0" lang="es-ES" sz="2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Sewell</a:t>
            </a:r>
            <a:r>
              <a:rPr kumimoji="0" lang="es-E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, 2005)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100" dirty="0" smtClean="0">
                <a:latin typeface="Gabriola" pitchFamily="82" charset="0"/>
                <a:cs typeface="Arial" pitchFamily="34" charset="0"/>
              </a:rPr>
              <a:t>	</a:t>
            </a:r>
            <a:r>
              <a:rPr kumimoji="0" lang="es-E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Teleológica (cada proceso como parte de un todo)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	</a:t>
            </a:r>
            <a:r>
              <a:rPr lang="es-ES" sz="2100" dirty="0" smtClean="0">
                <a:latin typeface="Gabriola" pitchFamily="82" charset="0"/>
                <a:cs typeface="Arial" pitchFamily="34" charset="0"/>
              </a:rPr>
              <a:t>E</a:t>
            </a:r>
            <a:r>
              <a:rPr kumimoji="0" lang="es-E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xperimental (estudios comparativos, cuya temporalidad atiende más </a:t>
            </a:r>
            <a:r>
              <a:rPr kumimoji="0" lang="es-E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 </a:t>
            </a:r>
            <a:r>
              <a:rPr kumimoji="0" lang="es-E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a una lógica 			experimental que a un fundamento histórico)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	</a:t>
            </a:r>
            <a:r>
              <a:rPr lang="es-ES" sz="2100" dirty="0" smtClean="0">
                <a:latin typeface="Gabriola" pitchFamily="82" charset="0"/>
                <a:cs typeface="Arial" pitchFamily="34" charset="0"/>
              </a:rPr>
              <a:t>E</a:t>
            </a:r>
            <a:r>
              <a:rPr kumimoji="0" lang="es-E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ventual ("eventos" que transforman: determina una causalidad) se refiere a regularidad. 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100" dirty="0" smtClean="0">
              <a:latin typeface="Gabriola" pitchFamily="82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100" b="1" dirty="0" smtClean="0">
                <a:latin typeface="Gabriola" pitchFamily="82" charset="0"/>
                <a:cs typeface="Arial" pitchFamily="34" charset="0"/>
              </a:rPr>
              <a:t>(</a:t>
            </a:r>
            <a:r>
              <a:rPr kumimoji="0" lang="es-ES" sz="2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Bechhofer</a:t>
            </a:r>
            <a:r>
              <a:rPr kumimoji="0" lang="es-E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 y Paterson, 2000)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	Cronología y causalidad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	Contexto: es relevante conforme sucede (paciencia)</a:t>
            </a:r>
            <a:endParaRPr kumimoji="0" lang="es-MX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75856" y="375047"/>
            <a:ext cx="2729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Contenido Temático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6024" y="1540243"/>
            <a:ext cx="8748464" cy="423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Unidad IV</a:t>
            </a:r>
            <a:r>
              <a:rPr lang="es-MX" sz="2200" b="1" dirty="0">
                <a:latin typeface="+mj-lt"/>
                <a:cs typeface="Arial" pitchFamily="34" charset="0"/>
              </a:rPr>
              <a:t>	</a:t>
            </a:r>
            <a:r>
              <a:rPr lang="es-MX" sz="2200" b="1" dirty="0" smtClean="0">
                <a:latin typeface="+mj-lt"/>
                <a:cs typeface="Arial" pitchFamily="34" charset="0"/>
              </a:rPr>
              <a:t>	</a:t>
            </a:r>
            <a:r>
              <a:rPr lang="es-MX" sz="2400" dirty="0"/>
              <a:t> </a:t>
            </a:r>
            <a:endParaRPr lang="es-MX" sz="2400" dirty="0" smtClean="0"/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es-MX" sz="2400" dirty="0"/>
              <a:t>	</a:t>
            </a:r>
            <a:r>
              <a:rPr lang="es-MX" sz="2400" dirty="0" smtClean="0"/>
              <a:t>		Diseños </a:t>
            </a:r>
            <a:r>
              <a:rPr lang="es-MX" sz="2400" dirty="0"/>
              <a:t>metodológicos </a:t>
            </a:r>
            <a:r>
              <a:rPr lang="es-MX" sz="2400" dirty="0" smtClean="0"/>
              <a:t>en </a:t>
            </a: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es-MX" sz="2400" dirty="0"/>
              <a:t>	</a:t>
            </a:r>
            <a:r>
              <a:rPr lang="es-MX" sz="2400" dirty="0" smtClean="0"/>
              <a:t>		     las Ciencias Sociales 	</a:t>
            </a:r>
          </a:p>
          <a:p>
            <a:pPr indent="449263" algn="r" fontAlgn="base">
              <a:spcBef>
                <a:spcPct val="0"/>
              </a:spcBef>
              <a:spcAft>
                <a:spcPct val="0"/>
              </a:spcAft>
            </a:pPr>
            <a:r>
              <a:rPr lang="es-MX" sz="2200" dirty="0" smtClean="0">
                <a:latin typeface="Gabriola" pitchFamily="82" charset="0"/>
              </a:rPr>
              <a:t>(</a:t>
            </a:r>
            <a:r>
              <a:rPr lang="en-US" sz="2200" dirty="0" smtClean="0">
                <a:latin typeface="Gabriola" pitchFamily="82" charset="0"/>
              </a:rPr>
              <a:t>Joseph Maxwell, 2005</a:t>
            </a:r>
            <a:r>
              <a:rPr lang="es-MX" sz="2200" dirty="0" smtClean="0">
                <a:latin typeface="Gabriola" pitchFamily="82" charset="0"/>
              </a:rPr>
              <a:t>)</a:t>
            </a:r>
            <a:endParaRPr lang="es-MX" sz="2200" dirty="0">
              <a:latin typeface="Gabriola" pitchFamily="82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2200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200" dirty="0">
                <a:latin typeface="+mj-lt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s-MX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.1 	</a:t>
            </a:r>
            <a:r>
              <a:rPr lang="es-MX" sz="2200" dirty="0" smtClean="0">
                <a:latin typeface="+mj-lt"/>
              </a:rPr>
              <a:t>Entrevistas</a:t>
            </a:r>
            <a:r>
              <a:rPr lang="es-MX" sz="2200" dirty="0">
                <a:latin typeface="+mj-lt"/>
              </a:rPr>
              <a:t>: estructurada, semiestructurada, abierta y </a:t>
            </a:r>
            <a:r>
              <a:rPr lang="es-MX" sz="2200" dirty="0" smtClean="0">
                <a:latin typeface="+mj-lt"/>
              </a:rPr>
              <a:t>a 				profundidad 					(3 </a:t>
            </a:r>
            <a:r>
              <a:rPr lang="es-MX" sz="2200" dirty="0">
                <a:latin typeface="+mj-lt"/>
              </a:rPr>
              <a:t>hrs.)</a:t>
            </a:r>
            <a:endParaRPr kumimoji="0" lang="es-MX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2200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200" dirty="0" smtClean="0">
                <a:latin typeface="+mj-lt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s-MX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.2  </a:t>
            </a:r>
            <a:r>
              <a:rPr lang="es-MX" sz="2200" dirty="0" smtClean="0">
                <a:latin typeface="+mj-lt"/>
              </a:rPr>
              <a:t>Encuestas</a:t>
            </a:r>
            <a:r>
              <a:rPr lang="es-MX" sz="2200" dirty="0">
                <a:latin typeface="+mj-lt"/>
              </a:rPr>
              <a:t>						</a:t>
            </a:r>
            <a:r>
              <a:rPr lang="es-MX" sz="2200" dirty="0" smtClean="0">
                <a:latin typeface="+mj-lt"/>
              </a:rPr>
              <a:t>(3 </a:t>
            </a:r>
            <a:r>
              <a:rPr lang="es-MX" sz="2200" dirty="0">
                <a:latin typeface="+mj-lt"/>
              </a:rPr>
              <a:t>hrs.) </a:t>
            </a:r>
            <a:r>
              <a:rPr kumimoji="0" lang="es-MX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		</a:t>
            </a:r>
            <a:endParaRPr kumimoji="0" lang="es-MX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200" dirty="0">
                <a:latin typeface="+mj-lt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s-MX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.3  </a:t>
            </a:r>
            <a:r>
              <a:rPr lang="es-MX" sz="2200" dirty="0" smtClean="0">
                <a:latin typeface="+mj-lt"/>
              </a:rPr>
              <a:t>Registro cuantitativo y reporte metodológico</a:t>
            </a:r>
            <a:r>
              <a:rPr lang="es-MX" sz="2200" dirty="0">
                <a:latin typeface="+mj-lt"/>
              </a:rPr>
              <a:t>			</a:t>
            </a:r>
            <a:r>
              <a:rPr lang="es-MX" sz="2200" dirty="0" smtClean="0">
                <a:latin typeface="+mj-lt"/>
              </a:rPr>
              <a:t>						</a:t>
            </a:r>
            <a:r>
              <a:rPr lang="es-MX" sz="2200" dirty="0">
                <a:latin typeface="+mj-lt"/>
              </a:rPr>
              <a:t>	</a:t>
            </a:r>
            <a:r>
              <a:rPr lang="es-MX" sz="2200" dirty="0" smtClean="0">
                <a:latin typeface="+mj-lt"/>
              </a:rPr>
              <a:t>	(</a:t>
            </a:r>
            <a:r>
              <a:rPr lang="es-MX" sz="2200" dirty="0">
                <a:latin typeface="+mj-lt"/>
              </a:rPr>
              <a:t>3 hrs</a:t>
            </a:r>
            <a:r>
              <a:rPr lang="es-MX" sz="2200" dirty="0" smtClean="0">
                <a:latin typeface="+mj-lt"/>
              </a:rPr>
              <a:t>.)</a:t>
            </a:r>
            <a:endParaRPr lang="es-MX" sz="2200" dirty="0" smtClean="0">
              <a:latin typeface="+mj-lt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60040" y="896371"/>
            <a:ext cx="8388424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     Alexander, Jeffrey C. (1987).  </a:t>
            </a:r>
            <a:r>
              <a:rPr kumimoji="0" lang="es-MX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“La centralidad de los clásicos”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, en 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Giddens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, Anthony, Jonathan 	Turner, et al. 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(1990). </a:t>
            </a:r>
            <a:r>
              <a:rPr kumimoji="0" lang="en-US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La </a:t>
            </a:r>
            <a:r>
              <a:rPr kumimoji="0" lang="en-US" sz="2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teoría</a:t>
            </a:r>
            <a:r>
              <a:rPr kumimoji="0" lang="en-US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social </a:t>
            </a:r>
            <a:r>
              <a:rPr kumimoji="0" lang="en-US" sz="2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hoy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Alianza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, México;  pp. 9 – 80.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s-MX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Bechhofer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, Frank y Lindsay Paterson (2000), </a:t>
            </a:r>
            <a:r>
              <a:rPr kumimoji="0" lang="en-US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Principles of research design in the social sciences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, 	Social research today,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Routledge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, London and New York.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s-MX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Bericat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, Eduardo (1998). </a:t>
            </a:r>
            <a:r>
              <a:rPr kumimoji="0" lang="es-MX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La integración de los métodos cuantitativos y cualitativos en la 	investigación social. Significado y medida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. Editorial Ariel, Barcelona.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s-MX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    Bourdieu, Pierre, J.C. 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Chamboredon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y J.C. 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Passeron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(1987). </a:t>
            </a:r>
            <a:r>
              <a:rPr kumimoji="0" lang="es-MX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El oficio del Sociólogo. Presupuestos 	epistemológicos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. Siglo XXI Editores, Argentina.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s-MX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    Bunge, Mario (1999). </a:t>
            </a:r>
            <a:r>
              <a:rPr kumimoji="0" lang="es-MX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Buscar la filosofía en las ciencias sociales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, Siglo XXI editores,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100" dirty="0">
                <a:latin typeface="Gabriola" pitchFamily="82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México; Cap. 4.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MX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    Cortés, Fernando, Rosa María 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Rubalcava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y 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RicardoYocelevsky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comps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.), (1990). </a:t>
            </a:r>
            <a:r>
              <a:rPr kumimoji="0" lang="es-MX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Metodología, 	Vol. IV: medición.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SEP, Universidad de Guadalajara y 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Comecso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. Guadalajara.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181190" y="332656"/>
            <a:ext cx="2510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Bibliografía Básica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3449" y="1052736"/>
            <a:ext cx="871103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    García, Rolando (2000). </a:t>
            </a:r>
            <a:r>
              <a:rPr kumimoji="0" lang="es-MX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El conocimiento en construcción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Gedisa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editorial, Barcelona, España; </a:t>
            </a:r>
            <a:r>
              <a:rPr kumimoji="0" lang="es-MX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	Introducción y primera parte,  pp. 15 – 91.</a:t>
            </a:r>
            <a:endParaRPr lang="es-MX" sz="2100" dirty="0">
              <a:latin typeface="Gabriola" pitchFamily="82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Holton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, Gerald (1998). La imaginación científica, 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CONACyT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y Fondo de Cultura Económica.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100" dirty="0">
                <a:latin typeface="Gabriola" pitchFamily="82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México; Introducción, pp. 3 - 31.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    King, Gary; Robert O. 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Keohane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y 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Sidney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Verba (2000). </a:t>
            </a:r>
            <a:r>
              <a:rPr kumimoji="0" lang="es-MX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El diseño de la investigación social: la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	inferencia científica en los estudios cualitativos.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Ciencias Sociales, Alianza Editorial, Madrid;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	Cap. 4, pp. 125 – 160.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    Maxwell, Joseph A. (2005). </a:t>
            </a:r>
            <a:r>
              <a:rPr kumimoji="0" lang="en-US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Qualitative research Design. An interactive Approach. 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Applied Social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	Research Methods Series, Vol. 42. 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SAGE 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Publications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. California, London, New Delhi.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    Russel Hanson, 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Norwood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(1985). </a:t>
            </a:r>
            <a:r>
              <a:rPr kumimoji="0" lang="es-MX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Observación y Explicación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. Alianza Universidad, Madrid;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100" dirty="0">
                <a:latin typeface="Gabriola" pitchFamily="82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pp. 67 – 192.</a:t>
            </a:r>
            <a:endParaRPr kumimoji="0" lang="es-MX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cs typeface="Arial" pitchFamily="34" charset="0"/>
            </a:endParaRPr>
          </a:p>
          <a:p>
            <a:endParaRPr lang="es-MX" sz="2100" dirty="0"/>
          </a:p>
        </p:txBody>
      </p:sp>
      <p:sp>
        <p:nvSpPr>
          <p:cNvPr id="3" name="2 Rectángulo"/>
          <p:cNvSpPr/>
          <p:nvPr/>
        </p:nvSpPr>
        <p:spPr>
          <a:xfrm>
            <a:off x="3540307" y="332656"/>
            <a:ext cx="2510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Bibliografía Básica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11 Grupo"/>
          <p:cNvGrpSpPr/>
          <p:nvPr/>
        </p:nvGrpSpPr>
        <p:grpSpPr>
          <a:xfrm>
            <a:off x="4728599" y="1628800"/>
            <a:ext cx="4235889" cy="3600400"/>
            <a:chOff x="395536" y="1613699"/>
            <a:chExt cx="4379905" cy="3398317"/>
          </a:xfrm>
        </p:grpSpPr>
        <p:sp>
          <p:nvSpPr>
            <p:cNvPr id="5" name="4 CuadroTexto"/>
            <p:cNvSpPr txBox="1"/>
            <p:nvPr/>
          </p:nvSpPr>
          <p:spPr>
            <a:xfrm>
              <a:off x="738310" y="2549803"/>
              <a:ext cx="4037131" cy="2462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200" dirty="0" smtClean="0"/>
                <a:t>+  Variables elementales</a:t>
              </a:r>
            </a:p>
            <a:p>
              <a:endParaRPr lang="es-MX" sz="2200" dirty="0" smtClean="0"/>
            </a:p>
            <a:p>
              <a:r>
                <a:rPr lang="es-MX" sz="2200" dirty="0" smtClean="0"/>
                <a:t>+  Fuentes básicas de información</a:t>
              </a:r>
            </a:p>
            <a:p>
              <a:endParaRPr lang="es-MX" sz="2200" dirty="0"/>
            </a:p>
            <a:p>
              <a:r>
                <a:rPr lang="es-MX" sz="2200" dirty="0" smtClean="0"/>
                <a:t>+  Elegir fuentes más pertinentes</a:t>
              </a:r>
            </a:p>
            <a:p>
              <a:endParaRPr lang="es-MX" sz="2200" dirty="0"/>
            </a:p>
            <a:p>
              <a:r>
                <a:rPr lang="es-MX" sz="2200" dirty="0" smtClean="0"/>
                <a:t>+  Transformaciones pertinentes</a:t>
              </a: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395536" y="1613699"/>
              <a:ext cx="355449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200" b="1" dirty="0" smtClean="0"/>
                <a:t>Contenido de cursos básicos:</a:t>
              </a:r>
              <a:endParaRPr lang="es-MX" sz="2200" b="1" dirty="0"/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374464" y="1628800"/>
            <a:ext cx="4281527" cy="3720723"/>
            <a:chOff x="4139147" y="1628800"/>
            <a:chExt cx="5163903" cy="3494801"/>
          </a:xfrm>
        </p:grpSpPr>
        <p:sp>
          <p:nvSpPr>
            <p:cNvPr id="6" name="5 CuadroTexto"/>
            <p:cNvSpPr txBox="1"/>
            <p:nvPr/>
          </p:nvSpPr>
          <p:spPr>
            <a:xfrm>
              <a:off x="4211960" y="2492896"/>
              <a:ext cx="5091090" cy="2630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200" dirty="0" smtClean="0"/>
                <a:t>+ Fundamento </a:t>
              </a:r>
              <a:r>
                <a:rPr lang="es-MX" sz="2200" dirty="0"/>
                <a:t>de las </a:t>
              </a:r>
              <a:r>
                <a:rPr lang="es-MX" sz="2200" dirty="0" smtClean="0"/>
                <a:t>variables que </a:t>
              </a:r>
            </a:p>
            <a:p>
              <a:r>
                <a:rPr lang="es-MX" sz="2200" dirty="0" smtClean="0"/>
                <a:t>     se utilizan en una investigación</a:t>
              </a:r>
            </a:p>
            <a:p>
              <a:endParaRPr lang="es-MX" sz="2200" dirty="0"/>
            </a:p>
            <a:p>
              <a:r>
                <a:rPr lang="es-MX" sz="2200" dirty="0" smtClean="0"/>
                <a:t>+ Construir </a:t>
              </a:r>
              <a:r>
                <a:rPr lang="es-MX" sz="2200" dirty="0"/>
                <a:t>datos </a:t>
              </a:r>
              <a:r>
                <a:rPr lang="es-MX" sz="2200" dirty="0" smtClean="0"/>
                <a:t>propios</a:t>
              </a:r>
            </a:p>
            <a:p>
              <a:endParaRPr lang="es-MX" sz="2200" dirty="0"/>
            </a:p>
            <a:p>
              <a:r>
                <a:rPr lang="es-MX" sz="2200" dirty="0" smtClean="0"/>
                <a:t>+ Elegir (cuestionar) las fuentes: </a:t>
              </a:r>
            </a:p>
            <a:p>
              <a:r>
                <a:rPr lang="es-MX" sz="2200" dirty="0"/>
                <a:t>	</a:t>
              </a:r>
              <a:r>
                <a:rPr lang="es-MX" sz="2200" dirty="0" smtClean="0"/>
                <a:t>*por calidad</a:t>
              </a:r>
            </a:p>
            <a:p>
              <a:r>
                <a:rPr lang="es-MX" sz="2200" dirty="0" smtClean="0"/>
                <a:t>	*por pertinencia </a:t>
              </a: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4139147" y="1628800"/>
              <a:ext cx="2767727" cy="4047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200" b="1" dirty="0" smtClean="0"/>
                <a:t>Pertinente sumar:</a:t>
              </a:r>
            </a:p>
          </p:txBody>
        </p:sp>
      </p:grpSp>
      <p:cxnSp>
        <p:nvCxnSpPr>
          <p:cNvPr id="10" name="9 Conector recto"/>
          <p:cNvCxnSpPr/>
          <p:nvPr/>
        </p:nvCxnSpPr>
        <p:spPr>
          <a:xfrm>
            <a:off x="4572000" y="1916832"/>
            <a:ext cx="0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3379447" y="332656"/>
            <a:ext cx="2344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Propuesta básica</a:t>
            </a:r>
            <a:endParaRPr lang="es-MX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5786446" y="764704"/>
            <a:ext cx="2500330" cy="17145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200" dirty="0" smtClean="0"/>
              <a:t>Campo empírico</a:t>
            </a:r>
            <a:endParaRPr lang="es-MX" sz="2200" dirty="0"/>
          </a:p>
        </p:txBody>
      </p:sp>
      <p:sp>
        <p:nvSpPr>
          <p:cNvPr id="3" name="2 Rectángulo redondeado"/>
          <p:cNvSpPr/>
          <p:nvPr/>
        </p:nvSpPr>
        <p:spPr>
          <a:xfrm>
            <a:off x="500034" y="778384"/>
            <a:ext cx="2500330" cy="17145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200" dirty="0" smtClean="0"/>
              <a:t>Campo Teórico</a:t>
            </a:r>
            <a:endParaRPr lang="es-MX" sz="2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667643" y="1979150"/>
            <a:ext cx="1670842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sz="2200" dirty="0" smtClean="0"/>
              <a:t>Investigación</a:t>
            </a:r>
            <a:endParaRPr lang="es-MX" sz="2200" dirty="0"/>
          </a:p>
        </p:txBody>
      </p:sp>
      <p:cxnSp>
        <p:nvCxnSpPr>
          <p:cNvPr id="5" name="4 Conector recto"/>
          <p:cNvCxnSpPr>
            <a:stCxn id="3" idx="3"/>
            <a:endCxn id="2" idx="1"/>
          </p:cNvCxnSpPr>
          <p:nvPr/>
        </p:nvCxnSpPr>
        <p:spPr>
          <a:xfrm flipV="1">
            <a:off x="3000364" y="1621960"/>
            <a:ext cx="2786082" cy="13680"/>
          </a:xfrm>
          <a:prstGeom prst="line">
            <a:avLst/>
          </a:prstGeom>
          <a:ln>
            <a:headEnd type="triangle" w="lg" len="lg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5 CuadroTexto"/>
          <p:cNvSpPr txBox="1"/>
          <p:nvPr/>
        </p:nvSpPr>
        <p:spPr>
          <a:xfrm>
            <a:off x="395536" y="2924944"/>
            <a:ext cx="2811219" cy="132343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MX" sz="2000" dirty="0" smtClean="0"/>
              <a:t>Entramado de </a:t>
            </a:r>
            <a:r>
              <a:rPr lang="es-MX" sz="2000" b="1" dirty="0" smtClean="0"/>
              <a:t>conceptos</a:t>
            </a:r>
          </a:p>
          <a:p>
            <a:r>
              <a:rPr lang="es-MX" sz="2000" dirty="0"/>
              <a:t>q</a:t>
            </a:r>
            <a:r>
              <a:rPr lang="es-MX" sz="2000" dirty="0" smtClean="0"/>
              <a:t>ue delimitan </a:t>
            </a:r>
            <a:r>
              <a:rPr lang="es-MX" sz="2000" b="1" dirty="0" smtClean="0"/>
              <a:t>relaciones</a:t>
            </a:r>
          </a:p>
          <a:p>
            <a:r>
              <a:rPr lang="es-MX" sz="2000" dirty="0"/>
              <a:t>y</a:t>
            </a:r>
            <a:r>
              <a:rPr lang="es-MX" sz="2000" dirty="0" smtClean="0"/>
              <a:t> </a:t>
            </a:r>
            <a:r>
              <a:rPr lang="es-MX" sz="2000" b="1" dirty="0" smtClean="0"/>
              <a:t>causalidades</a:t>
            </a:r>
            <a:r>
              <a:rPr lang="es-MX" sz="2000" dirty="0" smtClean="0"/>
              <a:t> probables</a:t>
            </a:r>
          </a:p>
          <a:p>
            <a:endParaRPr lang="es-MX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347864" y="3117161"/>
            <a:ext cx="2329356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MX" sz="2000" dirty="0" smtClean="0"/>
              <a:t>Obtener </a:t>
            </a:r>
            <a:r>
              <a:rPr lang="es-MX" sz="2000" dirty="0"/>
              <a:t>y </a:t>
            </a:r>
            <a:r>
              <a:rPr lang="es-MX" sz="2000" b="1" dirty="0"/>
              <a:t>organizar </a:t>
            </a:r>
            <a:endParaRPr lang="es-MX" sz="2000" b="1" dirty="0" smtClean="0"/>
          </a:p>
          <a:p>
            <a:r>
              <a:rPr lang="es-MX" sz="2000" dirty="0"/>
              <a:t>i</a:t>
            </a:r>
            <a:r>
              <a:rPr lang="es-MX" sz="2000" dirty="0" smtClean="0"/>
              <a:t>nformación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 flipH="1">
            <a:off x="5220072" y="3549209"/>
            <a:ext cx="1008112" cy="0"/>
          </a:xfrm>
          <a:prstGeom prst="straightConnector1">
            <a:avLst/>
          </a:prstGeom>
          <a:ln w="22225">
            <a:solidFill>
              <a:schemeClr val="tx1"/>
            </a:solidFill>
            <a:headEnd type="diamon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6372200" y="2973145"/>
            <a:ext cx="2232248" cy="156966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Percepción </a:t>
            </a:r>
          </a:p>
          <a:p>
            <a:pPr algn="ctr"/>
            <a:r>
              <a:rPr lang="es-MX" sz="2000" dirty="0" smtClean="0"/>
              <a:t>Realidad</a:t>
            </a:r>
          </a:p>
          <a:p>
            <a:endParaRPr lang="es-MX" sz="2000" dirty="0"/>
          </a:p>
          <a:p>
            <a:pPr algn="ctr"/>
            <a:r>
              <a:rPr lang="es-MX" sz="2000" dirty="0" smtClean="0"/>
              <a:t>“Totalidad Relativa”</a:t>
            </a:r>
          </a:p>
          <a:p>
            <a:pPr algn="ctr"/>
            <a:r>
              <a:rPr lang="es-MX" sz="1600" dirty="0" smtClean="0"/>
              <a:t>(Rolando García, 2000)</a:t>
            </a:r>
            <a:endParaRPr lang="es-MX" sz="16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6330020" y="4725144"/>
            <a:ext cx="1584176" cy="7784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200" dirty="0" smtClean="0"/>
              <a:t>Datos</a:t>
            </a:r>
            <a:endParaRPr lang="es-MX" sz="2200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1043608" y="4738824"/>
            <a:ext cx="1584176" cy="7784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200" dirty="0" smtClean="0"/>
              <a:t>Conceptos</a:t>
            </a:r>
            <a:endParaRPr lang="es-MX" sz="2200" dirty="0"/>
          </a:p>
        </p:txBody>
      </p:sp>
      <p:cxnSp>
        <p:nvCxnSpPr>
          <p:cNvPr id="13" name="12 Conector recto"/>
          <p:cNvCxnSpPr>
            <a:stCxn id="12" idx="3"/>
            <a:endCxn id="10" idx="1"/>
          </p:cNvCxnSpPr>
          <p:nvPr/>
        </p:nvCxnSpPr>
        <p:spPr>
          <a:xfrm flipV="1">
            <a:off x="2627784" y="5114348"/>
            <a:ext cx="3702236" cy="13680"/>
          </a:xfrm>
          <a:prstGeom prst="line">
            <a:avLst/>
          </a:prstGeom>
          <a:ln>
            <a:headEnd type="triangle" w="lg" len="lg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1866304"/>
            <a:ext cx="70567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200" dirty="0" smtClean="0"/>
              <a:t>    Vincular sistemáticamente la </a:t>
            </a:r>
            <a:r>
              <a:rPr lang="es-MX" sz="2200" b="1" dirty="0" smtClean="0"/>
              <a:t>teoría</a:t>
            </a:r>
            <a:r>
              <a:rPr lang="es-MX" sz="2200" dirty="0" smtClean="0"/>
              <a:t> </a:t>
            </a:r>
            <a:r>
              <a:rPr lang="es-MX" sz="2200" b="1" dirty="0" smtClean="0"/>
              <a:t>con</a:t>
            </a:r>
            <a:r>
              <a:rPr lang="es-MX" sz="2200" dirty="0" smtClean="0"/>
              <a:t> opciones de 	</a:t>
            </a:r>
            <a:r>
              <a:rPr lang="es-MX" sz="2200" b="1" dirty="0" smtClean="0"/>
              <a:t>observación; </a:t>
            </a:r>
            <a:r>
              <a:rPr lang="es-MX" sz="2200" b="1" dirty="0" smtClean="0"/>
              <a:t> y  </a:t>
            </a:r>
            <a:r>
              <a:rPr lang="es-MX" sz="2200" dirty="0" smtClean="0"/>
              <a:t>comprender </a:t>
            </a:r>
            <a:r>
              <a:rPr lang="es-MX" sz="2200" dirty="0" smtClean="0"/>
              <a:t>que estas opciones 	siempre tienen limitaciones.</a:t>
            </a:r>
          </a:p>
          <a:p>
            <a:pPr>
              <a:buFont typeface="Arial" pitchFamily="34" charset="0"/>
              <a:buChar char="•"/>
            </a:pPr>
            <a:endParaRPr lang="es-MX" sz="2200" dirty="0"/>
          </a:p>
          <a:p>
            <a:pPr>
              <a:buFont typeface="Arial" pitchFamily="34" charset="0"/>
              <a:buChar char="•"/>
            </a:pPr>
            <a:r>
              <a:rPr lang="es-MX" sz="2200" b="1" dirty="0" smtClean="0"/>
              <a:t>    Disposición al diálogo multidisciplinario</a:t>
            </a:r>
            <a:r>
              <a:rPr lang="es-MX" sz="2200" dirty="0" smtClean="0"/>
              <a:t> al conocer el 	abanico de enfoques disponibles</a:t>
            </a:r>
            <a:endParaRPr lang="es-MX" sz="2200" dirty="0"/>
          </a:p>
          <a:p>
            <a:pPr>
              <a:buFont typeface="Arial" pitchFamily="34" charset="0"/>
              <a:buChar char="•"/>
            </a:pPr>
            <a:endParaRPr lang="es-MX" sz="2200" dirty="0" smtClean="0"/>
          </a:p>
          <a:p>
            <a:pPr>
              <a:buFont typeface="Arial" pitchFamily="34" charset="0"/>
              <a:buChar char="•"/>
            </a:pPr>
            <a:r>
              <a:rPr lang="es-MX" sz="2200" dirty="0" smtClean="0"/>
              <a:t>    Enfoque de investigación, </a:t>
            </a:r>
            <a:r>
              <a:rPr lang="es-MX" sz="2200" b="1" dirty="0" smtClean="0"/>
              <a:t>necesario</a:t>
            </a:r>
            <a:r>
              <a:rPr lang="es-MX" sz="2200" dirty="0" smtClean="0"/>
              <a:t> para el ejercicio 	profesional, también </a:t>
            </a:r>
            <a:r>
              <a:rPr lang="es-MX" sz="2200" b="1" dirty="0" smtClean="0"/>
              <a:t>fuera de la academia</a:t>
            </a:r>
          </a:p>
          <a:p>
            <a:pPr>
              <a:buFont typeface="Arial" pitchFamily="34" charset="0"/>
              <a:buChar char="•"/>
            </a:pPr>
            <a:endParaRPr lang="es-MX" sz="2200" dirty="0"/>
          </a:p>
          <a:p>
            <a:pPr>
              <a:buFont typeface="Arial" pitchFamily="34" charset="0"/>
              <a:buChar char="•"/>
            </a:pPr>
            <a:r>
              <a:rPr lang="es-MX" sz="2200" dirty="0" smtClean="0"/>
              <a:t>    Permite problematizar</a:t>
            </a:r>
          </a:p>
          <a:p>
            <a:r>
              <a:rPr lang="es-MX" sz="2200" i="1" dirty="0"/>
              <a:t>	</a:t>
            </a:r>
            <a:r>
              <a:rPr lang="es-MX" sz="2200" i="1" dirty="0" smtClean="0"/>
              <a:t>	(</a:t>
            </a:r>
            <a:r>
              <a:rPr lang="es-MX" sz="2200" i="1" dirty="0" err="1" smtClean="0"/>
              <a:t>e.g.</a:t>
            </a:r>
            <a:r>
              <a:rPr lang="es-MX" sz="2200" dirty="0" smtClean="0"/>
              <a:t> 	</a:t>
            </a:r>
            <a:r>
              <a:rPr lang="es-MX" sz="2200" dirty="0"/>
              <a:t>e</a:t>
            </a:r>
            <a:r>
              <a:rPr lang="es-MX" sz="2200" dirty="0" smtClean="0"/>
              <a:t>laborar una Tesis)</a:t>
            </a:r>
            <a:endParaRPr lang="es-MX" sz="2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635896" y="332656"/>
            <a:ext cx="1632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Pertinencia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60040" y="2170018"/>
            <a:ext cx="853244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/>
              <a:t>Objetivo </a:t>
            </a:r>
            <a:r>
              <a:rPr lang="es-MX" sz="2200" b="1" dirty="0" smtClean="0"/>
              <a:t>General</a:t>
            </a:r>
            <a:endParaRPr lang="es-MX" sz="2200" dirty="0"/>
          </a:p>
          <a:p>
            <a:endParaRPr lang="es-MX" dirty="0" smtClean="0"/>
          </a:p>
          <a:p>
            <a:r>
              <a:rPr lang="es-MX" sz="2200" dirty="0" smtClean="0"/>
              <a:t>El alumno distinguirá y delimitará los fenómenos </a:t>
            </a:r>
            <a:r>
              <a:rPr lang="es-MX" sz="2200" dirty="0" smtClean="0"/>
              <a:t>económicos y sociales, para </a:t>
            </a:r>
            <a:r>
              <a:rPr lang="es-MX" sz="2200" dirty="0" smtClean="0"/>
              <a:t>su estudio formal, al entender el proceso de investigación </a:t>
            </a:r>
            <a:r>
              <a:rPr lang="es-MX" sz="2200" dirty="0" smtClean="0"/>
              <a:t>empírica común </a:t>
            </a:r>
            <a:r>
              <a:rPr lang="es-MX" sz="2200" dirty="0"/>
              <a:t>a todas las disciplinas </a:t>
            </a:r>
            <a:r>
              <a:rPr lang="es-MX" sz="2200" dirty="0" smtClean="0"/>
              <a:t>sociales. </a:t>
            </a:r>
            <a:endParaRPr lang="es-MX" sz="2200" dirty="0" smtClean="0"/>
          </a:p>
          <a:p>
            <a:endParaRPr lang="es-MX" sz="2200" dirty="0" smtClean="0"/>
          </a:p>
          <a:p>
            <a:r>
              <a:rPr lang="es-MX" sz="2200" dirty="0" smtClean="0"/>
              <a:t>Al </a:t>
            </a:r>
            <a:r>
              <a:rPr lang="es-MX" sz="2200" dirty="0" smtClean="0"/>
              <a:t>final del curso el estudiante será capaz de identificar el diseño metodológico más adecuado a cada investigación.</a:t>
            </a:r>
          </a:p>
          <a:p>
            <a:endParaRPr lang="es-MX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3671697" y="332656"/>
            <a:ext cx="1404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Objetivos</a:t>
            </a:r>
            <a:endParaRPr lang="es-MX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836712"/>
            <a:ext cx="85324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/>
              <a:t>Objetivos específicos</a:t>
            </a:r>
            <a:endParaRPr lang="es-MX" sz="2200" dirty="0"/>
          </a:p>
          <a:p>
            <a:pPr lvl="0"/>
            <a:endParaRPr lang="es-MX" sz="2200" dirty="0"/>
          </a:p>
          <a:p>
            <a:pPr lvl="0"/>
            <a:r>
              <a:rPr lang="es-MX" sz="2200" dirty="0" smtClean="0"/>
              <a:t>Los alumnos </a:t>
            </a:r>
            <a:r>
              <a:rPr lang="es-MX" sz="2200" dirty="0"/>
              <a:t>conocerá el proceso de construcción </a:t>
            </a:r>
            <a:r>
              <a:rPr lang="es-MX" sz="2200" dirty="0" smtClean="0"/>
              <a:t>e interpretación 	de </a:t>
            </a:r>
            <a:r>
              <a:rPr lang="es-MX" sz="2200" dirty="0"/>
              <a:t>datos de acuerdo con diferentes posturas teóricas y </a:t>
            </a:r>
            <a:r>
              <a:rPr lang="es-MX" sz="2200" dirty="0" smtClean="0"/>
              <a:t>	metodológicas</a:t>
            </a:r>
            <a:r>
              <a:rPr lang="es-MX" sz="2200" dirty="0"/>
              <a:t>.</a:t>
            </a:r>
          </a:p>
          <a:p>
            <a:pPr lvl="0"/>
            <a:endParaRPr lang="es-MX" sz="2200" dirty="0" smtClean="0"/>
          </a:p>
          <a:p>
            <a:pPr lvl="0"/>
            <a:r>
              <a:rPr lang="es-MX" sz="2200" dirty="0" smtClean="0"/>
              <a:t>Conocerán </a:t>
            </a:r>
            <a:r>
              <a:rPr lang="es-MX" sz="2200" dirty="0"/>
              <a:t>el proceso de delimitación de un </a:t>
            </a:r>
            <a:r>
              <a:rPr lang="es-MX" sz="2200" dirty="0" smtClean="0"/>
              <a:t>objeto </a:t>
            </a:r>
            <a:r>
              <a:rPr lang="es-MX" sz="2200" dirty="0"/>
              <a:t>de </a:t>
            </a:r>
            <a:r>
              <a:rPr lang="es-MX" sz="2200" dirty="0" smtClean="0"/>
              <a:t>estudio</a:t>
            </a:r>
            <a:r>
              <a:rPr lang="es-MX" sz="2200" dirty="0"/>
              <a:t>, con la </a:t>
            </a:r>
            <a:r>
              <a:rPr lang="es-MX" sz="2200" dirty="0" smtClean="0"/>
              <a:t>	capacidad </a:t>
            </a:r>
            <a:r>
              <a:rPr lang="es-MX" sz="2200" dirty="0"/>
              <a:t>de reconocer </a:t>
            </a:r>
            <a:r>
              <a:rPr lang="es-MX" sz="2200" dirty="0" smtClean="0"/>
              <a:t>diferentes </a:t>
            </a:r>
            <a:r>
              <a:rPr lang="es-MX" sz="2200" dirty="0"/>
              <a:t>formas de </a:t>
            </a:r>
            <a:r>
              <a:rPr lang="es-MX" sz="2200" dirty="0" smtClean="0"/>
              <a:t>registro </a:t>
            </a:r>
            <a:r>
              <a:rPr lang="es-MX" sz="2200" dirty="0"/>
              <a:t>de la </a:t>
            </a:r>
            <a:r>
              <a:rPr lang="es-MX" sz="2200" dirty="0" smtClean="0"/>
              <a:t>	información </a:t>
            </a:r>
            <a:r>
              <a:rPr lang="es-MX" sz="2200" dirty="0"/>
              <a:t>con </a:t>
            </a:r>
            <a:r>
              <a:rPr lang="es-MX" sz="2200" dirty="0" smtClean="0"/>
              <a:t>orientación </a:t>
            </a:r>
            <a:r>
              <a:rPr lang="es-MX" sz="2200" dirty="0"/>
              <a:t>cualitativa y </a:t>
            </a:r>
            <a:r>
              <a:rPr lang="es-MX" sz="2200" dirty="0" smtClean="0"/>
              <a:t>cuantitativa</a:t>
            </a:r>
            <a:r>
              <a:rPr lang="es-MX" sz="2200" dirty="0"/>
              <a:t>. </a:t>
            </a:r>
          </a:p>
          <a:p>
            <a:endParaRPr lang="es-MX" sz="2200" dirty="0" smtClean="0"/>
          </a:p>
          <a:p>
            <a:r>
              <a:rPr lang="es-MX" sz="2200" dirty="0" smtClean="0"/>
              <a:t>Obtendrán  la capacidad de sistematizar </a:t>
            </a:r>
            <a:r>
              <a:rPr lang="es-MX" sz="2200" dirty="0" smtClean="0"/>
              <a:t>esta información en </a:t>
            </a:r>
            <a:r>
              <a:rPr lang="es-MX" sz="2200" dirty="0"/>
              <a:t>datos, </a:t>
            </a:r>
            <a:r>
              <a:rPr lang="es-MX" sz="2200" dirty="0" smtClean="0"/>
              <a:t>	según </a:t>
            </a:r>
            <a:r>
              <a:rPr lang="es-MX" sz="2200" dirty="0"/>
              <a:t>su </a:t>
            </a:r>
            <a:r>
              <a:rPr lang="es-MX" sz="2200" dirty="0" smtClean="0"/>
              <a:t>naturaleza </a:t>
            </a:r>
            <a:r>
              <a:rPr lang="es-MX" sz="2200" dirty="0"/>
              <a:t>empírica y las necesidades </a:t>
            </a:r>
            <a:r>
              <a:rPr lang="es-MX" sz="2200" dirty="0" smtClean="0"/>
              <a:t>de investigación</a:t>
            </a:r>
            <a:r>
              <a:rPr lang="es-MX" sz="2200" dirty="0" smtClean="0"/>
              <a:t>.</a:t>
            </a:r>
          </a:p>
          <a:p>
            <a:endParaRPr lang="es-MX" sz="2200" dirty="0"/>
          </a:p>
          <a:p>
            <a:r>
              <a:rPr lang="es-MX" sz="2200" dirty="0" smtClean="0"/>
              <a:t>Comprenderán los alcances y limitaciones de la información 	disponible.</a:t>
            </a:r>
            <a:endParaRPr lang="es-MX" sz="2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671697" y="332656"/>
            <a:ext cx="1404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Objetivos</a:t>
            </a:r>
            <a:endParaRPr lang="es-MX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476672"/>
            <a:ext cx="856895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200" b="1" dirty="0" smtClean="0"/>
              <a:t> </a:t>
            </a:r>
            <a:r>
              <a:rPr lang="es-MX" sz="2200" b="1" dirty="0" smtClean="0"/>
              <a:t>  </a:t>
            </a:r>
            <a:r>
              <a:rPr lang="es-MX" sz="2200" b="1" dirty="0" smtClean="0"/>
              <a:t>Duración</a:t>
            </a:r>
            <a:endParaRPr lang="es-MX" sz="2200" b="1" dirty="0" smtClean="0"/>
          </a:p>
          <a:p>
            <a:endParaRPr lang="es-MX" sz="2200" dirty="0" smtClean="0"/>
          </a:p>
          <a:p>
            <a:r>
              <a:rPr lang="es-MX" sz="2200" dirty="0" smtClean="0"/>
              <a:t>    El </a:t>
            </a:r>
            <a:r>
              <a:rPr lang="es-MX" sz="2200" dirty="0" smtClean="0"/>
              <a:t>curso podrá ser cubierto en 16 semanas (un semestre), distribuidas </a:t>
            </a:r>
          </a:p>
          <a:p>
            <a:r>
              <a:rPr lang="es-MX" sz="2200" dirty="0" smtClean="0"/>
              <a:t>    en </a:t>
            </a:r>
            <a:r>
              <a:rPr lang="es-MX" sz="2200" dirty="0" smtClean="0"/>
              <a:t>dos clases semanales de una hora y media. </a:t>
            </a:r>
          </a:p>
          <a:p>
            <a:endParaRPr lang="es-MX" sz="22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739150" y="2953975"/>
            <a:ext cx="764927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200" b="1" dirty="0" smtClean="0"/>
              <a:t>Integración</a:t>
            </a:r>
          </a:p>
          <a:p>
            <a:endParaRPr lang="es-MX" sz="2200" dirty="0" smtClean="0"/>
          </a:p>
          <a:p>
            <a:r>
              <a:rPr lang="es-MX" sz="2200" dirty="0" smtClean="0"/>
              <a:t>Cursarse  en los primeros semestres de la carrera </a:t>
            </a:r>
            <a:r>
              <a:rPr lang="es-MX" sz="2200" b="1" dirty="0" smtClean="0"/>
              <a:t>(Núcleo básico)</a:t>
            </a:r>
          </a:p>
          <a:p>
            <a:endParaRPr lang="es-MX" sz="2200" dirty="0" smtClean="0"/>
          </a:p>
          <a:p>
            <a:r>
              <a:rPr lang="es-MX" sz="2200" dirty="0" smtClean="0"/>
              <a:t>			O bien,</a:t>
            </a:r>
          </a:p>
          <a:p>
            <a:endParaRPr lang="es-MX" sz="2200" dirty="0" smtClean="0"/>
          </a:p>
          <a:p>
            <a:r>
              <a:rPr lang="es-MX" sz="2200" b="1" dirty="0" smtClean="0"/>
              <a:t>Integrar  </a:t>
            </a:r>
            <a:r>
              <a:rPr lang="es-MX" sz="2200" dirty="0" smtClean="0"/>
              <a:t> </a:t>
            </a:r>
            <a:r>
              <a:rPr lang="es-MX" sz="2200" dirty="0" smtClean="0"/>
              <a:t>los temas fundamentales en los cursos del área de </a:t>
            </a:r>
          </a:p>
          <a:p>
            <a:r>
              <a:rPr lang="es-MX" sz="2200" dirty="0" smtClean="0"/>
              <a:t>	</a:t>
            </a:r>
            <a:r>
              <a:rPr lang="es-MX" sz="2200" b="1" dirty="0" smtClean="0"/>
              <a:t>Investigación y Análisis Económico</a:t>
            </a:r>
          </a:p>
          <a:p>
            <a:endParaRPr lang="es-MX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75856" y="375047"/>
            <a:ext cx="2729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Contenido Temático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5496" y="980728"/>
            <a:ext cx="900100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/>
              <a:t>Unidad </a:t>
            </a:r>
            <a:r>
              <a:rPr lang="es-MX" sz="2200" b="1" dirty="0" smtClean="0"/>
              <a:t>I</a:t>
            </a:r>
            <a:r>
              <a:rPr lang="es-MX" sz="2200" dirty="0" smtClean="0"/>
              <a:t>		</a:t>
            </a:r>
            <a:r>
              <a:rPr lang="es-MX" sz="2200" b="1" dirty="0" smtClean="0"/>
              <a:t>Construcción </a:t>
            </a:r>
            <a:r>
              <a:rPr lang="es-MX" sz="2200" b="1" dirty="0"/>
              <a:t>del Conocimiento Científico</a:t>
            </a:r>
          </a:p>
          <a:p>
            <a:pPr lvl="1"/>
            <a:endParaRPr lang="es-MX" sz="2200" dirty="0"/>
          </a:p>
          <a:p>
            <a:pPr lvl="1"/>
            <a:r>
              <a:rPr lang="es-MX" sz="2200" dirty="0" smtClean="0"/>
              <a:t>1.1   Campos </a:t>
            </a:r>
            <a:r>
              <a:rPr lang="es-MX" sz="2200" dirty="0"/>
              <a:t>de estudio de las ciencias sociales	</a:t>
            </a:r>
            <a:r>
              <a:rPr lang="es-MX" sz="2200" dirty="0" smtClean="0"/>
              <a:t>(</a:t>
            </a:r>
            <a:r>
              <a:rPr lang="es-MX" sz="2200" dirty="0"/>
              <a:t>3 hrs</a:t>
            </a:r>
            <a:r>
              <a:rPr lang="es-MX" sz="2200" dirty="0" smtClean="0"/>
              <a:t>.)</a:t>
            </a:r>
          </a:p>
          <a:p>
            <a:pPr lvl="1"/>
            <a:r>
              <a:rPr lang="es-MX" sz="2100" dirty="0" smtClean="0"/>
              <a:t>	</a:t>
            </a:r>
            <a:r>
              <a:rPr lang="es-MX" sz="2100" dirty="0" smtClean="0">
                <a:latin typeface="Gabriola" pitchFamily="82" charset="0"/>
              </a:rPr>
              <a:t>Objetos de estudio  </a:t>
            </a:r>
            <a:r>
              <a:rPr lang="es-MX" sz="2100" dirty="0" smtClean="0">
                <a:latin typeface="Gabriola" pitchFamily="82" charset="0"/>
              </a:rPr>
              <a:t>			 </a:t>
            </a:r>
            <a:r>
              <a:rPr lang="es-MX" sz="2100" dirty="0" smtClean="0">
                <a:latin typeface="Gabriola" pitchFamily="82" charset="0"/>
              </a:rPr>
              <a:t>(P. Bourdieu et. al, 1987 )</a:t>
            </a:r>
          </a:p>
          <a:p>
            <a:pPr lvl="1"/>
            <a:endParaRPr lang="es-MX" sz="2200" dirty="0" smtClean="0"/>
          </a:p>
          <a:p>
            <a:pPr lvl="1"/>
            <a:endParaRPr lang="es-MX" sz="2200" dirty="0" smtClean="0"/>
          </a:p>
          <a:p>
            <a:pPr lvl="1"/>
            <a:r>
              <a:rPr lang="es-MX" sz="2200" dirty="0" smtClean="0"/>
              <a:t>1.2   Dicotomía </a:t>
            </a:r>
            <a:r>
              <a:rPr lang="es-MX" sz="2200" dirty="0"/>
              <a:t>en el diseño de investigación </a:t>
            </a:r>
            <a:endParaRPr lang="es-MX" sz="2200" dirty="0" smtClean="0"/>
          </a:p>
          <a:p>
            <a:pPr lvl="1"/>
            <a:r>
              <a:rPr lang="es-MX" sz="2200" dirty="0"/>
              <a:t>	</a:t>
            </a:r>
            <a:r>
              <a:rPr lang="es-MX" sz="2200" dirty="0" smtClean="0"/>
              <a:t>	Cualitativa </a:t>
            </a:r>
            <a:r>
              <a:rPr lang="es-MX" sz="2200" dirty="0"/>
              <a:t>– Cuantitativa </a:t>
            </a:r>
            <a:r>
              <a:rPr lang="es-MX" sz="2200" dirty="0" smtClean="0"/>
              <a:t>		(</a:t>
            </a:r>
            <a:r>
              <a:rPr lang="es-MX" sz="2200" dirty="0"/>
              <a:t>6 hrs</a:t>
            </a:r>
            <a:r>
              <a:rPr lang="es-MX" sz="2200" dirty="0" smtClean="0"/>
              <a:t>.)</a:t>
            </a:r>
          </a:p>
          <a:p>
            <a:pPr lvl="1"/>
            <a:r>
              <a:rPr lang="es-MX" sz="2100" dirty="0" smtClean="0">
                <a:latin typeface="Gabriola" pitchFamily="82" charset="0"/>
              </a:rPr>
              <a:t>				   	           ( </a:t>
            </a:r>
            <a:r>
              <a:rPr lang="es-MX" sz="2100" dirty="0" err="1" smtClean="0">
                <a:latin typeface="Gabriola" pitchFamily="82" charset="0"/>
              </a:rPr>
              <a:t>Bericat</a:t>
            </a:r>
            <a:r>
              <a:rPr lang="es-MX" sz="2100" dirty="0" smtClean="0">
                <a:latin typeface="Gabriola" pitchFamily="82" charset="0"/>
              </a:rPr>
              <a:t>, 1998)</a:t>
            </a:r>
          </a:p>
          <a:p>
            <a:pPr lvl="1"/>
            <a:endParaRPr lang="es-MX" sz="2200" dirty="0" smtClean="0"/>
          </a:p>
          <a:p>
            <a:pPr lvl="1"/>
            <a:endParaRPr lang="es-MX" sz="2200" dirty="0" smtClean="0"/>
          </a:p>
          <a:p>
            <a:pPr lvl="1"/>
            <a:r>
              <a:rPr lang="es-MX" sz="2200" dirty="0" smtClean="0"/>
              <a:t>1.3   </a:t>
            </a:r>
            <a:r>
              <a:rPr lang="es-MX" sz="2200" dirty="0"/>
              <a:t>Dimensiones empíricas				</a:t>
            </a:r>
            <a:r>
              <a:rPr lang="es-MX" sz="2200" dirty="0" smtClean="0"/>
              <a:t>(</a:t>
            </a:r>
            <a:r>
              <a:rPr lang="es-MX" sz="2200" dirty="0"/>
              <a:t>3 hrs</a:t>
            </a:r>
            <a:r>
              <a:rPr lang="es-MX" sz="2200" dirty="0" smtClean="0"/>
              <a:t>.)</a:t>
            </a:r>
          </a:p>
          <a:p>
            <a:pPr lvl="1"/>
            <a:r>
              <a:rPr lang="es-ES" sz="2100" dirty="0" smtClean="0">
                <a:latin typeface="Gabriola" pitchFamily="82" charset="0"/>
              </a:rPr>
              <a:t>	*Descripción de los límites de una suerte de "Totalidad relativa" (Rolando García, 2000</a:t>
            </a:r>
            <a:r>
              <a:rPr lang="es-ES" sz="2100" dirty="0" smtClean="0">
                <a:latin typeface="Gabriola" pitchFamily="82" charset="0"/>
              </a:rPr>
              <a:t>)</a:t>
            </a:r>
            <a:endParaRPr lang="es-MX" sz="21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75856" y="375047"/>
            <a:ext cx="2729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Contenido Temático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44016" y="1523693"/>
            <a:ext cx="8748464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Unidad II</a:t>
            </a:r>
            <a:r>
              <a:rPr lang="es-MX" sz="2200" dirty="0">
                <a:latin typeface="+mj-lt"/>
                <a:cs typeface="Arial" pitchFamily="34" charset="0"/>
              </a:rPr>
              <a:t>	</a:t>
            </a:r>
            <a:r>
              <a:rPr lang="es-MX" sz="2200" b="1" dirty="0" smtClean="0">
                <a:latin typeface="+mj-lt"/>
                <a:cs typeface="Arial" pitchFamily="34" charset="0"/>
              </a:rPr>
              <a:t>	</a:t>
            </a:r>
            <a:r>
              <a:rPr lang="es-MX" sz="2200" b="1" dirty="0" smtClean="0">
                <a:latin typeface="+mj-lt"/>
                <a:cs typeface="Times New Roman" pitchFamily="18" charset="0"/>
              </a:rPr>
              <a:t>Bases</a:t>
            </a:r>
            <a:r>
              <a:rPr kumimoji="0" lang="es-MX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de  la  investigación</a:t>
            </a:r>
            <a:r>
              <a:rPr kumimoji="0" lang="es-MX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endParaRPr kumimoji="0" lang="es-MX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2.1 Articulación de la Teoría y de la Investigación empírica	(3 hrs.)</a:t>
            </a:r>
            <a:endParaRPr kumimoji="0" lang="es-MX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	Sistematización de la información disponible y la formulación de </a:t>
            </a:r>
            <a:r>
              <a:rPr kumimoji="0" lang="es-E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hipótesis </a:t>
            </a:r>
            <a:r>
              <a:rPr kumimoji="0" lang="es-E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de trabajo</a:t>
            </a:r>
            <a:r>
              <a:rPr kumimoji="0" lang="es-E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 	</a:t>
            </a:r>
            <a:r>
              <a:rPr kumimoji="0" lang="es-E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						</a:t>
            </a:r>
            <a:r>
              <a:rPr kumimoji="0" lang="es-E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s-E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Mario Bunge , 1999)</a:t>
            </a:r>
            <a:endParaRPr kumimoji="0" lang="es-MX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2200" dirty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2.2 Construcción del objeto de estudio				</a:t>
            </a:r>
            <a:endParaRPr kumimoji="0" lang="es-MX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200" dirty="0" smtClean="0">
                <a:latin typeface="+mj-lt"/>
                <a:ea typeface="Calibri" pitchFamily="34" charset="0"/>
                <a:cs typeface="Times New Roman" pitchFamily="18" charset="0"/>
              </a:rPr>
              <a:t>	</a:t>
            </a:r>
            <a:r>
              <a:rPr lang="es-ES" sz="2100" dirty="0" smtClean="0">
                <a:latin typeface="Gabriola" pitchFamily="82" charset="0"/>
                <a:ea typeface="Calibri" pitchFamily="34" charset="0"/>
                <a:cs typeface="Times New Roman" pitchFamily="18" charset="0"/>
              </a:rPr>
              <a:t>Lenguaje y lógica científica: traducir a la objetividad científica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100" dirty="0" smtClean="0">
                <a:latin typeface="Gabriola" pitchFamily="82" charset="0"/>
                <a:ea typeface="Calibri" pitchFamily="34" charset="0"/>
                <a:cs typeface="Times New Roman" pitchFamily="18" charset="0"/>
              </a:rPr>
              <a:t>	Fundamental para problematizar y formular preguntas de investigación  (</a:t>
            </a:r>
            <a:r>
              <a:rPr lang="es-ES" sz="2100" dirty="0">
                <a:latin typeface="Gabriola" pitchFamily="82" charset="0"/>
                <a:ea typeface="Calibri" pitchFamily="34" charset="0"/>
                <a:cs typeface="Times New Roman" pitchFamily="18" charset="0"/>
              </a:rPr>
              <a:t>í</a:t>
            </a:r>
            <a:r>
              <a:rPr lang="es-ES" sz="2100" dirty="0" smtClean="0">
                <a:latin typeface="Gabriola" pitchFamily="82" charset="0"/>
                <a:ea typeface="Calibri" pitchFamily="34" charset="0"/>
                <a:cs typeface="Times New Roman" pitchFamily="18" charset="0"/>
              </a:rPr>
              <a:t>dem)</a:t>
            </a:r>
            <a:endParaRPr lang="es-MX" sz="2100" dirty="0">
              <a:latin typeface="Gabriola" pitchFamily="82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2.3 Validez interna y externa de una investigación		(3 hrs.)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	</a:t>
            </a:r>
            <a:r>
              <a:rPr kumimoji="0" lang="es-E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		|		</a:t>
            </a:r>
            <a:r>
              <a:rPr lang="es-ES" sz="2100" dirty="0" smtClean="0">
                <a:latin typeface="Gabriola" pitchFamily="82" charset="0"/>
                <a:cs typeface="Arial" pitchFamily="34" charset="0"/>
              </a:rPr>
              <a:t>                   (William </a:t>
            </a:r>
            <a:r>
              <a:rPr lang="es-ES" sz="2100" dirty="0" smtClean="0">
                <a:latin typeface="Gabriola" pitchFamily="82" charset="0"/>
                <a:cs typeface="Arial" pitchFamily="34" charset="0"/>
              </a:rPr>
              <a:t> </a:t>
            </a:r>
            <a:r>
              <a:rPr lang="es-ES" sz="2100" dirty="0" err="1" smtClean="0">
                <a:latin typeface="Gabriola" pitchFamily="82" charset="0"/>
                <a:cs typeface="Arial" pitchFamily="34" charset="0"/>
              </a:rPr>
              <a:t>Shadish</a:t>
            </a:r>
            <a:r>
              <a:rPr kumimoji="0" lang="es-E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, </a:t>
            </a:r>
            <a:r>
              <a:rPr kumimoji="0" lang="es-E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2002)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296</Words>
  <Application>Microsoft Office PowerPoint</Application>
  <PresentationFormat>Presentación en pantalla (4:3)</PresentationFormat>
  <Paragraphs>167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CastroJaimes8</dc:creator>
  <cp:lastModifiedBy>Alberto</cp:lastModifiedBy>
  <cp:revision>41</cp:revision>
  <dcterms:created xsi:type="dcterms:W3CDTF">2014-05-08T07:28:45Z</dcterms:created>
  <dcterms:modified xsi:type="dcterms:W3CDTF">2014-05-08T16:23:06Z</dcterms:modified>
</cp:coreProperties>
</file>