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26" r:id="rId2"/>
  </p:sldMasterIdLst>
  <p:notesMasterIdLst>
    <p:notesMasterId r:id="rId32"/>
  </p:notesMasterIdLst>
  <p:sldIdLst>
    <p:sldId id="256" r:id="rId3"/>
    <p:sldId id="257" r:id="rId4"/>
    <p:sldId id="282" r:id="rId5"/>
    <p:sldId id="261" r:id="rId6"/>
    <p:sldId id="292" r:id="rId7"/>
    <p:sldId id="266" r:id="rId8"/>
    <p:sldId id="267" r:id="rId9"/>
    <p:sldId id="268" r:id="rId10"/>
    <p:sldId id="269" r:id="rId11"/>
    <p:sldId id="259" r:id="rId12"/>
    <p:sldId id="293" r:id="rId13"/>
    <p:sldId id="284" r:id="rId14"/>
    <p:sldId id="283" r:id="rId15"/>
    <p:sldId id="288" r:id="rId16"/>
    <p:sldId id="285" r:id="rId17"/>
    <p:sldId id="286" r:id="rId18"/>
    <p:sldId id="287" r:id="rId19"/>
    <p:sldId id="290" r:id="rId20"/>
    <p:sldId id="289" r:id="rId21"/>
    <p:sldId id="291" r:id="rId22"/>
    <p:sldId id="265" r:id="rId23"/>
    <p:sldId id="298" r:id="rId24"/>
    <p:sldId id="297" r:id="rId25"/>
    <p:sldId id="263" r:id="rId26"/>
    <p:sldId id="299" r:id="rId27"/>
    <p:sldId id="294" r:id="rId28"/>
    <p:sldId id="272" r:id="rId29"/>
    <p:sldId id="295" r:id="rId30"/>
    <p:sldId id="274" r:id="rId31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687EA-8ECF-4A2A-AA6C-03E6966F3C92}" type="datetimeFigureOut">
              <a:rPr lang="es-MX" smtClean="0"/>
              <a:t>07/05/2014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11221-4613-40CA-8D6A-C2DD295FF4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3603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1221-4613-40CA-8D6A-C2DD295FF4AB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537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93064" y="161927"/>
            <a:ext cx="8574622" cy="674785"/>
          </a:xfrm>
        </p:spPr>
        <p:txBody>
          <a:bodyPr anchor="b">
            <a:noAutofit/>
          </a:bodyPr>
          <a:lstStyle>
            <a:lvl1pPr algn="r">
              <a:defRPr sz="3600">
                <a:effectLst/>
              </a:defRPr>
            </a:lvl1pPr>
          </a:lstStyle>
          <a:p>
            <a:r>
              <a:rPr lang="es-ES" dirty="0" err="1" smtClean="0"/>
              <a:t>yyyyyyyyyyyyyyy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A981-1CDF-418C-BEE7-E7495CD06DF2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76619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02C0-55DE-4F92-91F5-FDD287DA91AD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1223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19E8-1CA6-4F64-8FBD-9319F02BF075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1053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A2A-5A63-4457-BA35-452CDF93D94D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13709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A924-2266-4B02-A626-4BB8938C77DD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308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B493-A579-4D0D-925F-1769CC6B592E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88468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E661-F53E-444A-9C1A-BCABD6ED13C2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3644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2FBD-0D4B-4D12-957B-3C95DD3C4809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47039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9C267-F2ED-4717-9747-6E9F903CB50F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53211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CADC-8674-4027-A607-F171FC350073}" type="datetime1">
              <a:rPr lang="es-MX" smtClean="0"/>
              <a:t>07/05/2014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694-99ED-4A2D-8352-A406CA535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2194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3537-EF41-488F-ABD7-67C049DF650B}" type="datetime1">
              <a:rPr lang="es-MX" smtClean="0"/>
              <a:t>07/05/2014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694-99ED-4A2D-8352-A406CA535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48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B5F3-774B-4AF7-A37C-2B0AA722FD90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0154BBA-C74A-46CB-9592-B45B887A521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0924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F3AE-6054-498C-BFEE-1F83C753A523}" type="datetime1">
              <a:rPr lang="es-MX" smtClean="0"/>
              <a:t>07/05/2014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694-99ED-4A2D-8352-A406CA535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553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8ED0-5D01-4A3A-BCE0-6D19190B49A2}" type="datetime1">
              <a:rPr lang="es-MX" smtClean="0"/>
              <a:t>07/05/2014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694-99ED-4A2D-8352-A406CA535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661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5EC5-DCD9-4935-8218-E7C9667B9B5C}" type="datetime1">
              <a:rPr lang="es-MX" smtClean="0"/>
              <a:t>07/05/2014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694-99ED-4A2D-8352-A406CA535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6317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A7DB-83C1-48F2-8F11-413E224645A3}" type="datetime1">
              <a:rPr lang="es-MX" smtClean="0"/>
              <a:t>07/05/2014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694-99ED-4A2D-8352-A406CA535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59288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CC0A-898A-4D77-8920-DE323BA117F4}" type="datetime1">
              <a:rPr lang="es-MX" smtClean="0"/>
              <a:t>07/05/2014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694-99ED-4A2D-8352-A406CA535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63568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2F56-3487-4F7C-B811-698BCDC6EFC0}" type="datetime1">
              <a:rPr lang="es-MX" smtClean="0"/>
              <a:t>07/05/2014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694-99ED-4A2D-8352-A406CA535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03149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6872-2FEE-4182-818A-B2471CF86B37}" type="datetime1">
              <a:rPr lang="es-MX" smtClean="0"/>
              <a:t>07/05/2014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694-99ED-4A2D-8352-A406CA535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57429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DF81-D748-4F5A-86B1-4047F2C6C907}" type="datetime1">
              <a:rPr lang="es-MX" smtClean="0"/>
              <a:t>07/05/2014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694-99ED-4A2D-8352-A406CA535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37170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8E75-7F53-4FFC-BBC1-63085465D952}" type="datetime1">
              <a:rPr lang="es-MX" smtClean="0"/>
              <a:t>07/05/2014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694-99ED-4A2D-8352-A406CA535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1506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2984-A60E-4F76-A16B-F9EED359E7F2}" type="datetime1">
              <a:rPr lang="es-MX" smtClean="0"/>
              <a:t>07/05/2014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1694-99ED-4A2D-8352-A406CA535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568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6A6F-7BAE-45D3-A1F8-C04880B12D6B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623066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387F-5D64-4F92-A4A9-772C50D22209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104061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7989-4926-4ADB-9C91-D45185E6BCA4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55981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BA76-4AAA-4A2C-A7B0-44B042ED93AC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22567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440BD-1629-446A-AD03-59C217745BA5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842113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5B13-4551-4EDC-B2B7-88461CBBBAEA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56721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9E45B-CFFA-4740-AED2-5E0A44E08AC7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3456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1293087-DC10-48A3-9460-589A31227FD3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154BBA-C74A-46CB-9592-B45B887A521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547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ransition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53FFC-028B-443C-9292-C8E7C6A3EA2F}" type="datetime1">
              <a:rPr lang="es-MX" smtClean="0"/>
              <a:t>07/05/2014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21694-99ED-4A2D-8352-A406CA535C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867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552" y="332656"/>
            <a:ext cx="1440160" cy="1447474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999656" y="2132856"/>
            <a:ext cx="8352928" cy="2016224"/>
          </a:xfrm>
        </p:spPr>
        <p:txBody>
          <a:bodyPr anchor="ctr">
            <a:noAutofit/>
          </a:bodyPr>
          <a:lstStyle/>
          <a:p>
            <a:pPr algn="ctr"/>
            <a:r>
              <a:rPr lang="es-MX" sz="4000" dirty="0" smtClean="0">
                <a:latin typeface="Arial Black" panose="020B0A04020102020204" pitchFamily="34" charset="0"/>
              </a:rPr>
              <a:t>Finanzas Públicas</a:t>
            </a:r>
            <a:endParaRPr lang="es-MX" sz="4000" dirty="0">
              <a:latin typeface="Arial Black" panose="020B0A040201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431704" y="373675"/>
            <a:ext cx="7085241" cy="145440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Segundo Foro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Propuestas de Transformación del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 de  Estudios Vigente </a:t>
            </a: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7176120" y="5733256"/>
            <a:ext cx="4604048" cy="87344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Mayo 7 de 2014.</a:t>
            </a:r>
            <a:endParaRPr lang="es-MX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7362" y="332656"/>
            <a:ext cx="1407087" cy="14954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5" name="CuadroTexto 4"/>
          <p:cNvSpPr txBox="1"/>
          <p:nvPr/>
        </p:nvSpPr>
        <p:spPr>
          <a:xfrm>
            <a:off x="5807968" y="3645024"/>
            <a:ext cx="34563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Profesores:</a:t>
            </a:r>
          </a:p>
          <a:p>
            <a:endParaRPr lang="es-MX" sz="800" dirty="0" smtClean="0"/>
          </a:p>
          <a:p>
            <a:pPr marL="285750" indent="-285750">
              <a:buFont typeface="Corbel" panose="020B0503020204020204" pitchFamily="34" charset="0"/>
              <a:buChar char="~"/>
            </a:pPr>
            <a:r>
              <a:rPr lang="es-MX" dirty="0" smtClean="0"/>
              <a:t>Nicolás Mandujano Ramos.</a:t>
            </a:r>
          </a:p>
          <a:p>
            <a:pPr marL="285750" indent="-285750">
              <a:buFont typeface="Corbel" panose="020B0503020204020204" pitchFamily="34" charset="0"/>
              <a:buChar char="~"/>
            </a:pPr>
            <a:r>
              <a:rPr lang="es-MX" dirty="0" smtClean="0"/>
              <a:t>Eduardo Ramírez Cedillo.</a:t>
            </a:r>
          </a:p>
          <a:p>
            <a:pPr marL="285750" indent="-285750">
              <a:buFont typeface="Corbel" panose="020B0503020204020204" pitchFamily="34" charset="0"/>
              <a:buChar char="~"/>
            </a:pPr>
            <a:r>
              <a:rPr lang="es-MX" dirty="0" smtClean="0"/>
              <a:t>Raúl Carbajal Cortés.</a:t>
            </a:r>
          </a:p>
          <a:p>
            <a:pPr marL="285750" indent="-285750">
              <a:buFont typeface="Corbel" panose="020B0503020204020204" pitchFamily="34" charset="0"/>
              <a:buChar char="~"/>
            </a:pPr>
            <a:r>
              <a:rPr lang="es-MX" dirty="0" smtClean="0"/>
              <a:t>Ernesto Bravo Benítez.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063552" y="2852936"/>
            <a:ext cx="9289032" cy="2592288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s-MX" sz="66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Contenido</a:t>
            </a:r>
          </a:p>
          <a:p>
            <a:pPr marL="2738438" indent="-571500" algn="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MX" sz="3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24213" indent="-349250" algn="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Propósito </a:t>
            </a:r>
            <a:r>
              <a:rPr lang="es-MX" sz="3200" i="1" dirty="0">
                <a:latin typeface="Arial" panose="020B0604020202020204" pitchFamily="34" charset="0"/>
                <a:cs typeface="Arial" panose="020B0604020202020204" pitchFamily="34" charset="0"/>
              </a:rPr>
              <a:t>de aprendizaje.</a:t>
            </a:r>
          </a:p>
          <a:p>
            <a:pPr marL="3224213" indent="-349250" algn="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MX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24213" indent="-349250" algn="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Contenido temático.</a:t>
            </a:r>
            <a:r>
              <a:rPr lang="es-MX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7DF9-3733-45A0-8078-8EAC52FE0F2F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10</a:t>
            </a:fld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631504" y="1268760"/>
            <a:ext cx="98650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MX" sz="20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Primer </a:t>
            </a:r>
            <a:r>
              <a:rPr lang="es-MX" sz="2000" b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apartado</a:t>
            </a: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: Marco </a:t>
            </a: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de referencia </a:t>
            </a: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y ubicación </a:t>
            </a: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de las finanzas </a:t>
            </a: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públicas</a:t>
            </a:r>
            <a:endParaRPr lang="es-MX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endParaRPr lang="es-MX" sz="8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s-MX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Que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el alumno conozca y ubique el ámbito de estudio de las finanzas públicas en el marco de </a:t>
            </a:r>
            <a:r>
              <a:rPr lang="es-MX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una economía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mixta, particularmente su papel coadyuvante como política secundaria para alcanzar objetivos de política económica desde la esfera de la economía </a:t>
            </a:r>
            <a:r>
              <a:rPr lang="es-MX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pública.</a:t>
            </a: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endParaRPr lang="es-MX" sz="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s-MX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Lo anterior requiere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del estudio sistemático y desde una perspectiva </a:t>
            </a:r>
            <a:r>
              <a:rPr lang="es-MX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presupuestaria,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del examen de las funciones básicas del </a:t>
            </a:r>
            <a:r>
              <a:rPr lang="es-MX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Estado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por cuanto a sus atribuciones y </a:t>
            </a:r>
            <a:r>
              <a:rPr lang="es-MX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responsabilidades, de su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organización y estructura </a:t>
            </a:r>
            <a:r>
              <a:rPr lang="es-MX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jurídico-institucional sustentada en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una  política de ingresos como de presupuesto público.</a:t>
            </a:r>
            <a:endParaRPr lang="es-MX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991544" y="332656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Contenidos:</a:t>
            </a:r>
          </a:p>
          <a:p>
            <a:pPr marL="542925" indent="-185738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Propósito de aprendizaje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7288-162A-43D2-93EE-09134F30BD94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681399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762926" y="1124744"/>
            <a:ext cx="98650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Unidad I. El estudio de las finanzas públicas.</a:t>
            </a:r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Concepto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y definición, importancia, objetivos, alcance, elementos y enfoques teóricos de las finanzas públicas en el marco de la economía pública.</a:t>
            </a:r>
          </a:p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Organización de la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Administración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ública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Atribuciones del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Estado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en materia económica.</a:t>
            </a:r>
          </a:p>
          <a:p>
            <a:pPr marL="357188" lvl="1" indent="-357188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Marco Jurídico-normativo.</a:t>
            </a:r>
          </a:p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Unidad II. Funciones e instituciones </a:t>
            </a:r>
            <a:r>
              <a:rPr lang="es-MX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fiscales: </a:t>
            </a:r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s-MX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marco normativo.</a:t>
            </a:r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Ubicación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 las finanzas públicas y política económica.</a:t>
            </a:r>
          </a:p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Funciones e instituciones fiscales.</a:t>
            </a:r>
          </a:p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Asignación, distribución y estabilización.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Coordinación de funciones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presupuestarias.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415480" y="332656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7"/>
            <a:r>
              <a:rPr lang="es-MX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 temático</a:t>
            </a:r>
            <a:r>
              <a:rPr lang="es-MX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2758-5A93-4B94-AEFE-128CB061E818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65550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775520" y="1124744"/>
            <a:ext cx="10009112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MX" sz="20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Segundo </a:t>
            </a:r>
            <a:r>
              <a:rPr lang="es-MX" sz="2000" b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apartado</a:t>
            </a: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r>
              <a:rPr lang="es-MX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Instrumentos </a:t>
            </a:r>
            <a:r>
              <a:rPr lang="es-MX" b="1" dirty="0">
                <a:latin typeface="Arial" panose="020B0604020202020204" pitchFamily="34" charset="0"/>
                <a:ea typeface="Times New Roman" panose="02020603050405020304" pitchFamily="18" charset="0"/>
              </a:rPr>
              <a:t>de las finanzas </a:t>
            </a:r>
            <a:r>
              <a:rPr lang="es-MX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públicas.</a:t>
            </a:r>
            <a:endParaRPr lang="es-MX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s-MX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MX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Que </a:t>
            </a:r>
            <a:r>
              <a:rPr lang="es-MX" b="1" dirty="0">
                <a:latin typeface="Arial" panose="020B0604020202020204" pitchFamily="34" charset="0"/>
                <a:ea typeface="Times New Roman" panose="02020603050405020304" pitchFamily="18" charset="0"/>
              </a:rPr>
              <a:t>el alumno estudie, conozca </a:t>
            </a:r>
            <a:r>
              <a:rPr lang="es-MX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los </a:t>
            </a:r>
            <a:r>
              <a:rPr lang="es-MX" b="1" dirty="0">
                <a:latin typeface="Arial" panose="020B0604020202020204" pitchFamily="34" charset="0"/>
                <a:ea typeface="Times New Roman" panose="02020603050405020304" pitchFamily="18" charset="0"/>
              </a:rPr>
              <a:t>instrumentos básicos de las finanzas públicas, </a:t>
            </a:r>
            <a:r>
              <a:rPr lang="es-MX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toda vez que son una herramienta poderosa </a:t>
            </a:r>
            <a:r>
              <a:rPr lang="es-MX" b="1" dirty="0">
                <a:latin typeface="Arial" panose="020B0604020202020204" pitchFamily="34" charset="0"/>
                <a:ea typeface="Times New Roman" panose="02020603050405020304" pitchFamily="18" charset="0"/>
              </a:rPr>
              <a:t>que emplea el Estado para incidir sobre las decisiones de los agentes económicos y </a:t>
            </a:r>
            <a:r>
              <a:rPr lang="es-MX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sobre las </a:t>
            </a:r>
            <a:r>
              <a:rPr lang="es-MX" b="1" dirty="0">
                <a:latin typeface="Arial" panose="020B0604020202020204" pitchFamily="34" charset="0"/>
                <a:ea typeface="Times New Roman" panose="02020603050405020304" pitchFamily="18" charset="0"/>
              </a:rPr>
              <a:t>variables reales de la economía.</a:t>
            </a:r>
            <a:endParaRPr lang="es-MX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MX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MX" b="1" dirty="0">
                <a:latin typeface="Arial" panose="020B0604020202020204" pitchFamily="34" charset="0"/>
                <a:ea typeface="Times New Roman" panose="02020603050405020304" pitchFamily="18" charset="0"/>
              </a:rPr>
              <a:t>En el caso del ingreso público, se busca que el </a:t>
            </a:r>
            <a:r>
              <a:rPr lang="es-MX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estudiante </a:t>
            </a:r>
            <a:r>
              <a:rPr lang="es-MX" b="1" dirty="0">
                <a:latin typeface="Arial" panose="020B0604020202020204" pitchFamily="34" charset="0"/>
                <a:ea typeface="Times New Roman" panose="02020603050405020304" pitchFamily="18" charset="0"/>
              </a:rPr>
              <a:t>obtenga elementos </a:t>
            </a:r>
            <a:r>
              <a:rPr lang="es-MX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sobre </a:t>
            </a:r>
            <a:r>
              <a:rPr lang="es-MX" b="1" dirty="0">
                <a:latin typeface="Arial" panose="020B0604020202020204" pitchFamily="34" charset="0"/>
                <a:ea typeface="Times New Roman" panose="02020603050405020304" pitchFamily="18" charset="0"/>
              </a:rPr>
              <a:t>la naturaleza </a:t>
            </a:r>
            <a:r>
              <a:rPr lang="es-MX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y taxonomía de </a:t>
            </a:r>
            <a:r>
              <a:rPr lang="es-MX" b="1" dirty="0">
                <a:latin typeface="Arial" panose="020B0604020202020204" pitchFamily="34" charset="0"/>
                <a:ea typeface="Times New Roman" panose="02020603050405020304" pitchFamily="18" charset="0"/>
              </a:rPr>
              <a:t>los </a:t>
            </a:r>
            <a:r>
              <a:rPr lang="es-MX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ingresos y de su diversidad, así </a:t>
            </a:r>
            <a:r>
              <a:rPr lang="es-MX" b="1" dirty="0">
                <a:latin typeface="Arial" panose="020B0604020202020204" pitchFamily="34" charset="0"/>
                <a:ea typeface="Times New Roman" panose="02020603050405020304" pitchFamily="18" charset="0"/>
              </a:rPr>
              <a:t>como  </a:t>
            </a:r>
            <a:r>
              <a:rPr lang="es-MX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justificar la  imposición, </a:t>
            </a:r>
            <a:r>
              <a:rPr lang="es-MX" b="1" dirty="0">
                <a:latin typeface="Arial" panose="020B0604020202020204" pitchFamily="34" charset="0"/>
                <a:ea typeface="Times New Roman" panose="02020603050405020304" pitchFamily="18" charset="0"/>
              </a:rPr>
              <a:t>no solo </a:t>
            </a:r>
            <a:r>
              <a:rPr lang="es-MX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como </a:t>
            </a:r>
            <a:r>
              <a:rPr lang="es-MX" b="1" dirty="0">
                <a:latin typeface="Arial" panose="020B0604020202020204" pitchFamily="34" charset="0"/>
                <a:ea typeface="Times New Roman" panose="02020603050405020304" pitchFamily="18" charset="0"/>
              </a:rPr>
              <a:t>fuente de financiamiento del presupuesto público, sino </a:t>
            </a:r>
            <a:r>
              <a:rPr lang="es-MX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también con fines </a:t>
            </a:r>
            <a:r>
              <a:rPr lang="es-MX" b="1" dirty="0">
                <a:latin typeface="Arial" panose="020B0604020202020204" pitchFamily="34" charset="0"/>
                <a:ea typeface="Times New Roman" panose="02020603050405020304" pitchFamily="18" charset="0"/>
              </a:rPr>
              <a:t>de distribución, estabilización y desarrollo económico; </a:t>
            </a:r>
            <a:r>
              <a:rPr lang="es-MX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considerando que </a:t>
            </a:r>
            <a:r>
              <a:rPr lang="es-MX" b="1" dirty="0">
                <a:latin typeface="Arial" panose="020B0604020202020204" pitchFamily="34" charset="0"/>
                <a:ea typeface="Times New Roman" panose="02020603050405020304" pitchFamily="18" charset="0"/>
              </a:rPr>
              <a:t>la incidencia </a:t>
            </a:r>
            <a:r>
              <a:rPr lang="es-MX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impositiva, </a:t>
            </a:r>
            <a:r>
              <a:rPr lang="es-MX" b="1" dirty="0">
                <a:latin typeface="Arial" panose="020B0604020202020204" pitchFamily="34" charset="0"/>
                <a:ea typeface="Times New Roman" panose="02020603050405020304" pitchFamily="18" charset="0"/>
              </a:rPr>
              <a:t>además </a:t>
            </a:r>
            <a:r>
              <a:rPr lang="es-MX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del efecto recaudatorio causado, da lugar otros </a:t>
            </a:r>
            <a:r>
              <a:rPr lang="es-MX" b="1" dirty="0">
                <a:latin typeface="Arial" panose="020B0604020202020204" pitchFamily="34" charset="0"/>
                <a:ea typeface="Times New Roman" panose="02020603050405020304" pitchFamily="18" charset="0"/>
              </a:rPr>
              <a:t>de carácter extra-fiscal</a:t>
            </a:r>
            <a:r>
              <a:rPr lang="es-MX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s-MX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775520" y="188640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Contenidos.</a:t>
            </a:r>
          </a:p>
          <a:p>
            <a:pPr marL="542925" indent="-185738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Propósito de aprendizaje</a:t>
            </a:r>
            <a:r>
              <a:rPr lang="es-MX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4F5A-2F5B-40CD-8B35-950143FFB2BD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24490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631504" y="1031339"/>
            <a:ext cx="9865096" cy="5421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80"/>
              </a:lnSpc>
            </a:pPr>
            <a:r>
              <a:rPr lang="es-MX" sz="2200" b="1" dirty="0"/>
              <a:t>Unidad III. Ingreso Público</a:t>
            </a:r>
            <a:r>
              <a:rPr lang="es-MX" sz="2200" b="1" dirty="0" smtClean="0"/>
              <a:t>.</a:t>
            </a:r>
          </a:p>
          <a:p>
            <a:pPr algn="just"/>
            <a:endParaRPr lang="es-MX" sz="800" dirty="0" smtClean="0"/>
          </a:p>
          <a:p>
            <a:pPr marL="342900" lvl="0" indent="-3429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Como surge la necesidad de la tributación.</a:t>
            </a:r>
          </a:p>
          <a:p>
            <a:pPr marL="342900" lvl="0" indent="-3429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Conceptos, fuentes y principios de los ingresos públicos.</a:t>
            </a:r>
          </a:p>
          <a:p>
            <a:pPr marL="342900" lvl="0" indent="-3429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El ingreso público a través del flujo circular del ingreso nacional.</a:t>
            </a:r>
          </a:p>
          <a:p>
            <a:pPr marL="342900" lvl="0" indent="-3429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Teorías sobre la naturaleza del impuesto y consecuencias económicas de la imposición.</a:t>
            </a:r>
          </a:p>
          <a:p>
            <a:pPr marL="342900" lvl="0" indent="-3429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Sistema tributario: Objetivos y características de un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 impositivo eficiente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Clasificación de la estructura impositiva: Principales impuestos directos e indirectos.</a:t>
            </a:r>
          </a:p>
          <a:p>
            <a:pPr marL="342900" lvl="0" indent="-3429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Ingresos tributarios y no tributarios.</a:t>
            </a:r>
          </a:p>
          <a:p>
            <a:pPr marL="342900" lvl="0" indent="-3429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Impacto, traslación e incidencia impositiva.</a:t>
            </a:r>
          </a:p>
          <a:p>
            <a:pPr marL="342900" lvl="0" indent="-3429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 incidencia tributaria y su efecto sobre los agentes económicos.</a:t>
            </a:r>
          </a:p>
          <a:p>
            <a:pPr marL="342900" lvl="0" indent="-342900" algn="just">
              <a:lnSpc>
                <a:spcPts val="288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Marco jurídico-legal y evidencia empírica sobre la evolución de los ingresos en México.</a:t>
            </a:r>
          </a:p>
        </p:txBody>
      </p:sp>
      <p:sp>
        <p:nvSpPr>
          <p:cNvPr id="7" name="CuadroTexto 5"/>
          <p:cNvSpPr txBox="1"/>
          <p:nvPr/>
        </p:nvSpPr>
        <p:spPr>
          <a:xfrm>
            <a:off x="1271464" y="332656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7"/>
            <a:r>
              <a:rPr lang="es-MX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 temático</a:t>
            </a:r>
            <a:r>
              <a:rPr lang="es-MX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46D3-10F2-475F-862E-317EB4BCB897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081804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703512" y="980728"/>
            <a:ext cx="100091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resupuesto y Gasto </a:t>
            </a: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úblico</a:t>
            </a: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s-MX" sz="20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Q</a:t>
            </a: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ue </a:t>
            </a: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el alumno obtenga los conocimientos básicos del proceso de planeación, programación y </a:t>
            </a:r>
            <a:r>
              <a:rPr lang="es-MX" sz="20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presupuestación</a:t>
            </a: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, mismos que conllevan a estudiar de manera pormenorizada el gasto como </a:t>
            </a: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una expresión </a:t>
            </a: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política derivada </a:t>
            </a: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del </a:t>
            </a: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proceso de elección </a:t>
            </a: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pública y que técnicamente deriva en la </a:t>
            </a: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asignación e incidencia del </a:t>
            </a: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gasto y que para </a:t>
            </a: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efectos </a:t>
            </a: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analíticos, </a:t>
            </a: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se </a:t>
            </a: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clasifica en </a:t>
            </a: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administrativa, económica y </a:t>
            </a: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funcional.</a:t>
            </a:r>
            <a:endParaRPr lang="es-MX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CuadroTexto 5"/>
          <p:cNvSpPr txBox="1"/>
          <p:nvPr/>
        </p:nvSpPr>
        <p:spPr>
          <a:xfrm>
            <a:off x="1775520" y="188640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Contenidos.</a:t>
            </a:r>
          </a:p>
          <a:p>
            <a:pPr marL="542925" indent="-185738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Propósito de aprendizaje</a:t>
            </a:r>
            <a:r>
              <a:rPr lang="es-MX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25B1-4B21-48D6-BC31-D91A6A5B4703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22765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063552" y="904066"/>
            <a:ext cx="95050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200" b="1" dirty="0"/>
              <a:t>Unidad IV. Presupuesto y Gasto </a:t>
            </a:r>
            <a:r>
              <a:rPr lang="es-MX" sz="2200" b="1" dirty="0" smtClean="0"/>
              <a:t>Públicos.</a:t>
            </a:r>
            <a:endParaRPr lang="es-MX" sz="2200" dirty="0"/>
          </a:p>
          <a:p>
            <a:pPr algn="just"/>
            <a:endParaRPr lang="es-MX" b="1" dirty="0" smtClean="0"/>
          </a:p>
          <a:p>
            <a:pPr marL="342900" lvl="0" indent="-34290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Objeto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del presupuesto público y el proceso de planeación, programación y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presupuestación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Concepto, importancia, clasificación e incidencia del gasto.</a:t>
            </a:r>
          </a:p>
          <a:p>
            <a:pPr marL="342900" lvl="0" indent="-34290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Principios presupuestales y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desarrollo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económico: Presupuesto tradicional y presupuesto moderno.</a:t>
            </a:r>
          </a:p>
          <a:p>
            <a:pPr marL="342900" lvl="0" indent="-34290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Ciclo integral del presupuestario.</a:t>
            </a:r>
          </a:p>
          <a:p>
            <a:pPr marL="342900" lvl="0" indent="-34290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Concepto, definición e Importancia del gasto público.</a:t>
            </a:r>
          </a:p>
          <a:p>
            <a:pPr marL="342900" lvl="0" indent="-34290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Clasificaciones del gasto: Programable y no programable.</a:t>
            </a:r>
          </a:p>
          <a:p>
            <a:pPr marL="342900" lvl="0" indent="-34290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Dimensiones del gasto público y su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clasificación.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Marco jurídico-legal y evolución y análisis del presupuesto de gasto público en México.</a:t>
            </a:r>
          </a:p>
        </p:txBody>
      </p:sp>
      <p:sp>
        <p:nvSpPr>
          <p:cNvPr id="4" name="CuadroTexto 5"/>
          <p:cNvSpPr txBox="1"/>
          <p:nvPr/>
        </p:nvSpPr>
        <p:spPr>
          <a:xfrm>
            <a:off x="1775520" y="159023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7"/>
            <a:r>
              <a:rPr lang="es-MX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 temático</a:t>
            </a:r>
            <a:r>
              <a:rPr lang="es-MX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0893-D2F8-4A6A-B637-506BCD47CA7B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16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2551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736862" y="1340768"/>
            <a:ext cx="98704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En cuanto </a:t>
            </a: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al estudio de la </a:t>
            </a:r>
            <a:r>
              <a:rPr lang="es-MX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deuda </a:t>
            </a:r>
            <a:r>
              <a:rPr lang="es-MX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pública</a:t>
            </a: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, se </a:t>
            </a: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inquiere que </a:t>
            </a: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el alumno obtenga los conocimientos básicos como analíticos de lo que en finanzas públicas se denominan ingresos extraordinarios, caso del endeudamiento </a:t>
            </a: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y de </a:t>
            </a: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sus repercusiones económicas como </a:t>
            </a: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sociales.</a:t>
            </a: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endParaRPr lang="es-MX" sz="10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Lo </a:t>
            </a:r>
            <a:r>
              <a:rPr lang="es-MX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cual motiva, a examinar desde la perspectiva teórica, conceptual y legal la deuda, incluso diferenciarla por cuanto al alcance y efectos por nivel de gobierno</a:t>
            </a:r>
            <a:r>
              <a:rPr lang="es-MX" sz="2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s-MX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CuadroTexto 5"/>
          <p:cNvSpPr txBox="1"/>
          <p:nvPr/>
        </p:nvSpPr>
        <p:spPr>
          <a:xfrm>
            <a:off x="1775520" y="188640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Contenidos.</a:t>
            </a:r>
          </a:p>
          <a:p>
            <a:pPr marL="542925" indent="-185738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Propósito de aprendizaje</a:t>
            </a:r>
            <a:r>
              <a:rPr lang="es-MX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9B44C-332C-46AB-A65A-5F42D64D7130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17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222461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631504" y="1412776"/>
            <a:ext cx="98650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Unidad V. Deuda Pública.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MX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Deuda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pública y déficit fiscal del sector público.</a:t>
            </a:r>
          </a:p>
          <a:p>
            <a:pPr marL="457200" lvl="0" indent="-45720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Efectos del endeudamiento público y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sustentabilidad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de las finanzas públicas.</a:t>
            </a:r>
          </a:p>
          <a:p>
            <a:pPr marL="457200" lvl="0" indent="-45720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Endeudamiento público para el desarrollo económico.</a:t>
            </a:r>
          </a:p>
          <a:p>
            <a:pPr marL="457200" lvl="0" indent="-457200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Marco jurídico-legal y evolución del endeudamiento por orden de gobierno.</a:t>
            </a:r>
          </a:p>
        </p:txBody>
      </p:sp>
      <p:sp>
        <p:nvSpPr>
          <p:cNvPr id="4" name="CuadroTexto 5"/>
          <p:cNvSpPr txBox="1"/>
          <p:nvPr/>
        </p:nvSpPr>
        <p:spPr>
          <a:xfrm>
            <a:off x="1415480" y="332656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7"/>
            <a:r>
              <a:rPr lang="es-MX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 temático</a:t>
            </a:r>
            <a:r>
              <a:rPr lang="es-MX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B06E-2541-4983-B588-36964D77248B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68614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775557" y="1484784"/>
            <a:ext cx="1000911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2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</a:t>
            </a:r>
            <a:r>
              <a:rPr lang="es-MX" sz="2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nidad VI. Introducción </a:t>
            </a:r>
            <a:r>
              <a:rPr lang="es-MX" sz="2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las finanzas públicas </a:t>
            </a:r>
            <a:r>
              <a:rPr lang="es-MX" sz="2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intergubernamentales.</a:t>
            </a: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endParaRPr lang="es-MX" sz="10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s-MX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Tiene </a:t>
            </a: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 objeto  iniciar al alumno en el estudio de las relaciones fiscales que entablan entre los distintos órdenes de gobierno que integran </a:t>
            </a:r>
            <a:r>
              <a:rPr lang="es-MX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federación </a:t>
            </a: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 materia de ingreso, gasto y deuda, con el propósito de mejorar la distribución de la renta tributaria obtenida a nivel nacional, considerando que el desarrollo local heterogéneo propicia desequilibrios regionales de tipo vertical como horizontal, dando lugar a la coordinación fiscal.</a:t>
            </a:r>
            <a:endParaRPr lang="es-MX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CuadroTexto 5"/>
          <p:cNvSpPr txBox="1"/>
          <p:nvPr/>
        </p:nvSpPr>
        <p:spPr>
          <a:xfrm>
            <a:off x="1775520" y="188640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Contenidos.</a:t>
            </a:r>
          </a:p>
          <a:p>
            <a:pPr marL="542925" indent="-185738"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Propósito de aprendizaje</a:t>
            </a:r>
            <a:r>
              <a:rPr lang="es-MX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EF5C-B420-4D55-B6DB-E4FF8F2FF910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19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527420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3503712" y="692696"/>
            <a:ext cx="3675585" cy="654968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/>
              <a:t>Í n d i c e:</a:t>
            </a:r>
            <a:endParaRPr lang="es-MX" sz="3200" b="1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503538" y="1556792"/>
            <a:ext cx="6590356" cy="4536504"/>
          </a:xfrm>
        </p:spPr>
        <p:txBody>
          <a:bodyPr anchor="t">
            <a:noAutofit/>
          </a:bodyPr>
          <a:lstStyle/>
          <a:p>
            <a:pPr marL="45720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Antecedentes.</a:t>
            </a:r>
          </a:p>
          <a:p>
            <a:pPr marL="457200" indent="-45720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Objetivos:</a:t>
            </a:r>
          </a:p>
          <a:p>
            <a:pPr marL="800100" indent="-17145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 y específicos.</a:t>
            </a:r>
          </a:p>
          <a:p>
            <a:pPr marL="457200" indent="-45720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 startAt="3"/>
            </a:pPr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 startAt="3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Contenido: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indent="-17145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Propósito de aprendizaje.</a:t>
            </a:r>
            <a:endParaRPr lang="es-MX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indent="-17145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Contenido temático .</a:t>
            </a:r>
            <a:endParaRPr lang="es-MX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 startAt="4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Evaluación y actividades de aprendizaje.</a:t>
            </a:r>
          </a:p>
          <a:p>
            <a:pPr marL="45720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 startAt="4"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Bibliografía.</a:t>
            </a:r>
            <a:endParaRPr lang="es-MX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1956-463E-49CE-BDE8-D680EE85DBEE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2</a:t>
            </a:fld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351584" y="1340767"/>
            <a:ext cx="84302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Federalismo y federalismo fiscal.</a:t>
            </a:r>
          </a:p>
          <a:p>
            <a:pPr marL="342900" lvl="0" indent="-3429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Equilibrio fiscal horizontal y vertical.</a:t>
            </a:r>
          </a:p>
          <a:p>
            <a:pPr marL="342900" lvl="0" indent="-3429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Transferencias gubernamentales.</a:t>
            </a:r>
          </a:p>
          <a:p>
            <a:pPr marL="342900" lvl="0" indent="-3429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Coordinación y descentralización fiscal.</a:t>
            </a:r>
          </a:p>
          <a:p>
            <a:pPr marL="342900" lvl="0" indent="-3429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Sistema Nacional de Coordinación Fiscal en México.</a:t>
            </a:r>
          </a:p>
          <a:p>
            <a:pPr marL="342900" lvl="0" indent="-34290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Colaboración intergubernamental en México.</a:t>
            </a:r>
          </a:p>
        </p:txBody>
      </p:sp>
      <p:sp>
        <p:nvSpPr>
          <p:cNvPr id="4" name="CuadroTexto 5"/>
          <p:cNvSpPr txBox="1"/>
          <p:nvPr/>
        </p:nvSpPr>
        <p:spPr>
          <a:xfrm>
            <a:off x="2063552" y="476672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7"/>
            <a:r>
              <a:rPr lang="es-MX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 temático</a:t>
            </a:r>
            <a:r>
              <a:rPr lang="es-MX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2C11-2DB9-4A2B-B2E8-088CC40EDCCD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20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339928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Título"/>
          <p:cNvSpPr txBox="1">
            <a:spLocks/>
          </p:cNvSpPr>
          <p:nvPr/>
        </p:nvSpPr>
        <p:spPr>
          <a:xfrm>
            <a:off x="3143672" y="2780928"/>
            <a:ext cx="8136904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s-MX" sz="5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Actividades de aprendizaje y evaluación</a:t>
            </a:r>
            <a:br>
              <a:rPr lang="es-MX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CB21-6817-46C9-A529-28C88FAC8E38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21</a:t>
            </a:fld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1631504" y="332656"/>
            <a:ext cx="10018713" cy="438944"/>
          </a:xfrm>
        </p:spPr>
        <p:txBody>
          <a:bodyPr anchor="t">
            <a:noAutofit/>
          </a:bodyPr>
          <a:lstStyle/>
          <a:p>
            <a:pPr algn="just"/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MX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ctividades de aprendizaje y evaluación </a:t>
            </a:r>
            <a:endParaRPr lang="es-MX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847528" y="980727"/>
            <a:ext cx="9793088" cy="567847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</a:pPr>
            <a:r>
              <a:rPr lang="es-MX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Considerando </a:t>
            </a:r>
            <a:r>
              <a:rPr lang="es-MX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 el profesor </a:t>
            </a:r>
            <a:r>
              <a:rPr lang="es-MX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procede a la entrega </a:t>
            </a:r>
            <a:r>
              <a:rPr lang="es-MX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puntual del Programa de Asignatura, </a:t>
            </a:r>
            <a:r>
              <a:rPr lang="es-MX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la </a:t>
            </a:r>
            <a:r>
              <a:rPr lang="es-MX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bibliografía básica como complementaria digitalizada, así como del calendario semestral de </a:t>
            </a:r>
            <a:r>
              <a:rPr lang="es-MX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entrega de reportes </a:t>
            </a:r>
            <a:r>
              <a:rPr lang="es-MX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lectura</a:t>
            </a:r>
            <a:r>
              <a:rPr lang="es-MX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</a:pPr>
            <a:endParaRPr lang="es-MX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00050" lvl="0" indent="-400050"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romanLcPeriod"/>
            </a:pPr>
            <a:r>
              <a:rPr lang="es-MX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profesor realizara la exposición </a:t>
            </a:r>
            <a:r>
              <a:rPr lang="es-MX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</a:t>
            </a:r>
            <a:r>
              <a:rPr lang="es-MX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todas y cada de los temas y tópicos programados durante el semestre</a:t>
            </a:r>
            <a:r>
              <a:rPr lang="es-MX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400050" lvl="0" indent="-400050"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romanLcPeriod"/>
            </a:pPr>
            <a:endParaRPr lang="es-MX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00050" lvl="0" indent="-400050"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romanLcPeriod"/>
            </a:pPr>
            <a:r>
              <a:rPr lang="es-MX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lang="es-MX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ediante el apoyo de equipo audiovisual, </a:t>
            </a:r>
            <a:r>
              <a:rPr lang="es-MX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destacan </a:t>
            </a:r>
            <a:r>
              <a:rPr lang="es-MX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conceptos y categorías clave de cada  tema y </a:t>
            </a:r>
            <a:r>
              <a:rPr lang="es-MX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subtema. Asimismo, </a:t>
            </a:r>
            <a:r>
              <a:rPr lang="es-MX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considera </a:t>
            </a:r>
            <a:r>
              <a:rPr lang="es-MX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ejemplos que propicien el empoderamiento del conocimiento. Los ejemplos sobre los temas de estudio, </a:t>
            </a:r>
            <a:r>
              <a:rPr lang="es-MX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deben enfocarse </a:t>
            </a:r>
            <a:r>
              <a:rPr lang="es-MX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preferentemente al caso de la economía mexicana con información empírica reciente</a:t>
            </a:r>
            <a:r>
              <a:rPr lang="es-MX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400050" lvl="0" indent="-400050"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romanLcPeriod"/>
            </a:pPr>
            <a:endParaRPr lang="es-MX" sz="1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00050" lvl="0" indent="-400050"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romanLcPeriod"/>
            </a:pPr>
            <a:r>
              <a:rPr lang="es-MX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alumno </a:t>
            </a:r>
            <a:r>
              <a:rPr lang="es-MX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elabora </a:t>
            </a:r>
            <a:r>
              <a:rPr lang="es-MX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“reportes de lectura” por unidad temática, con base en la bibliografía </a:t>
            </a:r>
            <a:r>
              <a:rPr lang="es-MX" sz="16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completaría</a:t>
            </a:r>
            <a:r>
              <a:rPr lang="es-MX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mediante criterios específicos </a:t>
            </a:r>
            <a:r>
              <a:rPr lang="es-MX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 su confección. </a:t>
            </a:r>
            <a:r>
              <a:rPr lang="es-MX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 fin didáctico, </a:t>
            </a:r>
            <a:r>
              <a:rPr lang="es-MX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 cuantificar </a:t>
            </a:r>
            <a:r>
              <a:rPr lang="es-MX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actividades extra-aula que permitan colectivizar la discusión en clase y consolidar competencias sobre los diversos </a:t>
            </a:r>
            <a:r>
              <a:rPr lang="es-MX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temas</a:t>
            </a:r>
            <a:r>
              <a:rPr lang="es-MX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s-MX" sz="1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1051-91A9-4A51-AA87-2A54D7A4C4B3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22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882627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1631504" y="332656"/>
            <a:ext cx="10018713" cy="438944"/>
          </a:xfrm>
        </p:spPr>
        <p:txBody>
          <a:bodyPr anchor="t">
            <a:noAutofit/>
          </a:bodyPr>
          <a:lstStyle/>
          <a:p>
            <a:pPr algn="just"/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MX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ctividades de aprendizaje y evaluación </a:t>
            </a:r>
            <a:endParaRPr lang="es-MX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631504" y="980728"/>
            <a:ext cx="10225136" cy="575542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00050" lvl="0" indent="-400050"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romanLcPeriod" startAt="4"/>
            </a:pPr>
            <a:r>
              <a:rPr lang="es-MX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 </a:t>
            </a:r>
            <a:r>
              <a:rPr lang="es-MX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base a lo anterior, el profesor retroalimentará su clase con la  “lluvia de ideas” de alumnos a efecto de comentar, discutir y reflexionar sistemáticamente sobre los diversos temas</a:t>
            </a:r>
            <a:r>
              <a:rPr lang="es-MX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400050" lvl="0" indent="-400050"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romanLcPeriod" startAt="4"/>
            </a:pPr>
            <a:endParaRPr lang="es-MX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</a:pPr>
            <a:r>
              <a:rPr lang="es-MX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Evaluación (ponderación).</a:t>
            </a:r>
          </a:p>
          <a:p>
            <a:pPr marL="400050" lvl="0" indent="-400050"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romanLcPeriod" startAt="4"/>
            </a:pPr>
            <a:endParaRPr lang="es-MX" sz="1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00050" indent="-400050" algn="just">
              <a:buClr>
                <a:srgbClr val="C00000"/>
              </a:buClr>
              <a:buFont typeface="+mj-lt"/>
              <a:buAutoNum type="romanLcPeriod" startAt="5"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Cincuenta por ciento corresponde al promedio simple de exámenes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parciales a la conclusión de cada unidad temática (a excepción de la primera parte del programa que consta de dos unidades), con el objeto de evaluar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conocimientos generales adquiridos. </a:t>
            </a:r>
            <a:endParaRPr lang="es-MX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algn="just">
              <a:buClr>
                <a:srgbClr val="C00000"/>
              </a:buClr>
              <a:buFont typeface="+mj-lt"/>
              <a:buAutoNum type="romanLcPeriod" startAt="5"/>
            </a:pP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algn="just">
              <a:buClr>
                <a:srgbClr val="C00000"/>
              </a:buClr>
              <a:buFont typeface="+mj-lt"/>
              <a:buAutoNum type="romanLcPeriod" startAt="5"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Cuarenta por ciento, corresponde a los “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reportes de lectura” por unidad temática, con base en la bibliografía completaría y mediante criterios específicos de contenido. Su fin didáctico, es cuantificar actividades extra-aula que permitan colectivizar la discusión en clase y consolidar competencias sobre los diversos temas. </a:t>
            </a:r>
            <a:endParaRPr lang="es-MX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algn="just">
              <a:buClr>
                <a:srgbClr val="C00000"/>
              </a:buClr>
              <a:buFont typeface="+mj-lt"/>
              <a:buAutoNum type="romanLcPeriod" startAt="5"/>
            </a:pP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algn="just">
              <a:buClr>
                <a:srgbClr val="C00000"/>
              </a:buClr>
              <a:buFont typeface="+mj-lt"/>
              <a:buAutoNum type="romanLcPeriod" startAt="5"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 diez por ciento restante, comprende la participación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, discusión y reflexión documentada en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clase por parte del alumno;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toda vez que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 realizado la (s)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lectura de la bibliografía básica programada como los reportes de lectura. </a:t>
            </a:r>
            <a:endParaRPr lang="es-MX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algn="just">
              <a:buClr>
                <a:srgbClr val="C00000"/>
              </a:buClr>
              <a:buFont typeface="+mj-lt"/>
              <a:buAutoNum type="romanLcPeriod" startAt="5"/>
            </a:pP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 algn="just">
              <a:buClr>
                <a:srgbClr val="C00000"/>
              </a:buClr>
              <a:buFont typeface="+mj-lt"/>
              <a:buAutoNum type="romanLcPeriod" startAt="5"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Considerar para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efectos de validar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calificación,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una asistencia mínima del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ochenta por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ciento.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0" indent="-400050"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romanLcPeriod" startAt="5"/>
            </a:pPr>
            <a:endParaRPr lang="es-MX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18F56-726A-4AA6-973C-86A01B0E934A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23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073242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Título"/>
          <p:cNvSpPr txBox="1">
            <a:spLocks/>
          </p:cNvSpPr>
          <p:nvPr/>
        </p:nvSpPr>
        <p:spPr>
          <a:xfrm>
            <a:off x="3791744" y="4293096"/>
            <a:ext cx="7766942" cy="1512168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s-MX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bibliografía</a:t>
            </a:r>
            <a:br>
              <a:rPr lang="es-MX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D73F-C965-4107-B919-768FE950DD58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24</a:t>
            </a:fld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1601064" y="332656"/>
            <a:ext cx="3528392" cy="438944"/>
          </a:xfrm>
        </p:spPr>
        <p:txBody>
          <a:bodyPr>
            <a:noAutofit/>
          </a:bodyPr>
          <a:lstStyle/>
          <a:p>
            <a:pPr algn="just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Bibliografía básica</a:t>
            </a: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631504" y="1124744"/>
            <a:ext cx="10018713" cy="4608512"/>
          </a:xfrm>
        </p:spPr>
        <p:txBody>
          <a:bodyPr anchor="t"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Unidad temática I y II. </a:t>
            </a:r>
          </a:p>
          <a:p>
            <a:pPr algn="just">
              <a:lnSpc>
                <a:spcPct val="200000"/>
              </a:lnSpc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Arriaga, Conchas E. (2001). Finanzas públicas de México, 2ª. Edición, IPN, (capítulo 1). </a:t>
            </a:r>
          </a:p>
          <a:p>
            <a:pPr algn="just">
              <a:lnSpc>
                <a:spcPct val="200000"/>
              </a:lnSpc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Musgrave, Richard y Peggy Musgrave (1999). Hacienda pública teórica y aplicada, 5a. edición, McGraw-Hill (capítulos 1 y 3). </a:t>
            </a:r>
          </a:p>
          <a:p>
            <a:pPr algn="just">
              <a:lnSpc>
                <a:spcPct val="200000"/>
              </a:lnSpc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Ley Orgánica de la Administración Pública Federa (vigente). </a:t>
            </a:r>
          </a:p>
          <a:p>
            <a:pPr algn="just">
              <a:lnSpc>
                <a:spcPct val="200000"/>
              </a:lnSpc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Constitución Política de los Estados Unidos Mexicanos (vigente). </a:t>
            </a:r>
          </a:p>
          <a:p>
            <a:pPr algn="just">
              <a:lnSpc>
                <a:spcPct val="200000"/>
              </a:lnSpc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Álvarez Fernando, Corona F. Juan y Díaz, Amelia (2007). Economía Pública. Una Introducción. 1ª edición, Ariel Economía, Barcelona. (Capítulos 1, 2, 4 y 5). </a:t>
            </a:r>
          </a:p>
          <a:p>
            <a:pPr algn="just">
              <a:lnSpc>
                <a:spcPct val="150000"/>
              </a:lnSpc>
            </a:pP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CF55-46A7-4F5D-AADD-BCC513E3D642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25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75881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contenido"/>
          <p:cNvSpPr txBox="1">
            <a:spLocks/>
          </p:cNvSpPr>
          <p:nvPr/>
        </p:nvSpPr>
        <p:spPr>
          <a:xfrm>
            <a:off x="1581612" y="476672"/>
            <a:ext cx="10153128" cy="56886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  <a:buFont typeface="Arial"/>
              <a:buNone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Unidad temática III. </a:t>
            </a:r>
          </a:p>
          <a:p>
            <a:pPr algn="just">
              <a:lnSpc>
                <a:spcPct val="200000"/>
              </a:lnSpc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Gutiérrez Lara, Aníbal (2013). Las Finanzas Públicas en México, Facultad de Economía, UNAM. México, (Capítulo: Estructura y evolución de los ingresos públicos.). </a:t>
            </a:r>
          </a:p>
          <a:p>
            <a:pPr algn="just">
              <a:lnSpc>
                <a:spcPct val="200000"/>
              </a:lnSpc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Caballero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Urdiales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Emilio.(2009). Los ingresos tributarios en México, 1ª edición, Trillas. México. (Capítulos 2-7). </a:t>
            </a:r>
          </a:p>
          <a:p>
            <a:pPr algn="just">
              <a:lnSpc>
                <a:spcPct val="200000"/>
              </a:lnSpc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Allan, Charles (1971). La teoría de la tributación, Alianza-universidad, (capítulos 1, 2, 3 y 4). </a:t>
            </a:r>
          </a:p>
          <a:p>
            <a:pPr algn="just">
              <a:lnSpc>
                <a:spcPct val="200000"/>
              </a:lnSpc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Arriaga, Conchas E. (2001). Finanzas públicas de México, 2ª. Edición, IPN, (capítulo 4). </a:t>
            </a:r>
          </a:p>
          <a:p>
            <a:pPr algn="just">
              <a:lnSpc>
                <a:spcPct val="200000"/>
              </a:lnSpc>
            </a:pP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Stiglitz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Joseph E. (2000). La economía del sector público, Antoni Bosch editor, 3ª. reimpresión (capitulo 18). </a:t>
            </a:r>
          </a:p>
          <a:p>
            <a:pPr algn="just">
              <a:lnSpc>
                <a:spcPct val="200000"/>
              </a:lnSpc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Ley de Ingresos de la Federación (vigente). </a:t>
            </a:r>
          </a:p>
          <a:p>
            <a:pPr algn="just">
              <a:lnSpc>
                <a:spcPct val="160000"/>
              </a:lnSpc>
            </a:pP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B643-76F8-4DB2-B598-429CF1565D51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26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928850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631504" y="476672"/>
            <a:ext cx="10018713" cy="5904656"/>
          </a:xfrm>
        </p:spPr>
        <p:txBody>
          <a:bodyPr anchor="t">
            <a:noAutofit/>
          </a:bodyPr>
          <a:lstStyle/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Unidad temática IV. </a:t>
            </a: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Gutiérrez Lara, Aníbal (2013). Las Finanzas Públicas en México, Facultad de Economía, UNAM. México, (Capítulo: Estructura, características y evolución del Gasto Público). </a:t>
            </a: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Cabrera Adame, Carlos Javier. (2008). Política Gasto Público (1982-2006), en Rolando Cordera y Carlos Javier Cabrera Adame México (coordinadores). El papel de las ideas y las políticas en el cambio estructural. Edit. F.C.E. Lecturas del Trimestre Económico, núm. 99. México. </a:t>
            </a: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Chávez Presa, Jorge. (2002).Para recobrar la confianza en el Gobierno. F.C.E. México. (Capítulos. III-VI). </a:t>
            </a: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Espino, Ayala J. (2001). Economía del sector público mexicano, Facultad de Economía, UNAM, 2ª. reimpresión, (capítulo 7). </a:t>
            </a: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Reyes, Tepach M. (2004). El ciclo presupuestario en México, Cámara de Diputados, México. </a:t>
            </a: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Guerrero, Amparán J. y Yailén Valdez P. (2000). La clasificación del gasto público en México, CIDE, México. </a:t>
            </a: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de Egresos de la Federación, PEF (vigente). 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25A7-9D25-417C-B846-C22A50129A5B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27</a:t>
            </a:fld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contenido"/>
          <p:cNvSpPr txBox="1">
            <a:spLocks/>
          </p:cNvSpPr>
          <p:nvPr/>
        </p:nvSpPr>
        <p:spPr>
          <a:xfrm>
            <a:off x="1515324" y="404664"/>
            <a:ext cx="10018713" cy="57606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Unidad temática V.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lang="es-MX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Gutiérrez Lara, Aníbal (2013). Las Finanzas Públicas en México, Facultad de Economía, UNAM. México, (Capítulo: Deuda Pública).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Espino, Ayala J. (2001). Economía del sector público mexicano, Facultad de Economía, UNAM, 2ª. reimpresión, (capítulos 12 y 13).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Retchkiman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Benjamín (1980). Teoría de las finanzas públicas, Instituto de Investigaciones Económicas, UNAM.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Mankiw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Gregory (1997). Macroeconomía, Antoni Bosch editor, (Capítulo 16. El debate de la deuda).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Centro de Estudios de Finanzas Públicas (2009). La deuda </a:t>
            </a:r>
            <a:r>
              <a:rPr lang="es-MX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subnacional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en México, Cámara de diputados.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Hernández, Trillo F. (2003). La economía de la deuda. Lecciones desde México, FCE, (capítulos 1, 3 y 4).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CF21-7446-44B5-862A-F532B52966EE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28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45755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631504" y="332656"/>
            <a:ext cx="10018713" cy="6165304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Unidad temática VI.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Gutiérrez Lara, Aníbal (2013). Las Finanzas Públicas en México, Facultad de Economía, UNAM. México, (Capítulo: Finanzas Locales y Coordinación Fiscal).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Mandujano, Ramos N. (2012). Federalismo y descentralización fiscal en México, las finanzas estatales, Instituto de Investigaciones Económicas de la UNAM.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INDETEC (2004). Diagnóstico sobre la colaboración y coordinación intergubernamental, documento elaborado con motivo de la Convención Nacional Hacendaria.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regional (2006). Federalismo fiscal y Sistema Nacional de Coordinación Fiscal en México.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Reyes, Tepach M. (2011). El gasto federalizado pagado a las entidades federativas en México, Centro de Documentación, Información y Análisis de la Cámara de Diputados, México.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Astudillo, Moya M. (2009). Conceptos básicos de federalismo fiscal, el caso de México, Instituto de Investigaciones Económicas de la UNAM. 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9588-AD48-4F4C-93BB-87E137056E3D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29</a:t>
            </a:fld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1703512" y="188640"/>
            <a:ext cx="8784976" cy="726976"/>
          </a:xfrm>
        </p:spPr>
        <p:txBody>
          <a:bodyPr>
            <a:normAutofit/>
          </a:bodyPr>
          <a:lstStyle/>
          <a:p>
            <a:pPr algn="l"/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Algunos antecedentes.</a:t>
            </a: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75520" y="836712"/>
            <a:ext cx="9793088" cy="5616624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 smtClean="0">
                <a:latin typeface="Arial" panose="020B0604020202020204" pitchFamily="34" charset="0"/>
                <a:cs typeface="Arial" pitchFamily="34" charset="0"/>
              </a:rPr>
              <a:t>En el Primer Foro sobre la Reforma </a:t>
            </a:r>
            <a:r>
              <a:rPr lang="es-MX" sz="1600" dirty="0">
                <a:latin typeface="Arial" panose="020B0604020202020204" pitchFamily="34" charset="0"/>
                <a:cs typeface="Arial" pitchFamily="34" charset="0"/>
              </a:rPr>
              <a:t>A</a:t>
            </a:r>
            <a:r>
              <a:rPr lang="es-MX" sz="1600" dirty="0" smtClean="0">
                <a:latin typeface="Arial" panose="020B0604020202020204" pitchFamily="34" charset="0"/>
                <a:cs typeface="Arial" pitchFamily="34" charset="0"/>
              </a:rPr>
              <a:t>cadémica, los suscritos presentaron un diagnóstico académico sobre la situación de la asignatura de finanzas publicas, así como los motivos para  la actualización de los contenidos básicos y la bibliografía mínima necesaria, que permitan  que el egresado interpretar y dar respuesta a los fenómenos derivados de la acción del Estado en materia económica.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sz="1600" dirty="0"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 smtClean="0">
                <a:latin typeface="Arial" panose="020B0604020202020204" pitchFamily="34" charset="0"/>
                <a:cs typeface="Arial" pitchFamily="34" charset="0"/>
              </a:rPr>
              <a:t>El objeto de participar en el presente Foro, es para formular una propuesta de programa para un semestre, toda vez que el estudio de las Finanzas Públicas, representa una asignatura del </a:t>
            </a:r>
            <a:r>
              <a:rPr lang="es-MX" sz="1600" dirty="0">
                <a:latin typeface="Arial" panose="020B0604020202020204" pitchFamily="34" charset="0"/>
                <a:cs typeface="Arial" pitchFamily="34" charset="0"/>
              </a:rPr>
              <a:t>núcleo básico, correspondiente al área de teorías </a:t>
            </a:r>
            <a:r>
              <a:rPr lang="es-MX" sz="1600" dirty="0" smtClean="0">
                <a:latin typeface="Arial" panose="020B0604020202020204" pitchFamily="34" charset="0"/>
                <a:cs typeface="Arial" pitchFamily="34" charset="0"/>
              </a:rPr>
              <a:t>aplicadas, la cual constituye el antecedente más </a:t>
            </a:r>
            <a:r>
              <a:rPr lang="es-MX" sz="1600" dirty="0">
                <a:latin typeface="Arial" panose="020B0604020202020204" pitchFamily="34" charset="0"/>
                <a:cs typeface="Arial" pitchFamily="34" charset="0"/>
              </a:rPr>
              <a:t>inmediato para aquellos estudiantes que </a:t>
            </a:r>
            <a:r>
              <a:rPr lang="es-MX" sz="1600" dirty="0" smtClean="0">
                <a:latin typeface="Arial" panose="020B0604020202020204" pitchFamily="34" charset="0"/>
                <a:cs typeface="Arial" pitchFamily="34" charset="0"/>
              </a:rPr>
              <a:t>deseen </a:t>
            </a:r>
            <a:r>
              <a:rPr lang="es-MX" sz="1600" dirty="0">
                <a:latin typeface="Arial" panose="020B0604020202020204" pitchFamily="34" charset="0"/>
                <a:cs typeface="Arial" pitchFamily="34" charset="0"/>
              </a:rPr>
              <a:t>profundizar en el </a:t>
            </a:r>
            <a:r>
              <a:rPr lang="es-MX" sz="1600" dirty="0" smtClean="0">
                <a:latin typeface="Arial" panose="020B0604020202020204" pitchFamily="34" charset="0"/>
                <a:cs typeface="Arial" pitchFamily="34" charset="0"/>
              </a:rPr>
              <a:t>campo de la Economía </a:t>
            </a:r>
            <a:r>
              <a:rPr lang="es-MX" sz="1600" dirty="0">
                <a:latin typeface="Arial" panose="020B0604020202020204" pitchFamily="34" charset="0"/>
                <a:cs typeface="Arial" pitchFamily="34" charset="0"/>
              </a:rPr>
              <a:t>P</a:t>
            </a:r>
            <a:r>
              <a:rPr lang="es-MX" sz="1600" dirty="0" smtClean="0">
                <a:latin typeface="Arial" panose="020B0604020202020204" pitchFamily="34" charset="0"/>
                <a:cs typeface="Arial" pitchFamily="34" charset="0"/>
              </a:rPr>
              <a:t>ública.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sz="1600" dirty="0"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 smtClean="0">
                <a:latin typeface="Arial" panose="020B0604020202020204" pitchFamily="34" charset="0"/>
                <a:cs typeface="Arial" pitchFamily="34" charset="0"/>
              </a:rPr>
              <a:t>En ese tenor, consideramos que los objetivos que se plantean a continuación, los propósitos de aprendizaje, los contenidos temáticos propuestos, así como la bibliografía aún siendo de carácter básica, </a:t>
            </a:r>
            <a:r>
              <a:rPr lang="es-MX" sz="1600" dirty="0">
                <a:latin typeface="Arial" panose="020B0604020202020204" pitchFamily="34" charset="0"/>
                <a:cs typeface="Arial" pitchFamily="34" charset="0"/>
              </a:rPr>
              <a:t>entre </a:t>
            </a:r>
            <a:r>
              <a:rPr lang="es-MX" sz="1600" dirty="0" smtClean="0">
                <a:latin typeface="Arial" panose="020B0604020202020204" pitchFamily="34" charset="0"/>
                <a:cs typeface="Arial" pitchFamily="34" charset="0"/>
              </a:rPr>
              <a:t>otros aspectos, </a:t>
            </a:r>
            <a:r>
              <a:rPr lang="es-MX" sz="1600" dirty="0" smtClean="0">
                <a:latin typeface="Arial" panose="020B0604020202020204" pitchFamily="34" charset="0"/>
                <a:cs typeface="Arial" pitchFamily="34" charset="0"/>
              </a:rPr>
              <a:t>contribuyan a </a:t>
            </a:r>
            <a:r>
              <a:rPr lang="es-MX" sz="1600" dirty="0" smtClean="0">
                <a:latin typeface="Arial" panose="020B0604020202020204" pitchFamily="34" charset="0"/>
                <a:cs typeface="Arial" pitchFamily="34" charset="0"/>
              </a:rPr>
              <a:t>dar </a:t>
            </a:r>
            <a:r>
              <a:rPr lang="es-MX" sz="1600" dirty="0">
                <a:latin typeface="Arial" panose="020B0604020202020204" pitchFamily="34" charset="0"/>
                <a:cs typeface="Arial" pitchFamily="34" charset="0"/>
              </a:rPr>
              <a:t>respuesta</a:t>
            </a:r>
            <a:r>
              <a:rPr lang="es-MX" sz="160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s-MX" sz="1600" dirty="0">
                <a:latin typeface="Arial" panose="020B0604020202020204" pitchFamily="34" charset="0"/>
                <a:cs typeface="Arial" pitchFamily="34" charset="0"/>
              </a:rPr>
              <a:t>como </a:t>
            </a:r>
            <a:r>
              <a:rPr lang="es-MX" sz="1600" dirty="0" smtClean="0">
                <a:latin typeface="Arial" panose="020B0604020202020204" pitchFamily="34" charset="0"/>
                <a:cs typeface="Arial" pitchFamily="34" charset="0"/>
              </a:rPr>
              <a:t>académicos, </a:t>
            </a:r>
            <a:r>
              <a:rPr lang="es-MX" sz="1600" dirty="0">
                <a:latin typeface="Arial" panose="020B0604020202020204" pitchFamily="34" charset="0"/>
                <a:cs typeface="Arial" pitchFamily="34" charset="0"/>
              </a:rPr>
              <a:t>sobre </a:t>
            </a:r>
            <a:r>
              <a:rPr lang="es-MX" sz="1600" dirty="0" smtClean="0">
                <a:latin typeface="Arial" panose="020B0604020202020204" pitchFamily="34" charset="0"/>
                <a:cs typeface="Arial" pitchFamily="34" charset="0"/>
              </a:rPr>
              <a:t>nuestra responsabilidad y compromiso </a:t>
            </a:r>
            <a:r>
              <a:rPr lang="es-MX" sz="1600" dirty="0" smtClean="0">
                <a:latin typeface="Arial" panose="020B0604020202020204" pitchFamily="34" charset="0"/>
                <a:cs typeface="Arial" pitchFamily="34" charset="0"/>
              </a:rPr>
              <a:t>en formar </a:t>
            </a:r>
            <a:r>
              <a:rPr lang="es-MX" sz="1600" dirty="0" smtClean="0">
                <a:latin typeface="Arial" panose="020B0604020202020204" pitchFamily="34" charset="0"/>
                <a:cs typeface="Arial" pitchFamily="34" charset="0"/>
              </a:rPr>
              <a:t>profesionistas  de alta calidad, que enfrenten los retos </a:t>
            </a:r>
            <a:r>
              <a:rPr lang="es-MX" sz="1600" dirty="0" smtClean="0">
                <a:latin typeface="Arial" panose="020B0604020202020204" pitchFamily="34" charset="0"/>
                <a:cs typeface="Arial" pitchFamily="34" charset="0"/>
              </a:rPr>
              <a:t>derivados </a:t>
            </a:r>
            <a:r>
              <a:rPr lang="es-MX" sz="1600" dirty="0" smtClean="0">
                <a:latin typeface="Arial" panose="020B0604020202020204" pitchFamily="34" charset="0"/>
                <a:cs typeface="Arial" pitchFamily="34" charset="0"/>
              </a:rPr>
              <a:t>de su ejercicio </a:t>
            </a:r>
            <a:r>
              <a:rPr lang="es-MX" sz="1600" dirty="0" smtClean="0">
                <a:latin typeface="Arial" panose="020B0604020202020204" pitchFamily="34" charset="0"/>
                <a:cs typeface="Arial" pitchFamily="34" charset="0"/>
              </a:rPr>
              <a:t>profesional, caso de las finanzas públicas.</a:t>
            </a:r>
            <a:endParaRPr lang="es-MX" sz="1600" dirty="0" smtClean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BC9C-8E80-4E27-9741-52101F83C7D4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89428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3575720" y="4293096"/>
            <a:ext cx="8136904" cy="1152128"/>
          </a:xfrm>
        </p:spPr>
        <p:txBody>
          <a:bodyPr anchor="t">
            <a:noAutofit/>
          </a:bodyPr>
          <a:lstStyle/>
          <a:p>
            <a:pPr algn="r"/>
            <a:r>
              <a:rPr lang="es-MX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Objetivos</a:t>
            </a:r>
            <a:br>
              <a:rPr lang="es-MX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C3EA-0F8F-4CCA-807D-F8D8F94517AD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4</a:t>
            </a:fld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1631504" y="404664"/>
            <a:ext cx="3744416" cy="43204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Objetivo general.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621903" y="1124745"/>
            <a:ext cx="10018713" cy="4968552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Que el alumno examine y analice los diferentes enfoques teóricos e institucionales sobre las funciones e intervención del Estado en la economía, así como sus responsabilidades en el marco de una economía mixta.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ara lo cual, desde una perspectiva presupuestaria, se requiere del conocimiento básico teórico pormenorizado e instrumental de las herramientas analíticas, caso del ingreso, gasto y deuda públicas, así como de su incidencia.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41D8-6358-4398-84F4-72E2BFD58B26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203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1484309" y="404664"/>
            <a:ext cx="4251651" cy="438944"/>
          </a:xfrm>
        </p:spPr>
        <p:txBody>
          <a:bodyPr>
            <a:noAutofit/>
          </a:bodyPr>
          <a:lstStyle/>
          <a:p>
            <a:pPr algn="l"/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específicos.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501300" y="1340768"/>
            <a:ext cx="10018713" cy="4968552"/>
          </a:xfrm>
        </p:spPr>
        <p:txBody>
          <a:bodyPr anchor="t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Ubicar y justificar el papel de las finanzas públicas en el marco de una economía mixta, así como explicar sus instrumentos y el efecto de los mismos sobre la actividad económica mediante el enfoque normativo y positivo.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 el papel del Estado en la economía y sus funciones básicas versus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mercado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, así como diferenciar la concepción y alcance de los enfoques teóricos en las finanzas públicas y en las políticas públicas.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7142-C420-4572-AEF7-E2F7565B0A71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6</a:t>
            </a:fld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847528" y="404664"/>
            <a:ext cx="10018713" cy="6264696"/>
          </a:xfrm>
        </p:spPr>
        <p:txBody>
          <a:bodyPr anchor="t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Conocer, distinguir y analizar las fases del proceso de planeación, programación, presupuestación y evaluación. 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Definir el concepto de gasto público, estudiar sus dimensiones, así como analizar y reflexionar en torno a la estructura y alcances del Presupuesto de Egresos de la Federación más reciente. 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Justificar los motivos que dan lugar a la imposición en un sistema económico moderno, como fundamento para el cumplimiento de las responsabilidades del Estado desde una perspectiva presupuestaria en sus distintos niveles de gobierno. 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E44D-7AAD-45DF-A53A-6F26D4DAB298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7</a:t>
            </a:fld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75520" y="476672"/>
            <a:ext cx="10018713" cy="6120680"/>
          </a:xfrm>
        </p:spPr>
        <p:txBody>
          <a:bodyPr anchor="t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Introducir al estudiante en el marco de la política impositiva, conceptualizando al impuesto, resaltando sus principios, así como la estructura tributaria en sus diferentes clasificaciones.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Dimensionar los elementos impositivos, caso del concepto, fuentes y clasificaciones de los ingresos públicos, así como analizar y discernir en torno a la Ley de Ingresos Federales más reciente para el caso de México.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Resaltar la importancia que tiene la incidencia tributaria sobre los diferentes agentes económicos en perspectiva con los mercados.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AD9-57C5-45B9-B2BD-E4D60DB48CFA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8</a:t>
            </a:fld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559496" y="764704"/>
            <a:ext cx="10018713" cy="5184576"/>
          </a:xfrm>
        </p:spPr>
        <p:txBody>
          <a:bodyPr anchor="t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Establecer la importancia y las consecuencias del endeudamiento público en el marco del desarrollo económico, así como fuente de financiamiento que puede ocasionar un déficit fiscal.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Introducir al alumno en el tema de las relaciones intergubernamentales en materia fiscal, que entablan los órdenes de gobierno tanto a nivel de gasto como en la distribución de la renta tributaria, así como distinguir entre transferencias y descentralización fiscal.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AD23-9C3D-4691-8764-DD879643D4D0}" type="datetime1">
              <a:rPr lang="es-MX" smtClean="0"/>
              <a:t>07/05/2014</a:t>
            </a:fld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54BBA-C74A-46CB-9592-B45B887A5212}" type="slidenum">
              <a:rPr lang="es-MX" smtClean="0"/>
              <a:pPr/>
              <a:t>9</a:t>
            </a:fld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TC103457496[[fn=Paralaje]]</Template>
  <TotalTime>412</TotalTime>
  <Words>2610</Words>
  <Application>Microsoft Office PowerPoint</Application>
  <PresentationFormat>Panorámica</PresentationFormat>
  <Paragraphs>251</Paragraphs>
  <Slides>29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29</vt:i4>
      </vt:variant>
    </vt:vector>
  </HeadingPairs>
  <TitlesOfParts>
    <vt:vector size="38" baseType="lpstr">
      <vt:lpstr>Arial</vt:lpstr>
      <vt:lpstr>Arial Black</vt:lpstr>
      <vt:lpstr>Calibri</vt:lpstr>
      <vt:lpstr>Calibri Light</vt:lpstr>
      <vt:lpstr>Corbel</vt:lpstr>
      <vt:lpstr>Times New Roman</vt:lpstr>
      <vt:lpstr>Wingdings</vt:lpstr>
      <vt:lpstr>Parallax</vt:lpstr>
      <vt:lpstr>Diseño personalizado</vt:lpstr>
      <vt:lpstr>Finanzas Públicas</vt:lpstr>
      <vt:lpstr>Í n d i c e:</vt:lpstr>
      <vt:lpstr>1. Algunos antecedentes.</vt:lpstr>
      <vt:lpstr>2. Objetivos </vt:lpstr>
      <vt:lpstr>2. Objetivo general.</vt:lpstr>
      <vt:lpstr>Objetivos específicos.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4. Actividades de aprendizaje y evaluación </vt:lpstr>
      <vt:lpstr>4. Actividades de aprendizaje y evaluación </vt:lpstr>
      <vt:lpstr>Presentación de PowerPoint</vt:lpstr>
      <vt:lpstr>5. Bibliografía básica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Finanzas Públicas</dc:title>
  <dc:creator>Usuario</dc:creator>
  <cp:lastModifiedBy>Nicolás Mandujano R.</cp:lastModifiedBy>
  <cp:revision>68</cp:revision>
  <cp:lastPrinted>2014-05-07T16:02:01Z</cp:lastPrinted>
  <dcterms:created xsi:type="dcterms:W3CDTF">2014-04-23T17:15:10Z</dcterms:created>
  <dcterms:modified xsi:type="dcterms:W3CDTF">2014-05-07T16:05:22Z</dcterms:modified>
</cp:coreProperties>
</file>