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15"/>
  </p:handoutMasterIdLst>
  <p:sldIdLst>
    <p:sldId id="256" r:id="rId2"/>
    <p:sldId id="257" r:id="rId3"/>
    <p:sldId id="258" r:id="rId4"/>
    <p:sldId id="259" r:id="rId5"/>
    <p:sldId id="260" r:id="rId6"/>
    <p:sldId id="261" r:id="rId7"/>
    <p:sldId id="265" r:id="rId8"/>
    <p:sldId id="266" r:id="rId9"/>
    <p:sldId id="267" r:id="rId10"/>
    <p:sldId id="269" r:id="rId11"/>
    <p:sldId id="262" r:id="rId12"/>
    <p:sldId id="263" r:id="rId13"/>
    <p:sldId id="264" r:id="rId14"/>
  </p:sldIdLst>
  <p:sldSz cx="9144000" cy="6858000" type="screen4x3"/>
  <p:notesSz cx="6954838" cy="93091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90" autoAdjust="0"/>
  </p:normalViewPr>
  <p:slideViewPr>
    <p:cSldViewPr>
      <p:cViewPr varScale="1">
        <p:scale>
          <a:sx n="75" d="100"/>
          <a:sy n="75" d="100"/>
        </p:scale>
        <p:origin x="-97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s-MX"/>
          </a:p>
        </p:txBody>
      </p:sp>
      <p:sp>
        <p:nvSpPr>
          <p:cNvPr id="3" name="2 Marcador de fecha"/>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4ACD032F-1157-4D33-AA4F-70E36C937AF2}" type="datetimeFigureOut">
              <a:rPr lang="es-MX" smtClean="0"/>
              <a:t>07/05/2014</a:t>
            </a:fld>
            <a:endParaRPr lang="es-MX"/>
          </a:p>
        </p:txBody>
      </p:sp>
      <p:sp>
        <p:nvSpPr>
          <p:cNvPr id="4" name="3 Marcador de pie de página"/>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C794C9B2-6B0A-4614-8A7A-D734BAFB2061}" type="slidenum">
              <a:rPr lang="es-MX" smtClean="0"/>
              <a:t>‹Nº›</a:t>
            </a:fld>
            <a:endParaRPr lang="es-MX"/>
          </a:p>
        </p:txBody>
      </p:sp>
    </p:spTree>
    <p:extLst>
      <p:ext uri="{BB962C8B-B14F-4D97-AF65-F5344CB8AC3E}">
        <p14:creationId xmlns:p14="http://schemas.microsoft.com/office/powerpoint/2010/main" val="7314264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F3CF23A-2081-468C-B5D1-BE1CB31733DA}" type="datetimeFigureOut">
              <a:rPr lang="es-MX" smtClean="0"/>
              <a:pPr/>
              <a:t>07/05/2014</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B922F48-376B-4A5E-8C06-4EE2D49AC58D}" type="slidenum">
              <a:rPr lang="es-MX" smtClean="0"/>
              <a:pPr/>
              <a:t>‹Nº›</a:t>
            </a:fld>
            <a:endParaRPr lang="es-MX"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F3CF23A-2081-468C-B5D1-BE1CB31733DA}" type="datetimeFigureOut">
              <a:rPr lang="es-MX" smtClean="0"/>
              <a:pPr/>
              <a:t>07/05/2014</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4B922F48-376B-4A5E-8C06-4EE2D49AC58D}"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F3CF23A-2081-468C-B5D1-BE1CB31733DA}" type="datetimeFigureOut">
              <a:rPr lang="es-MX" smtClean="0"/>
              <a:pPr/>
              <a:t>07/05/2014</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4B922F48-376B-4A5E-8C06-4EE2D49AC58D}"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F3CF23A-2081-468C-B5D1-BE1CB31733DA}" type="datetimeFigureOut">
              <a:rPr lang="es-MX" smtClean="0"/>
              <a:pPr/>
              <a:t>07/05/2014</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4B922F48-376B-4A5E-8C06-4EE2D49AC58D}"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F3CF23A-2081-468C-B5D1-BE1CB31733DA}" type="datetimeFigureOut">
              <a:rPr lang="es-MX" smtClean="0"/>
              <a:pPr/>
              <a:t>07/05/2014</a:t>
            </a:fld>
            <a:endParaRPr lang="es-MX"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4B922F48-376B-4A5E-8C06-4EE2D49AC58D}" type="slidenum">
              <a:rPr lang="es-MX" smtClean="0"/>
              <a:pPr/>
              <a:t>‹Nº›</a:t>
            </a:fld>
            <a:endParaRPr lang="es-MX"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s-ES" smtClean="0"/>
              <a:t>Haga clic para modificar el estilo de título del patrón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F3CF23A-2081-468C-B5D1-BE1CB31733DA}" type="datetimeFigureOut">
              <a:rPr lang="es-MX" smtClean="0"/>
              <a:pPr/>
              <a:t>07/05/2014</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4B922F48-376B-4A5E-8C06-4EE2D49AC58D}"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F3CF23A-2081-468C-B5D1-BE1CB31733DA}" type="datetimeFigureOut">
              <a:rPr lang="es-MX" smtClean="0"/>
              <a:pPr/>
              <a:t>07/05/2014</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4B922F48-376B-4A5E-8C06-4EE2D49AC58D}"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BF3CF23A-2081-468C-B5D1-BE1CB31733DA}" type="datetimeFigureOut">
              <a:rPr lang="es-MX" smtClean="0"/>
              <a:pPr/>
              <a:t>07/05/2014</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4B922F48-376B-4A5E-8C06-4EE2D49AC58D}"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F3CF23A-2081-468C-B5D1-BE1CB31733DA}" type="datetimeFigureOut">
              <a:rPr lang="es-MX" smtClean="0"/>
              <a:pPr/>
              <a:t>07/05/2014</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4B922F48-376B-4A5E-8C06-4EE2D49AC58D}"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F3CF23A-2081-468C-B5D1-BE1CB31733DA}" type="datetimeFigureOut">
              <a:rPr lang="es-MX" smtClean="0"/>
              <a:pPr/>
              <a:t>07/05/2014</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4B922F48-376B-4A5E-8C06-4EE2D49AC58D}" type="slidenum">
              <a:rPr lang="es-MX" smtClean="0"/>
              <a:pPr/>
              <a:t>‹Nº›</a:t>
            </a:fld>
            <a:endParaRPr lang="es-MX"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5" name="Date Placeholder 4"/>
          <p:cNvSpPr>
            <a:spLocks noGrp="1"/>
          </p:cNvSpPr>
          <p:nvPr>
            <p:ph type="dt" sz="half" idx="10"/>
          </p:nvPr>
        </p:nvSpPr>
        <p:spPr/>
        <p:txBody>
          <a:bodyPr/>
          <a:lstStyle/>
          <a:p>
            <a:fld id="{BF3CF23A-2081-468C-B5D1-BE1CB31733DA}" type="datetimeFigureOut">
              <a:rPr lang="es-MX" smtClean="0"/>
              <a:pPr/>
              <a:t>07/05/2014</a:t>
            </a:fld>
            <a:endParaRPr lang="es-MX" dirty="0"/>
          </a:p>
        </p:txBody>
      </p:sp>
      <p:sp>
        <p:nvSpPr>
          <p:cNvPr id="7" name="Slide Number Placeholder 6"/>
          <p:cNvSpPr>
            <a:spLocks noGrp="1"/>
          </p:cNvSpPr>
          <p:nvPr>
            <p:ph type="sldNum" sz="quarter" idx="12"/>
          </p:nvPr>
        </p:nvSpPr>
        <p:spPr/>
        <p:txBody>
          <a:bodyPr/>
          <a:lstStyle/>
          <a:p>
            <a:fld id="{4B922F48-376B-4A5E-8C06-4EE2D49AC58D}" type="slidenum">
              <a:rPr lang="es-MX" smtClean="0"/>
              <a:pPr/>
              <a:t>‹Nº›</a:t>
            </a:fld>
            <a:endParaRPr lang="es-MX"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s-MX"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F3CF23A-2081-468C-B5D1-BE1CB31733DA}" type="datetimeFigureOut">
              <a:rPr lang="es-MX" smtClean="0"/>
              <a:pPr/>
              <a:t>07/05/2014</a:t>
            </a:fld>
            <a:endParaRPr lang="es-MX"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MX"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B922F48-376B-4A5E-8C06-4EE2D49AC58D}" type="slidenum">
              <a:rPr lang="es-MX" smtClean="0"/>
              <a:pPr/>
              <a:t>‹Nº›</a:t>
            </a:fld>
            <a:endParaRPr lang="es-MX"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4653136"/>
            <a:ext cx="6192688" cy="648072"/>
          </a:xfrm>
        </p:spPr>
        <p:txBody>
          <a:bodyPr>
            <a:noAutofit/>
          </a:bodyPr>
          <a:lstStyle/>
          <a:p>
            <a:r>
              <a:rPr lang="es-MX" sz="2400" b="1" dirty="0" smtClean="0"/>
              <a:t>ECONOMIA MONETARIA Y FINANCIERA INTERNACIONAL</a:t>
            </a:r>
            <a:endParaRPr lang="es-MX" sz="2400" dirty="0"/>
          </a:p>
        </p:txBody>
      </p:sp>
      <p:sp>
        <p:nvSpPr>
          <p:cNvPr id="5" name="4 Rectángulo"/>
          <p:cNvSpPr/>
          <p:nvPr/>
        </p:nvSpPr>
        <p:spPr>
          <a:xfrm>
            <a:off x="323528" y="3068960"/>
            <a:ext cx="7056784" cy="120032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s-MX" sz="3600" dirty="0" smtClean="0"/>
          </a:p>
          <a:p>
            <a:pPr algn="ctr"/>
            <a:r>
              <a:rPr lang="es-MX" sz="3600" dirty="0" smtClean="0"/>
              <a:t> </a:t>
            </a:r>
            <a:r>
              <a:rPr lang="es-MX" sz="3600" dirty="0" smtClean="0"/>
              <a:t>ECONOMIA INTERNACIONAL II</a:t>
            </a:r>
            <a:endParaRPr lang="es-MX" sz="3600" b="1" dirty="0">
              <a:ln w="11430"/>
              <a:effectLst>
                <a:outerShdw blurRad="80000" dist="40000" dir="5040000" algn="tl">
                  <a:srgbClr val="000000">
                    <a:alpha val="30000"/>
                  </a:srgbClr>
                </a:outerShdw>
              </a:effectLst>
            </a:endParaRPr>
          </a:p>
        </p:txBody>
      </p:sp>
      <p:sp>
        <p:nvSpPr>
          <p:cNvPr id="3" name="2 CuadroTexto"/>
          <p:cNvSpPr txBox="1"/>
          <p:nvPr/>
        </p:nvSpPr>
        <p:spPr>
          <a:xfrm>
            <a:off x="5436096" y="6372036"/>
            <a:ext cx="3456384" cy="369332"/>
          </a:xfrm>
          <a:prstGeom prst="rect">
            <a:avLst/>
          </a:prstGeom>
          <a:noFill/>
        </p:spPr>
        <p:txBody>
          <a:bodyPr wrap="square" rtlCol="0">
            <a:spAutoFit/>
          </a:bodyPr>
          <a:lstStyle/>
          <a:p>
            <a:r>
              <a:rPr lang="es-MX" b="1" dirty="0" smtClean="0"/>
              <a:t>Mtro. Miguel González Ibarra</a:t>
            </a:r>
            <a:endParaRPr lang="es-MX"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823520" y="1844824"/>
            <a:ext cx="4320480" cy="369332"/>
          </a:xfrm>
          <a:prstGeom prst="rect">
            <a:avLst/>
          </a:prstGeom>
        </p:spPr>
        <p:txBody>
          <a:bodyPr wrap="square">
            <a:spAutoFit/>
          </a:bodyPr>
          <a:lstStyle/>
          <a:p>
            <a:r>
              <a:rPr lang="es-MX" b="1" dirty="0" smtClean="0"/>
              <a:t> </a:t>
            </a:r>
            <a:endParaRPr lang="es-MX" dirty="0" smtClean="0"/>
          </a:p>
        </p:txBody>
      </p:sp>
      <p:sp>
        <p:nvSpPr>
          <p:cNvPr id="6" name="5 Rectángulo"/>
          <p:cNvSpPr/>
          <p:nvPr/>
        </p:nvSpPr>
        <p:spPr>
          <a:xfrm>
            <a:off x="323528" y="260648"/>
            <a:ext cx="4320480" cy="6463308"/>
          </a:xfrm>
          <a:prstGeom prst="rect">
            <a:avLst/>
          </a:prstGeom>
        </p:spPr>
        <p:txBody>
          <a:bodyPr wrap="square">
            <a:spAutoFit/>
          </a:bodyPr>
          <a:lstStyle/>
          <a:p>
            <a:r>
              <a:rPr lang="es-MX" b="1" dirty="0" smtClean="0"/>
              <a:t>EL SISTEMA FINANCIERO </a:t>
            </a:r>
          </a:p>
          <a:p>
            <a:r>
              <a:rPr lang="es-MX" dirty="0" smtClean="0"/>
              <a:t>- Función de los mercados financieros </a:t>
            </a:r>
          </a:p>
          <a:p>
            <a:r>
              <a:rPr lang="es-MX" dirty="0" smtClean="0"/>
              <a:t>- Estructura de los mercados financieros </a:t>
            </a:r>
          </a:p>
          <a:p>
            <a:r>
              <a:rPr lang="es-MX" dirty="0" smtClean="0"/>
              <a:t>- Instrumentos de los mercados financieros </a:t>
            </a:r>
          </a:p>
          <a:p>
            <a:r>
              <a:rPr lang="es-MX" dirty="0" smtClean="0"/>
              <a:t>- Internacionalización de los mercados financieros </a:t>
            </a:r>
          </a:p>
          <a:p>
            <a:r>
              <a:rPr lang="es-MX" dirty="0" smtClean="0"/>
              <a:t>- Función de los intermediarios financieros </a:t>
            </a:r>
          </a:p>
          <a:p>
            <a:r>
              <a:rPr lang="es-MX" dirty="0" smtClean="0"/>
              <a:t>- Tipos de intermediarios financieros </a:t>
            </a:r>
          </a:p>
          <a:p>
            <a:r>
              <a:rPr lang="es-MX" dirty="0" smtClean="0"/>
              <a:t>- Regulación del sistema financiero </a:t>
            </a:r>
          </a:p>
          <a:p>
            <a:endParaRPr lang="es-MX" b="1" dirty="0" smtClean="0"/>
          </a:p>
          <a:p>
            <a:r>
              <a:rPr lang="es-MX" b="1" dirty="0" smtClean="0"/>
              <a:t>CREACIÓN DE DEPÓSITOS MÚLTIPLES Y EL PROCESO DE LA OFERTA MONETARIA </a:t>
            </a:r>
          </a:p>
          <a:p>
            <a:r>
              <a:rPr lang="es-MX" dirty="0" smtClean="0"/>
              <a:t>- Cuatro actores en el proceso de la oferta monetaria </a:t>
            </a:r>
          </a:p>
          <a:p>
            <a:r>
              <a:rPr lang="es-MX" dirty="0" smtClean="0"/>
              <a:t>- El balance general del Banco Central </a:t>
            </a:r>
          </a:p>
          <a:p>
            <a:r>
              <a:rPr lang="es-MX" dirty="0" smtClean="0"/>
              <a:t>- Control de la base monetaria </a:t>
            </a:r>
          </a:p>
          <a:p>
            <a:r>
              <a:rPr lang="es-MX" dirty="0" smtClean="0"/>
              <a:t>- Creación de depósitos múltiples </a:t>
            </a:r>
          </a:p>
        </p:txBody>
      </p:sp>
      <p:sp>
        <p:nvSpPr>
          <p:cNvPr id="7" name="6 Rectángulo"/>
          <p:cNvSpPr/>
          <p:nvPr/>
        </p:nvSpPr>
        <p:spPr>
          <a:xfrm>
            <a:off x="4572000" y="1412776"/>
            <a:ext cx="4427984" cy="2308324"/>
          </a:xfrm>
          <a:prstGeom prst="rect">
            <a:avLst/>
          </a:prstGeom>
        </p:spPr>
        <p:txBody>
          <a:bodyPr wrap="square">
            <a:spAutoFit/>
          </a:bodyPr>
          <a:lstStyle/>
          <a:p>
            <a:r>
              <a:rPr lang="es-MX" b="1" dirty="0" smtClean="0"/>
              <a:t>DESEQUILIBRIOS, ESTABILIDAD Y PROGRAMAS DE AJUSTE </a:t>
            </a:r>
          </a:p>
          <a:p>
            <a:r>
              <a:rPr lang="es-MX" dirty="0" smtClean="0"/>
              <a:t>- Deuda e impago </a:t>
            </a:r>
          </a:p>
          <a:p>
            <a:r>
              <a:rPr lang="es-MX" dirty="0" smtClean="0"/>
              <a:t>- Círculos viciosos en las crisis gemelas y triples </a:t>
            </a:r>
          </a:p>
          <a:p>
            <a:r>
              <a:rPr lang="es-MX" dirty="0" smtClean="0"/>
              <a:t>- Lecciones de las crisis de los países en desarrollo </a:t>
            </a:r>
          </a:p>
          <a:p>
            <a:r>
              <a:rPr lang="es-MX" dirty="0" smtClean="0"/>
              <a:t>- Perspectivas 2060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39502"/>
            <a:ext cx="8136904" cy="1001266"/>
          </a:xfrm>
        </p:spPr>
        <p:txBody>
          <a:bodyPr>
            <a:normAutofit/>
          </a:bodyPr>
          <a:lstStyle/>
          <a:p>
            <a:pPr algn="ctr"/>
            <a:r>
              <a:rPr lang="es-ES_tradnl" sz="2800" b="1" dirty="0" smtClean="0">
                <a:latin typeface="Arial" pitchFamily="34" charset="0"/>
                <a:cs typeface="Arial" pitchFamily="34" charset="0"/>
              </a:rPr>
              <a:t>6. BIBLIOGRAFÍA BÁSICA</a:t>
            </a:r>
            <a:endParaRPr lang="es-MX" sz="2800" dirty="0">
              <a:latin typeface="Arial" pitchFamily="34" charset="0"/>
              <a:cs typeface="Arial" pitchFamily="34" charset="0"/>
            </a:endParaRPr>
          </a:p>
        </p:txBody>
      </p:sp>
      <p:sp>
        <p:nvSpPr>
          <p:cNvPr id="8" name="7 Marcador de contenido"/>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fontScale="70000" lnSpcReduction="20000"/>
          </a:bodyPr>
          <a:lstStyle/>
          <a:p>
            <a:endParaRPr lang="es-MX" dirty="0" smtClean="0"/>
          </a:p>
          <a:p>
            <a:pPr marL="0" indent="0">
              <a:buFont typeface="Wingdings" pitchFamily="2" charset="2"/>
              <a:buChar char="ü"/>
            </a:pPr>
            <a:r>
              <a:rPr lang="es-MX" b="1" dirty="0" smtClean="0"/>
              <a:t>Krugman, Paul; Obstfeld, Maurice. Economía Internacional: Teoría y Política. 9a Edición. Ed Madrid: Addison-Wesley, 2012 </a:t>
            </a:r>
          </a:p>
          <a:p>
            <a:pPr marL="0" indent="0">
              <a:buFont typeface="Wingdings" pitchFamily="2" charset="2"/>
              <a:buChar char="ü"/>
            </a:pPr>
            <a:r>
              <a:rPr lang="es-MX" b="1" dirty="0" smtClean="0"/>
              <a:t> Feenstra, Robert C. y Taylor Alan M. Macroeconomía Internacional. 2ª Edición. Editorial Reverté. 2012. </a:t>
            </a:r>
          </a:p>
          <a:p>
            <a:pPr marL="0" indent="0">
              <a:buFont typeface="Wingdings" pitchFamily="2" charset="2"/>
              <a:buChar char="ü"/>
            </a:pPr>
            <a:r>
              <a:rPr lang="es-MX" b="1" dirty="0" smtClean="0"/>
              <a:t>Appleyard, Denis R. Alfred J. Field. Economía Internacional 4ta. Ed. McGraw-Hill </a:t>
            </a:r>
          </a:p>
          <a:p>
            <a:pPr marL="0" indent="0">
              <a:buFont typeface="Wingdings" pitchFamily="2" charset="2"/>
              <a:buChar char="ü"/>
            </a:pPr>
            <a:r>
              <a:rPr lang="es-MX" b="1" dirty="0" smtClean="0"/>
              <a:t>Salvatore, Dominique. Economía Internacional. 4</a:t>
            </a:r>
            <a:r>
              <a:rPr lang="es-MX" b="1" baseline="30000" dirty="0" smtClean="0"/>
              <a:t>a</a:t>
            </a:r>
            <a:r>
              <a:rPr lang="es-MX" b="1" dirty="0" smtClean="0"/>
              <a:t> Edicion. Macgraw-Hill </a:t>
            </a:r>
          </a:p>
          <a:p>
            <a:pPr marL="0" indent="0">
              <a:buFont typeface="Wingdings" pitchFamily="2" charset="2"/>
              <a:buChar char="ü"/>
            </a:pPr>
            <a:r>
              <a:rPr lang="es-MX" b="1" dirty="0" smtClean="0"/>
              <a:t> Carbaugh, Robert J. Economía Internacional: Comercio Exterior. Edición 2012. </a:t>
            </a:r>
          </a:p>
          <a:p>
            <a:pPr marL="0" indent="0">
              <a:buFont typeface="Wingdings" pitchFamily="2" charset="2"/>
              <a:buChar char="ü"/>
            </a:pPr>
            <a:r>
              <a:rPr lang="es-MX" b="1" dirty="0" smtClean="0"/>
              <a:t>Sachs J. y Larrain. F. Macroeconomía en la economía Global. Person. Prentice Hall. 2</a:t>
            </a:r>
            <a:r>
              <a:rPr lang="es-MX" b="1" baseline="30000" dirty="0" smtClean="0"/>
              <a:t>da</a:t>
            </a:r>
            <a:r>
              <a:rPr lang="es-MX" b="1" dirty="0" smtClean="0"/>
              <a:t>, 2002 </a:t>
            </a:r>
          </a:p>
          <a:p>
            <a:pPr marL="0" indent="0">
              <a:buFont typeface="Wingdings" pitchFamily="2" charset="2"/>
              <a:buChar char="ü"/>
            </a:pPr>
            <a:r>
              <a:rPr lang="es-MX" b="1" dirty="0" smtClean="0"/>
              <a:t> Levi, Maurice D. Finanzas Internacionales. 3</a:t>
            </a:r>
            <a:r>
              <a:rPr lang="es-MX" b="1" baseline="30000" dirty="0" smtClean="0"/>
              <a:t>ra</a:t>
            </a:r>
            <a:r>
              <a:rPr lang="es-MX" b="1" dirty="0" smtClean="0"/>
              <a:t>. Ed. Edicion. Macgraw-Hill </a:t>
            </a:r>
          </a:p>
          <a:p>
            <a:pPr marL="0" indent="0">
              <a:buFont typeface="Wingdings" pitchFamily="2" charset="2"/>
              <a:buChar char="ü"/>
            </a:pPr>
            <a:r>
              <a:rPr lang="es-MX" b="1" dirty="0" smtClean="0"/>
              <a:t>Mishkin, Frederic S. Moneda, banca y mercados financieros. 8</a:t>
            </a:r>
            <a:r>
              <a:rPr lang="es-MX" b="1" baseline="30000" dirty="0" smtClean="0"/>
              <a:t>a</a:t>
            </a:r>
            <a:r>
              <a:rPr lang="es-MX" b="1" dirty="0" smtClean="0"/>
              <a:t> edición. Editorial Pearson Addison Wesley </a:t>
            </a:r>
          </a:p>
          <a:p>
            <a:pPr>
              <a:buNone/>
            </a:pPr>
            <a:endParaRPr lang="es-MX"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29768"/>
            <a:ext cx="8604448" cy="1399032"/>
          </a:xfrm>
        </p:spPr>
        <p:txBody>
          <a:bodyPr>
            <a:normAutofit/>
          </a:bodyPr>
          <a:lstStyle/>
          <a:p>
            <a:r>
              <a:rPr lang="es-ES_tradnl" sz="2800" b="1" i="1" dirty="0" smtClean="0">
                <a:latin typeface="Arial" pitchFamily="34" charset="0"/>
                <a:cs typeface="Arial" pitchFamily="34" charset="0"/>
              </a:rPr>
              <a:t>7. CRITERIOS DE INTEGRACIÓN HORIZONTAL Y VERTICAL</a:t>
            </a:r>
            <a:endParaRPr lang="es-MX" sz="2800" dirty="0">
              <a:latin typeface="Arial" pitchFamily="34" charset="0"/>
              <a:cs typeface="Arial" pitchFamily="34" charset="0"/>
            </a:endParaRPr>
          </a:p>
        </p:txBody>
      </p:sp>
      <p:sp>
        <p:nvSpPr>
          <p:cNvPr id="4" name="3 CuadroTexto"/>
          <p:cNvSpPr txBox="1"/>
          <p:nvPr/>
        </p:nvSpPr>
        <p:spPr>
          <a:xfrm>
            <a:off x="8676456" y="3284984"/>
            <a:ext cx="1368152" cy="369332"/>
          </a:xfrm>
          <a:prstGeom prst="rect">
            <a:avLst/>
          </a:prstGeom>
          <a:noFill/>
        </p:spPr>
        <p:txBody>
          <a:bodyPr wrap="square" rtlCol="0">
            <a:spAutoFit/>
          </a:bodyPr>
          <a:lstStyle/>
          <a:p>
            <a:endParaRPr lang="es-MX" dirty="0"/>
          </a:p>
        </p:txBody>
      </p:sp>
      <p:sp>
        <p:nvSpPr>
          <p:cNvPr id="7" name="6 CuadroTexto"/>
          <p:cNvSpPr txBox="1"/>
          <p:nvPr/>
        </p:nvSpPr>
        <p:spPr>
          <a:xfrm>
            <a:off x="6084168" y="1679317"/>
            <a:ext cx="2902396" cy="34778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s-MX" sz="2000" dirty="0" smtClean="0"/>
              <a:t>Se propone que otras áreas terminales, introduzcan una materia clave (la más representativa o básica) en el tronco común para mantener una integración vertical y horizontal en la Estructura Curricular</a:t>
            </a:r>
            <a:endParaRPr lang="es-MX" sz="2000" dirty="0"/>
          </a:p>
        </p:txBody>
      </p:sp>
      <p:graphicFrame>
        <p:nvGraphicFramePr>
          <p:cNvPr id="8" name="7 Tabla"/>
          <p:cNvGraphicFramePr>
            <a:graphicFrameLocks noGrp="1"/>
          </p:cNvGraphicFramePr>
          <p:nvPr>
            <p:extLst>
              <p:ext uri="{D42A27DB-BD31-4B8C-83A1-F6EECF244321}">
                <p14:modId xmlns:p14="http://schemas.microsoft.com/office/powerpoint/2010/main" val="2254024364"/>
              </p:ext>
            </p:extLst>
          </p:nvPr>
        </p:nvGraphicFramePr>
        <p:xfrm>
          <a:off x="323528" y="1797157"/>
          <a:ext cx="5688632" cy="2999995"/>
        </p:xfrm>
        <a:graphic>
          <a:graphicData uri="http://schemas.openxmlformats.org/drawingml/2006/table">
            <a:tbl>
              <a:tblPr/>
              <a:tblGrid>
                <a:gridCol w="1465254"/>
                <a:gridCol w="1551445"/>
                <a:gridCol w="861914"/>
                <a:gridCol w="948105"/>
                <a:gridCol w="861914"/>
              </a:tblGrid>
              <a:tr h="178499">
                <a:tc>
                  <a:txBody>
                    <a:bodyPr/>
                    <a:lstStyle/>
                    <a:p>
                      <a:pPr algn="ctr" fontAlgn="ctr"/>
                      <a:r>
                        <a:rPr lang="es-MX" sz="1100" b="0" i="0" u="none" strike="noStrike" dirty="0" smtClean="0">
                          <a:solidFill>
                            <a:srgbClr val="000000"/>
                          </a:solidFill>
                          <a:effectLst/>
                          <a:latin typeface="Calibri"/>
                        </a:rPr>
                        <a:t>VI</a:t>
                      </a:r>
                      <a:endParaRPr lang="es-MX" sz="1100" b="0" i="0" u="none" strike="noStrike" dirty="0">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dirty="0">
                          <a:solidFill>
                            <a:srgbClr val="000000"/>
                          </a:solidFill>
                          <a:effectLst/>
                          <a:latin typeface="Calibri"/>
                        </a:rPr>
                        <a:t>VII</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Calibri"/>
                        </a:rPr>
                        <a:t>VIII</a:t>
                      </a:r>
                    </a:p>
                  </a:txBody>
                  <a:tcPr marL="9525" marR="9525" marT="9525" marB="0" anchor="ctr">
                    <a:lnL>
                      <a:noFill/>
                    </a:lnL>
                    <a:lnR>
                      <a:noFill/>
                    </a:lnR>
                    <a:lnT>
                      <a:noFill/>
                    </a:lnT>
                    <a:lnB>
                      <a:noFill/>
                    </a:lnB>
                  </a:tcPr>
                </a:tc>
                <a:tc>
                  <a:txBody>
                    <a:bodyPr/>
                    <a:lstStyle/>
                    <a:p>
                      <a:pPr algn="ctr" fontAlgn="ctr"/>
                      <a:r>
                        <a:rPr lang="es-MX" sz="1100" b="0" i="0" u="none" strike="noStrike">
                          <a:solidFill>
                            <a:srgbClr val="000000"/>
                          </a:solidFill>
                          <a:effectLst/>
                          <a:latin typeface="Calibri"/>
                        </a:rPr>
                        <a:t>IX</a:t>
                      </a:r>
                    </a:p>
                  </a:txBody>
                  <a:tcPr marL="9525" marR="9525" marT="9525" marB="0" anchor="ctr">
                    <a:lnL>
                      <a:noFill/>
                    </a:lnL>
                    <a:lnR>
                      <a:noFill/>
                    </a:lnR>
                    <a:lnT>
                      <a:noFill/>
                    </a:lnT>
                    <a:lnB>
                      <a:noFill/>
                    </a:lnB>
                  </a:tcPr>
                </a:tc>
                <a:tc>
                  <a:txBody>
                    <a:bodyPr/>
                    <a:lstStyle/>
                    <a:p>
                      <a:pPr algn="ctr" fontAlgn="ctr"/>
                      <a:r>
                        <a:rPr lang="es-MX" sz="1100" b="0" i="0" u="none" strike="noStrike">
                          <a:solidFill>
                            <a:srgbClr val="000000"/>
                          </a:solidFill>
                          <a:effectLst/>
                          <a:latin typeface="Calibri"/>
                        </a:rPr>
                        <a:t>X</a:t>
                      </a:r>
                    </a:p>
                  </a:txBody>
                  <a:tcPr marL="9525" marR="9525" marT="9525" marB="0" anchor="ctr">
                    <a:lnL>
                      <a:noFill/>
                    </a:lnL>
                    <a:lnR>
                      <a:noFill/>
                    </a:lnR>
                    <a:lnT>
                      <a:noFill/>
                    </a:lnT>
                    <a:lnB>
                      <a:noFill/>
                    </a:lnB>
                  </a:tcPr>
                </a:tc>
              </a:tr>
              <a:tr h="356997">
                <a:tc>
                  <a:txBody>
                    <a:bodyPr/>
                    <a:lstStyle/>
                    <a:p>
                      <a:pPr algn="ctr" fontAlgn="ctr"/>
                      <a:r>
                        <a:rPr lang="es-MX" sz="1100" b="0" i="0" u="none" strike="noStrike" dirty="0">
                          <a:solidFill>
                            <a:srgbClr val="000000"/>
                          </a:solidFill>
                          <a:effectLst/>
                          <a:latin typeface="Calibri"/>
                        </a:rPr>
                        <a:t>Economía Mexicana </a:t>
                      </a:r>
                      <a:r>
                        <a:rPr lang="es-MX" sz="1100" b="0" i="0" u="none" strike="noStrike" dirty="0" smtClean="0">
                          <a:solidFill>
                            <a:srgbClr val="000000"/>
                          </a:solidFill>
                          <a:effectLst/>
                          <a:latin typeface="Calibri"/>
                        </a:rPr>
                        <a:t>I</a:t>
                      </a:r>
                      <a:endParaRPr lang="es-MX" sz="11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Calibri"/>
                        </a:rPr>
                        <a:t>Economía Mexicana 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MX" sz="11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s-MX" sz="1100" b="0" i="0" u="none" strike="noStrike">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s-MX" sz="1100" b="0" i="0" u="none" strike="noStrike">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535496">
                <a:tc>
                  <a:txBody>
                    <a:bodyPr/>
                    <a:lstStyle/>
                    <a:p>
                      <a:pPr algn="ctr" fontAlgn="ctr"/>
                      <a:r>
                        <a:rPr lang="es-MX" sz="1100" b="0" i="0" u="none" strike="noStrike">
                          <a:solidFill>
                            <a:srgbClr val="000000"/>
                          </a:solidFill>
                          <a:effectLst/>
                          <a:latin typeface="Calibri"/>
                        </a:rPr>
                        <a:t>Estructura Económica Mundial Actual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FF0000"/>
                          </a:solidFill>
                          <a:effectLst/>
                          <a:latin typeface="Calibri"/>
                        </a:rPr>
                        <a:t>Materia de Tronco Común(Propuesta)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Calibri"/>
                        </a:rPr>
                        <a:t>Optativa Libre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Calibri"/>
                        </a:rPr>
                        <a:t>Optativa Libre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Calibri"/>
                        </a:rPr>
                        <a:t>Optativa Libre 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997">
                <a:tc>
                  <a:txBody>
                    <a:bodyPr/>
                    <a:lstStyle/>
                    <a:p>
                      <a:pPr algn="ctr" fontAlgn="ctr"/>
                      <a:r>
                        <a:rPr lang="es-MX" sz="1100" b="0" i="0" u="none" strike="noStrike">
                          <a:solidFill>
                            <a:srgbClr val="000000"/>
                          </a:solidFill>
                          <a:effectLst/>
                          <a:latin typeface="Calibri"/>
                        </a:rPr>
                        <a:t>Economía Internacional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Calibri"/>
                        </a:rPr>
                        <a:t>Economía Internacional 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a:txBody>
                    <a:bodyPr/>
                    <a:lstStyle/>
                    <a:p>
                      <a:pPr algn="ctr" fontAlgn="ctr"/>
                      <a:r>
                        <a:rPr lang="es-MX" sz="1100" b="0" i="0" u="none" strike="noStrike">
                          <a:solidFill>
                            <a:srgbClr val="000000"/>
                          </a:solidFill>
                          <a:effectLst/>
                          <a:latin typeface="Calibri"/>
                        </a:rPr>
                        <a:t>Materia Clave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Calibri"/>
                        </a:rPr>
                        <a:t>Msteria Clave 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Calibri"/>
                        </a:rPr>
                        <a:t>Materia Clave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8843">
                <a:tc>
                  <a:txBody>
                    <a:bodyPr/>
                    <a:lstStyle/>
                    <a:p>
                      <a:pPr algn="ctr" fontAlgn="ctr"/>
                      <a:r>
                        <a:rPr lang="es-MX" sz="1100" b="0" i="0" u="none" strike="noStrike">
                          <a:solidFill>
                            <a:srgbClr val="000000"/>
                          </a:solidFill>
                          <a:effectLst/>
                          <a:latin typeface="Calibri"/>
                        </a:rPr>
                        <a:t>Teoría Monetaria y Política Financiera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FF0000"/>
                          </a:solidFill>
                          <a:effectLst/>
                          <a:latin typeface="Calibri"/>
                        </a:rPr>
                        <a:t>Materia de Tronco Común(Propuesta)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Calibri"/>
                        </a:rPr>
                        <a:t>Optativa Libre 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a:solidFill>
                            <a:srgbClr val="000000"/>
                          </a:solidFill>
                          <a:effectLst/>
                          <a:latin typeface="Calibri"/>
                        </a:rPr>
                        <a:t>Optativa Libre IV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100" b="0" i="0" u="none" strike="noStrike" dirty="0">
                          <a:solidFill>
                            <a:srgbClr val="000000"/>
                          </a:solidFill>
                          <a:effectLst/>
                          <a:latin typeface="Calibri"/>
                        </a:rPr>
                        <a:t>Optativa Libre VI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032">
                <a:tc>
                  <a:txBody>
                    <a:bodyPr/>
                    <a:lstStyle/>
                    <a:p>
                      <a:pPr algn="ctr" fontAlgn="ctr"/>
                      <a:r>
                        <a:rPr lang="es-MX" sz="1100" b="0" i="0" u="none" strike="noStrike">
                          <a:solidFill>
                            <a:srgbClr val="000000"/>
                          </a:solidFill>
                          <a:effectLst/>
                          <a:latin typeface="Calibri"/>
                        </a:rPr>
                        <a:t>Finanzas Públicas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MX" sz="11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MX" sz="1100" b="0" i="0" u="none" strike="noStrike">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MX" sz="1100" b="0" i="0" u="none" strike="noStrike">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MX" sz="1100" b="0"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356997">
                <a:tc>
                  <a:txBody>
                    <a:bodyPr/>
                    <a:lstStyle/>
                    <a:p>
                      <a:pPr algn="ctr" fontAlgn="ctr"/>
                      <a:r>
                        <a:rPr lang="es-MX" sz="1100" b="0" i="0" u="none" strike="noStrike">
                          <a:solidFill>
                            <a:srgbClr val="000000"/>
                          </a:solidFill>
                          <a:effectLst/>
                          <a:latin typeface="Calibri"/>
                        </a:rPr>
                        <a:t>Desarrollo Económico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MX" sz="11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s-MX" sz="1100" b="0" i="0" u="none" strike="noStrike">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endParaRPr lang="es-MX" sz="1100" b="0" i="0" u="none" strike="noStrike">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endParaRPr lang="es-MX" sz="1100" b="0" i="0" u="none" strike="noStrike">
                        <a:solidFill>
                          <a:srgbClr val="000000"/>
                        </a:solidFill>
                        <a:effectLst/>
                        <a:latin typeface="Calibri"/>
                      </a:endParaRPr>
                    </a:p>
                  </a:txBody>
                  <a:tcPr marL="9525" marR="9525" marT="9525" marB="0" anchor="ctr">
                    <a:lnL>
                      <a:noFill/>
                    </a:lnL>
                    <a:lnR>
                      <a:noFill/>
                    </a:lnR>
                    <a:lnT>
                      <a:noFill/>
                    </a:lnT>
                    <a:lnB>
                      <a:noFill/>
                    </a:lnB>
                  </a:tcPr>
                </a:tc>
              </a:tr>
              <a:tr h="438134">
                <a:tc>
                  <a:txBody>
                    <a:bodyPr/>
                    <a:lstStyle/>
                    <a:p>
                      <a:pPr algn="ctr" fontAlgn="ctr"/>
                      <a:r>
                        <a:rPr lang="es-MX" sz="1100" b="0" i="0" u="none" strike="noStrike">
                          <a:solidFill>
                            <a:srgbClr val="000000"/>
                          </a:solidFill>
                          <a:effectLst/>
                          <a:latin typeface="Calibri"/>
                        </a:rPr>
                        <a:t>Taller de Economía Cuantitativa VI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MX" sz="11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s-MX" sz="1100" b="0" i="0" u="none" strike="noStrike">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endParaRPr lang="es-MX" sz="11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endParaRPr lang="es-MX" sz="1100" b="0" i="0" u="none" strike="noStrike" dirty="0">
                        <a:solidFill>
                          <a:srgbClr val="000000"/>
                        </a:solidFill>
                        <a:effectLst/>
                        <a:latin typeface="Calibri"/>
                      </a:endParaRPr>
                    </a:p>
                  </a:txBody>
                  <a:tcPr marL="9525" marR="9525" marT="9525" marB="0" anchor="ctr">
                    <a:lnL>
                      <a:noFill/>
                    </a:lnL>
                    <a:lnR>
                      <a:noFill/>
                    </a:lnR>
                    <a:lnT>
                      <a:noFill/>
                    </a:lnT>
                    <a:lnB>
                      <a:noFill/>
                    </a:lnB>
                  </a:tcPr>
                </a:tc>
              </a:tr>
            </a:tbl>
          </a:graphicData>
        </a:graphic>
      </p:graphicFrame>
      <p:sp>
        <p:nvSpPr>
          <p:cNvPr id="10" name="9 CuadroTexto"/>
          <p:cNvSpPr txBox="1"/>
          <p:nvPr/>
        </p:nvSpPr>
        <p:spPr>
          <a:xfrm>
            <a:off x="179512" y="4869160"/>
            <a:ext cx="4104456"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sz="2000" dirty="0" smtClean="0"/>
              <a:t>Bajo esta estructura, se logra que los alumnos adquieran los conocimientos necesarios continuar con las materias del núcleo terminal del área en economía internacional.</a:t>
            </a:r>
            <a:endParaRPr lang="es-MX" sz="2000" dirty="0"/>
          </a:p>
        </p:txBody>
      </p:sp>
      <p:sp>
        <p:nvSpPr>
          <p:cNvPr id="11" name="10 CuadroTexto"/>
          <p:cNvSpPr txBox="1"/>
          <p:nvPr/>
        </p:nvSpPr>
        <p:spPr>
          <a:xfrm>
            <a:off x="4572000" y="5345921"/>
            <a:ext cx="4248472" cy="132343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s-MX" sz="2000" dirty="0" smtClean="0"/>
              <a:t>Además se amplía el conocimiento general básico del estudiante de la Facultad de Economía.</a:t>
            </a:r>
            <a:endParaRPr lang="es-MX"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332656"/>
            <a:ext cx="6851104" cy="1224136"/>
          </a:xfrm>
        </p:spPr>
        <p:txBody>
          <a:bodyPr>
            <a:normAutofit/>
          </a:bodyPr>
          <a:lstStyle/>
          <a:p>
            <a:r>
              <a:rPr lang="es-ES_tradnl" sz="2800" b="1" dirty="0" smtClean="0">
                <a:latin typeface="Arial" pitchFamily="34" charset="0"/>
                <a:cs typeface="Arial" pitchFamily="34" charset="0"/>
              </a:rPr>
              <a:t>8. FORMAS DE EVALUACIÓN</a:t>
            </a:r>
            <a:endParaRPr lang="es-MX" sz="2800" dirty="0">
              <a:latin typeface="Arial" pitchFamily="34" charset="0"/>
              <a:cs typeface="Arial" pitchFamily="34" charset="0"/>
            </a:endParaRPr>
          </a:p>
        </p:txBody>
      </p:sp>
      <p:sp>
        <p:nvSpPr>
          <p:cNvPr id="4" name="3 Marcador de contenido"/>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buNone/>
            </a:pPr>
            <a:r>
              <a:rPr lang="es-ES" sz="2400" b="1" dirty="0" smtClean="0">
                <a:solidFill>
                  <a:schemeClr val="tx1"/>
                </a:solidFill>
                <a:latin typeface="Arial" pitchFamily="34" charset="0"/>
                <a:cs typeface="Arial" pitchFamily="34" charset="0"/>
              </a:rPr>
              <a:t>EVALUACIÓN CONSTA </a:t>
            </a:r>
            <a:r>
              <a:rPr lang="es-ES" sz="2400" b="1" smtClean="0">
                <a:solidFill>
                  <a:schemeClr val="tx1"/>
                </a:solidFill>
                <a:latin typeface="Arial" pitchFamily="34" charset="0"/>
                <a:cs typeface="Arial" pitchFamily="34" charset="0"/>
              </a:rPr>
              <a:t>DE:</a:t>
            </a:r>
          </a:p>
          <a:p>
            <a:pPr>
              <a:buNone/>
            </a:pPr>
            <a:endParaRPr lang="es-ES" sz="2400" b="1" dirty="0" smtClean="0">
              <a:solidFill>
                <a:schemeClr val="tx1"/>
              </a:solidFill>
              <a:latin typeface="Arial" pitchFamily="34" charset="0"/>
              <a:cs typeface="Arial" pitchFamily="34" charset="0"/>
            </a:endParaRPr>
          </a:p>
          <a:p>
            <a:pPr lvl="6">
              <a:buFont typeface="Wingdings" panose="05000000000000000000" pitchFamily="2" charset="2"/>
              <a:buChar char="v"/>
            </a:pPr>
            <a:r>
              <a:rPr lang="es-ES" sz="2400" b="1" dirty="0" smtClean="0">
                <a:latin typeface="Arial" pitchFamily="34" charset="0"/>
                <a:cs typeface="Arial" pitchFamily="34" charset="0"/>
              </a:rPr>
              <a:t>PRIMER EXÁMEN PARCIAL </a:t>
            </a:r>
          </a:p>
          <a:p>
            <a:pPr lvl="6">
              <a:buFont typeface="Wingdings" panose="05000000000000000000" pitchFamily="2" charset="2"/>
              <a:buChar char="v"/>
            </a:pPr>
            <a:endParaRPr lang="es-ES" sz="2400" b="1" dirty="0" smtClean="0">
              <a:latin typeface="Arial" pitchFamily="34" charset="0"/>
              <a:cs typeface="Arial" pitchFamily="34" charset="0"/>
            </a:endParaRPr>
          </a:p>
          <a:p>
            <a:pPr lvl="6">
              <a:buFont typeface="Wingdings" panose="05000000000000000000" pitchFamily="2" charset="2"/>
              <a:buChar char="v"/>
            </a:pPr>
            <a:r>
              <a:rPr lang="es-ES" sz="2400" b="1" dirty="0" smtClean="0">
                <a:latin typeface="Arial" pitchFamily="34" charset="0"/>
                <a:cs typeface="Arial" pitchFamily="34" charset="0"/>
              </a:rPr>
              <a:t>SEGUNDO EXÁMEN PARCIAL</a:t>
            </a:r>
          </a:p>
          <a:p>
            <a:pPr lvl="6">
              <a:buFont typeface="Wingdings" panose="05000000000000000000" pitchFamily="2" charset="2"/>
              <a:buChar char="v"/>
            </a:pPr>
            <a:endParaRPr lang="es-ES" sz="2400" b="1" dirty="0" smtClean="0">
              <a:latin typeface="Arial" pitchFamily="34" charset="0"/>
              <a:cs typeface="Arial" pitchFamily="34" charset="0"/>
            </a:endParaRPr>
          </a:p>
          <a:p>
            <a:pPr lvl="6">
              <a:buFont typeface="Wingdings" panose="05000000000000000000" pitchFamily="2" charset="2"/>
              <a:buChar char="v"/>
            </a:pPr>
            <a:r>
              <a:rPr lang="es-ES" sz="2400" b="1" dirty="0" smtClean="0">
                <a:latin typeface="Arial" pitchFamily="34" charset="0"/>
                <a:cs typeface="Arial" pitchFamily="34" charset="0"/>
              </a:rPr>
              <a:t>TERCER EXÁMEN PARCIAL</a:t>
            </a:r>
          </a:p>
          <a:p>
            <a:pPr lvl="6">
              <a:buFont typeface="Wingdings" panose="05000000000000000000" pitchFamily="2" charset="2"/>
              <a:buChar char="v"/>
            </a:pPr>
            <a:endParaRPr lang="es-ES" sz="2400" b="1" dirty="0" smtClean="0">
              <a:latin typeface="Arial" pitchFamily="34" charset="0"/>
              <a:cs typeface="Arial" pitchFamily="34" charset="0"/>
            </a:endParaRPr>
          </a:p>
          <a:p>
            <a:pPr lvl="6">
              <a:buFont typeface="Wingdings" panose="05000000000000000000" pitchFamily="2" charset="2"/>
              <a:buChar char="v"/>
            </a:pPr>
            <a:r>
              <a:rPr lang="es-ES" sz="2400" b="1" dirty="0" smtClean="0">
                <a:latin typeface="Arial" pitchFamily="34" charset="0"/>
                <a:cs typeface="Arial" pitchFamily="34" charset="0"/>
              </a:rPr>
              <a:t>EXÁMEN FINAL</a:t>
            </a:r>
            <a:endParaRPr lang="es-MX" sz="2400" b="1" dirty="0" smtClean="0">
              <a:latin typeface="Arial" pitchFamily="34" charset="0"/>
              <a:cs typeface="Arial" pitchFamily="34" charset="0"/>
            </a:endParaRPr>
          </a:p>
          <a:p>
            <a:pPr>
              <a:buNone/>
            </a:pP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8372"/>
            <a:ext cx="8260672" cy="1039427"/>
          </a:xfrm>
        </p:spPr>
        <p:txBody>
          <a:bodyPr>
            <a:normAutofit/>
          </a:bodyPr>
          <a:lstStyle/>
          <a:p>
            <a:r>
              <a:rPr lang="es-MX" sz="2800" b="1" dirty="0" smtClean="0"/>
              <a:t>1. EXPOSICIÓN DE MOTIVOS.</a:t>
            </a:r>
            <a:endParaRPr lang="es-MX" sz="2800" dirty="0"/>
          </a:p>
        </p:txBody>
      </p:sp>
      <p:sp>
        <p:nvSpPr>
          <p:cNvPr id="6" name="5 CuadroTexto"/>
          <p:cNvSpPr txBox="1"/>
          <p:nvPr/>
        </p:nvSpPr>
        <p:spPr>
          <a:xfrm>
            <a:off x="467544" y="1916832"/>
            <a:ext cx="8208912" cy="452431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MX" sz="2400" dirty="0" smtClean="0"/>
              <a:t>Es tarea fundamental de la Facultad de Economía proporcionar los conocimientos necesarios sobre el  funcionamiento y estructura de los sistemas financieros y monetarios; este saber es básico para poder explicar y analizar la coyuntura económica nacional e internacional.</a:t>
            </a:r>
          </a:p>
          <a:p>
            <a:pPr algn="just"/>
            <a:endParaRPr lang="es-MX" sz="2400" dirty="0" smtClean="0"/>
          </a:p>
          <a:p>
            <a:pPr algn="just"/>
            <a:r>
              <a:rPr lang="es-MX" sz="2400" dirty="0" smtClean="0"/>
              <a:t>El alumnado necesita y debe conocer las diferentes teorías, hechos e instituciones que integran este </a:t>
            </a:r>
            <a:r>
              <a:rPr lang="es-MX" sz="2400" dirty="0"/>
              <a:t>v</a:t>
            </a:r>
            <a:r>
              <a:rPr lang="es-MX" sz="2400" dirty="0" smtClean="0"/>
              <a:t>asto </a:t>
            </a:r>
            <a:r>
              <a:rPr lang="es-MX" sz="2400" dirty="0" smtClean="0"/>
              <a:t>sistema; para alcanzar una mejor comprensión de la economía mundial y mexicana; y así poder formular críticas y propuestas a los modelos económico s.</a:t>
            </a:r>
            <a:endParaRPr lang="es-MX"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ubtítulo"/>
          <p:cNvSpPr txBox="1">
            <a:spLocks/>
          </p:cNvSpPr>
          <p:nvPr/>
        </p:nvSpPr>
        <p:spPr>
          <a:xfrm>
            <a:off x="1547664" y="980728"/>
            <a:ext cx="4751536" cy="746672"/>
          </a:xfrm>
          <a:prstGeom prst="rect">
            <a:avLst/>
          </a:prstGeom>
        </p:spPr>
        <p:txBody>
          <a:bodyPr vert="horz" anchor="t">
            <a:normAutofit/>
          </a:bodyPr>
          <a:lstStyle/>
          <a:p>
            <a:pPr marL="0" marR="36576" lvl="0" indent="0" algn="r"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s-MX" sz="3000" b="0" i="0" u="none" strike="noStrike" kern="1200" cap="none" spc="0" normalizeH="0" baseline="0" noProof="0" dirty="0">
              <a:ln>
                <a:solidFill>
                  <a:schemeClr val="bg2"/>
                </a:solidFill>
              </a:ln>
              <a:solidFill>
                <a:schemeClr val="tx1">
                  <a:tint val="75000"/>
                </a:schemeClr>
              </a:solidFill>
              <a:effectLst/>
              <a:uLnTx/>
              <a:uFillTx/>
              <a:latin typeface="Aharoni" pitchFamily="2" charset="-79"/>
              <a:ea typeface="+mn-ea"/>
              <a:cs typeface="Aharoni" pitchFamily="2" charset="-79"/>
            </a:endParaRPr>
          </a:p>
        </p:txBody>
      </p:sp>
      <p:sp>
        <p:nvSpPr>
          <p:cNvPr id="5" name="3 Subtítulo"/>
          <p:cNvSpPr txBox="1">
            <a:spLocks/>
          </p:cNvSpPr>
          <p:nvPr/>
        </p:nvSpPr>
        <p:spPr>
          <a:xfrm>
            <a:off x="179512" y="1412776"/>
            <a:ext cx="8748464" cy="792088"/>
          </a:xfrm>
          <a:prstGeom prst="rect">
            <a:avLst/>
          </a:prstGeom>
        </p:spPr>
        <p:txBody>
          <a:bodyPr vert="horz" anchor="t">
            <a:noAutofit/>
          </a:bodyPr>
          <a:lstStyle/>
          <a:p>
            <a:pPr marL="0" marR="36576" lvl="0" indent="0" algn="r"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s-MX" sz="3000" b="0" i="0" u="none" strike="noStrike" kern="1200" cap="none" spc="0" normalizeH="0" baseline="0" noProof="0" dirty="0">
              <a:ln>
                <a:solidFill>
                  <a:schemeClr val="bg2"/>
                </a:solidFill>
              </a:ln>
              <a:solidFill>
                <a:schemeClr val="tx1">
                  <a:tint val="75000"/>
                </a:schemeClr>
              </a:solidFill>
              <a:effectLst/>
              <a:uLnTx/>
              <a:uFillTx/>
              <a:latin typeface="Aharoni" pitchFamily="2" charset="-79"/>
              <a:ea typeface="+mn-ea"/>
              <a:cs typeface="Aharoni" pitchFamily="2" charset="-79"/>
            </a:endParaRPr>
          </a:p>
        </p:txBody>
      </p:sp>
      <p:sp>
        <p:nvSpPr>
          <p:cNvPr id="7" name="6 Título"/>
          <p:cNvSpPr>
            <a:spLocks noGrp="1"/>
          </p:cNvSpPr>
          <p:nvPr>
            <p:ph type="title"/>
          </p:nvPr>
        </p:nvSpPr>
        <p:spPr>
          <a:xfrm>
            <a:off x="179512" y="260648"/>
            <a:ext cx="8748464" cy="1399032"/>
          </a:xfrm>
        </p:spPr>
        <p:txBody>
          <a:bodyPr vert="horz" anchor="ctr">
            <a:normAutofit/>
          </a:bodyPr>
          <a:lstStyle/>
          <a:p>
            <a:r>
              <a:rPr lang="es-ES_tradnl" sz="2800" b="1" dirty="0" smtClean="0">
                <a:latin typeface="Arial" pitchFamily="34" charset="0"/>
                <a:cs typeface="Arial" pitchFamily="34" charset="0"/>
              </a:rPr>
              <a:t>2. DENOMINACIÓN DE LA ASIGNATURA Y CONTENIDOS PROGRAMÁTICOS</a:t>
            </a:r>
            <a:endParaRPr lang="es-MX" sz="2800" b="1" dirty="0" smtClean="0">
              <a:latin typeface="Arial" pitchFamily="34" charset="0"/>
              <a:cs typeface="Arial" pitchFamily="34" charset="0"/>
            </a:endParaRPr>
          </a:p>
        </p:txBody>
      </p:sp>
      <p:sp>
        <p:nvSpPr>
          <p:cNvPr id="6" name="5 Subtítulo"/>
          <p:cNvSpPr>
            <a:spLocks noGrp="1"/>
          </p:cNvSpPr>
          <p:nvPr>
            <p:ph idx="1"/>
          </p:nvPr>
        </p:nvSpPr>
        <p:spPr>
          <a:xfrm>
            <a:off x="323528" y="1808820"/>
            <a:ext cx="8496944" cy="4716524"/>
          </a:xfrm>
        </p:spPr>
        <p:style>
          <a:lnRef idx="2">
            <a:schemeClr val="accent3"/>
          </a:lnRef>
          <a:fillRef idx="1">
            <a:schemeClr val="lt1"/>
          </a:fillRef>
          <a:effectRef idx="0">
            <a:schemeClr val="accent3"/>
          </a:effectRef>
          <a:fontRef idx="minor">
            <a:schemeClr val="dk1"/>
          </a:fontRef>
        </p:style>
        <p:txBody>
          <a:bodyPr>
            <a:normAutofit lnSpcReduction="10000"/>
          </a:bodyPr>
          <a:lstStyle/>
          <a:p>
            <a:pPr marL="85725" indent="-20638">
              <a:buNone/>
            </a:pPr>
            <a:r>
              <a:rPr lang="es-ES" sz="1600" b="1" dirty="0" smtClean="0">
                <a:solidFill>
                  <a:schemeClr val="tx1"/>
                </a:solidFill>
                <a:latin typeface="Arial" pitchFamily="34" charset="0"/>
                <a:ea typeface="+mj-ea"/>
                <a:cs typeface="Arial" pitchFamily="34" charset="0"/>
              </a:rPr>
              <a:t>DENOMINACIÓN </a:t>
            </a:r>
          </a:p>
          <a:p>
            <a:pPr marL="85725" indent="-20638" algn="ctr">
              <a:buNone/>
            </a:pPr>
            <a:r>
              <a:rPr lang="es-ES" sz="1600" b="1" u="sng" dirty="0" smtClean="0">
                <a:solidFill>
                  <a:schemeClr val="tx1"/>
                </a:solidFill>
                <a:latin typeface="Arial" pitchFamily="34" charset="0"/>
                <a:ea typeface="+mj-ea"/>
                <a:cs typeface="Arial" pitchFamily="34" charset="0"/>
              </a:rPr>
              <a:t>“ECONOMIA INTERNACIONAL II”</a:t>
            </a:r>
            <a:endParaRPr lang="es-ES" sz="1600" b="1" u="sng" dirty="0" smtClean="0">
              <a:solidFill>
                <a:schemeClr val="tx1"/>
              </a:solidFill>
              <a:latin typeface="Arial" pitchFamily="34" charset="0"/>
              <a:ea typeface="+mj-ea"/>
              <a:cs typeface="Arial" pitchFamily="34" charset="0"/>
            </a:endParaRPr>
          </a:p>
          <a:p>
            <a:pPr>
              <a:buNone/>
            </a:pPr>
            <a:r>
              <a:rPr lang="es-ES" sz="1600" b="1" dirty="0" smtClean="0">
                <a:solidFill>
                  <a:schemeClr val="tx1"/>
                </a:solidFill>
              </a:rPr>
              <a:t>                      </a:t>
            </a:r>
            <a:r>
              <a:rPr lang="es-ES" sz="1600" b="1" dirty="0" smtClean="0">
                <a:solidFill>
                  <a:schemeClr val="tx1"/>
                </a:solidFill>
              </a:rPr>
              <a:t>(</a:t>
            </a:r>
            <a:r>
              <a:rPr lang="es-MX" sz="1600" b="1" dirty="0" smtClean="0">
                <a:solidFill>
                  <a:schemeClr val="tx1"/>
                </a:solidFill>
              </a:rPr>
              <a:t>ECONOMIA MONETARIA Y FINANCIERA INTERNACIONAL)</a:t>
            </a:r>
            <a:endParaRPr lang="es-MX" sz="1600" b="1" dirty="0" smtClean="0">
              <a:solidFill>
                <a:schemeClr val="tx1"/>
              </a:solidFill>
            </a:endParaRPr>
          </a:p>
          <a:p>
            <a:pPr marL="85725" indent="-20638">
              <a:buNone/>
            </a:pPr>
            <a:endParaRPr lang="es-ES_tradnl" sz="1600" b="1" dirty="0" smtClean="0">
              <a:solidFill>
                <a:schemeClr val="tx1"/>
              </a:solidFill>
              <a:latin typeface="Arial" pitchFamily="34" charset="0"/>
              <a:ea typeface="+mj-ea"/>
              <a:cs typeface="Arial" pitchFamily="34" charset="0"/>
            </a:endParaRPr>
          </a:p>
          <a:p>
            <a:pPr marL="85725" indent="-20638">
              <a:buNone/>
            </a:pPr>
            <a:r>
              <a:rPr lang="es-ES_tradnl" sz="1600" b="1" dirty="0" smtClean="0">
                <a:solidFill>
                  <a:schemeClr val="tx1"/>
                </a:solidFill>
                <a:latin typeface="Arial" pitchFamily="34" charset="0"/>
                <a:ea typeface="+mj-ea"/>
                <a:cs typeface="Arial" pitchFamily="34" charset="0"/>
              </a:rPr>
              <a:t>CONTENIDOS PROGRAMÁTICOS</a:t>
            </a:r>
          </a:p>
          <a:p>
            <a:pPr marL="0" indent="0">
              <a:buNone/>
            </a:pPr>
            <a:r>
              <a:rPr lang="es-MX" sz="1600" dirty="0" smtClean="0">
                <a:solidFill>
                  <a:schemeClr val="tx1"/>
                </a:solidFill>
              </a:rPr>
              <a:t>El desarrollo del curso está integrado por tres principales formas de trabajo: </a:t>
            </a:r>
          </a:p>
          <a:p>
            <a:pPr marL="0" indent="0">
              <a:buNone/>
            </a:pPr>
            <a:r>
              <a:rPr lang="es-MX" sz="1600" dirty="0">
                <a:solidFill>
                  <a:schemeClr val="tx1"/>
                </a:solidFill>
              </a:rPr>
              <a:t>	</a:t>
            </a:r>
            <a:endParaRPr lang="es-MX" sz="1600" dirty="0" smtClean="0">
              <a:solidFill>
                <a:schemeClr val="tx1"/>
              </a:solidFill>
            </a:endParaRPr>
          </a:p>
          <a:p>
            <a:pPr marL="0" indent="0">
              <a:buNone/>
            </a:pPr>
            <a:r>
              <a:rPr lang="es-MX" sz="1600" dirty="0">
                <a:solidFill>
                  <a:schemeClr val="tx1"/>
                </a:solidFill>
              </a:rPr>
              <a:t>	</a:t>
            </a:r>
            <a:r>
              <a:rPr lang="es-MX" sz="1600" dirty="0" smtClean="0">
                <a:solidFill>
                  <a:schemeClr val="tx1"/>
                </a:solidFill>
              </a:rPr>
              <a:t>1. </a:t>
            </a:r>
            <a:r>
              <a:rPr lang="es-MX" sz="1600" b="1" dirty="0" smtClean="0">
                <a:solidFill>
                  <a:schemeClr val="tx1"/>
                </a:solidFill>
              </a:rPr>
              <a:t>Exposición oral por parte del profesor. </a:t>
            </a:r>
          </a:p>
          <a:p>
            <a:pPr>
              <a:buNone/>
            </a:pPr>
            <a:endParaRPr lang="es-MX" sz="1600" dirty="0" smtClean="0">
              <a:solidFill>
                <a:schemeClr val="tx1"/>
              </a:solidFill>
            </a:endParaRPr>
          </a:p>
          <a:p>
            <a:pPr marL="0" indent="0">
              <a:buNone/>
            </a:pPr>
            <a:r>
              <a:rPr lang="es-MX" sz="1600" dirty="0" smtClean="0">
                <a:solidFill>
                  <a:schemeClr val="tx1"/>
                </a:solidFill>
              </a:rPr>
              <a:t>	2. Realización de </a:t>
            </a:r>
            <a:r>
              <a:rPr lang="es-MX" sz="1600" b="1" dirty="0" smtClean="0">
                <a:solidFill>
                  <a:schemeClr val="tx1"/>
                </a:solidFill>
              </a:rPr>
              <a:t>ejercicios (durante clase o para entrega)</a:t>
            </a:r>
          </a:p>
          <a:p>
            <a:pPr>
              <a:buNone/>
            </a:pPr>
            <a:endParaRPr lang="es-MX" sz="1600" dirty="0" smtClean="0">
              <a:solidFill>
                <a:schemeClr val="tx1"/>
              </a:solidFill>
            </a:endParaRPr>
          </a:p>
          <a:p>
            <a:pPr marL="0" indent="0">
              <a:buNone/>
            </a:pPr>
            <a:r>
              <a:rPr lang="es-MX" sz="1600" dirty="0" smtClean="0">
                <a:solidFill>
                  <a:schemeClr val="tx1"/>
                </a:solidFill>
              </a:rPr>
              <a:t>	3. Se contará con materiales virtuales: </a:t>
            </a:r>
            <a:r>
              <a:rPr lang="es-MX" sz="1600" b="1" dirty="0" smtClean="0">
                <a:solidFill>
                  <a:schemeClr val="tx1"/>
                </a:solidFill>
              </a:rPr>
              <a:t>foros de discusión, actividades y 	lecturas</a:t>
            </a:r>
            <a:r>
              <a:rPr lang="es-MX" sz="1600" b="1" dirty="0">
                <a:solidFill>
                  <a:schemeClr val="tx1"/>
                </a:solidFill>
              </a:rPr>
              <a:t> </a:t>
            </a:r>
            <a:r>
              <a:rPr lang="es-MX" sz="1600" b="1" dirty="0" smtClean="0">
                <a:solidFill>
                  <a:schemeClr val="tx1"/>
                </a:solidFill>
              </a:rPr>
              <a:t>a través del espacio virtual del posgrado </a:t>
            </a:r>
            <a:r>
              <a:rPr lang="es-MX" sz="1600" b="1" dirty="0">
                <a:solidFill>
                  <a:schemeClr val="tx1"/>
                </a:solidFill>
              </a:rPr>
              <a:t>como apoyo para la </a:t>
            </a:r>
            <a:r>
              <a:rPr lang="es-MX" sz="1600" b="1" dirty="0" smtClean="0">
                <a:solidFill>
                  <a:schemeClr val="tx1"/>
                </a:solidFill>
              </a:rPr>
              <a:t>	materia.</a:t>
            </a:r>
            <a:r>
              <a:rPr lang="es-MX" sz="1600" b="1" dirty="0">
                <a:solidFill>
                  <a:schemeClr val="tx1"/>
                </a:solidFill>
              </a:rPr>
              <a:t>	</a:t>
            </a:r>
            <a:r>
              <a:rPr lang="es-MX" sz="1600" b="1" dirty="0" smtClean="0">
                <a:solidFill>
                  <a:schemeClr val="tx1"/>
                </a:solidFill>
              </a:rPr>
              <a:t>(http://depfe-edu.economia.unam.mx/cursos/) </a:t>
            </a:r>
          </a:p>
          <a:p>
            <a:pPr marL="0" indent="0">
              <a:buNone/>
            </a:pPr>
            <a:r>
              <a:rPr lang="es-MX" sz="1600" b="1" dirty="0">
                <a:solidFill>
                  <a:schemeClr val="tx1"/>
                </a:solidFill>
              </a:rPr>
              <a:t>	</a:t>
            </a:r>
            <a:r>
              <a:rPr lang="es-MX" sz="1600" b="1" dirty="0" smtClean="0">
                <a:solidFill>
                  <a:schemeClr val="tx1"/>
                </a:solidFill>
              </a:rPr>
              <a:t>En ella </a:t>
            </a:r>
            <a:r>
              <a:rPr lang="es-MX" sz="1600" b="1" dirty="0" smtClean="0">
                <a:solidFill>
                  <a:schemeClr val="tx1"/>
                </a:solidFill>
              </a:rPr>
              <a:t>también </a:t>
            </a:r>
            <a:r>
              <a:rPr lang="es-MX" sz="1600" b="1" dirty="0" smtClean="0">
                <a:solidFill>
                  <a:schemeClr val="tx1"/>
                </a:solidFill>
              </a:rPr>
              <a:t>se encontrarán eventos y noticias actuales de la 	economía nacional e internacionales que influyan en el proceso 	económico y financiero del país. </a:t>
            </a:r>
          </a:p>
          <a:p>
            <a:pPr marL="85725" indent="-20638">
              <a:buNone/>
            </a:pPr>
            <a:endParaRPr lang="es-ES_tradnl" sz="1600" b="1" dirty="0" smtClean="0">
              <a:solidFill>
                <a:schemeClr val="tx1"/>
              </a:solidFill>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pPr lvl="0"/>
            <a:r>
              <a:rPr lang="es-ES_tradnl" sz="2800" b="1" dirty="0" smtClean="0">
                <a:latin typeface="Arial" pitchFamily="34" charset="0"/>
                <a:cs typeface="Arial" pitchFamily="34" charset="0"/>
              </a:rPr>
              <a:t>3. TIPO Y NIVEL DE FORMACIÓN DEL CURSO</a:t>
            </a:r>
            <a:endParaRPr lang="es-MX" sz="2800" dirty="0">
              <a:latin typeface="Arial" pitchFamily="34" charset="0"/>
              <a:cs typeface="Arial" pitchFamily="34" charset="0"/>
            </a:endParaRPr>
          </a:p>
        </p:txBody>
      </p:sp>
      <p:sp>
        <p:nvSpPr>
          <p:cNvPr id="6" name="5 Marcador de contenido"/>
          <p:cNvSpPr>
            <a:spLocks noGrp="1"/>
          </p:cNvSpPr>
          <p:nvPr>
            <p:ph idx="1"/>
          </p:nvPr>
        </p:nvSpPr>
        <p:spPr>
          <a:xfrm>
            <a:off x="467544" y="2132856"/>
            <a:ext cx="8153400" cy="3888432"/>
          </a:xfrm>
        </p:spPr>
        <p:style>
          <a:lnRef idx="2">
            <a:schemeClr val="accent1"/>
          </a:lnRef>
          <a:fillRef idx="1">
            <a:schemeClr val="lt1"/>
          </a:fillRef>
          <a:effectRef idx="0">
            <a:schemeClr val="accent1"/>
          </a:effectRef>
          <a:fontRef idx="minor">
            <a:schemeClr val="dk1"/>
          </a:fontRef>
        </p:style>
        <p:txBody>
          <a:bodyPr>
            <a:noAutofit/>
          </a:bodyPr>
          <a:lstStyle/>
          <a:p>
            <a:pPr marL="0" indent="0" algn="just">
              <a:buNone/>
            </a:pPr>
            <a:r>
              <a:rPr lang="es-MX" sz="2000" b="1" dirty="0" smtClean="0">
                <a:latin typeface="Arial" pitchFamily="34" charset="0"/>
                <a:cs typeface="Arial" pitchFamily="34" charset="0"/>
              </a:rPr>
              <a:t>Conocimientos previos requeridos: contabilidad general, contabilidad social, teoría monetaria, estadística, teoría del comercio internacional, teoría macroeconómica, estructura económica mundial actual, econometría. </a:t>
            </a:r>
          </a:p>
          <a:p>
            <a:pPr marL="0" indent="0" algn="just">
              <a:buNone/>
            </a:pPr>
            <a:endParaRPr lang="es-MX" sz="2000" b="1" dirty="0" smtClean="0">
              <a:latin typeface="Arial" pitchFamily="34" charset="0"/>
              <a:cs typeface="Arial" pitchFamily="34" charset="0"/>
            </a:endParaRPr>
          </a:p>
          <a:p>
            <a:pPr marL="0" indent="0" algn="just">
              <a:buNone/>
            </a:pPr>
            <a:r>
              <a:rPr lang="es-MX" sz="2000" b="1" dirty="0" smtClean="0">
                <a:latin typeface="Arial" pitchFamily="34" charset="0"/>
                <a:cs typeface="Arial" pitchFamily="34" charset="0"/>
              </a:rPr>
              <a:t>Materias posteriores sugeridas: macroeconomía de economías abiertas, finanzas internacionales, balanza de pagos, integración económica internacional, economía europea, matemáticas financieras, finanzas bursátiles, finanzas bancarias, sistema financiero, mercado de títulos de deuda, mercado de capitales, análisis de riesgo y portafolios de inversión, mercado de productos derivados. </a:t>
            </a:r>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60648"/>
            <a:ext cx="7812360" cy="1296144"/>
          </a:xfrm>
        </p:spPr>
        <p:txBody>
          <a:bodyPr>
            <a:normAutofit/>
          </a:bodyPr>
          <a:lstStyle/>
          <a:p>
            <a:r>
              <a:rPr lang="es-ES_tradnl" sz="2800" b="1" dirty="0" smtClean="0">
                <a:latin typeface="Arial" pitchFamily="34" charset="0"/>
                <a:cs typeface="Arial" pitchFamily="34" charset="0"/>
              </a:rPr>
              <a:t>4. OBJETIVOS</a:t>
            </a:r>
            <a:endParaRPr lang="es-MX" sz="2800" b="1" dirty="0">
              <a:latin typeface="Arial" pitchFamily="34" charset="0"/>
              <a:cs typeface="Arial" pitchFamily="34" charset="0"/>
            </a:endParaRPr>
          </a:p>
        </p:txBody>
      </p:sp>
      <p:sp>
        <p:nvSpPr>
          <p:cNvPr id="8" name="7 Marcador de contenido"/>
          <p:cNvSpPr>
            <a:spLocks noGrp="1"/>
          </p:cNvSpPr>
          <p:nvPr>
            <p:ph idx="1"/>
          </p:nvPr>
        </p:nvSpPr>
        <p:spPr>
          <a:xfrm>
            <a:off x="374848" y="1935757"/>
            <a:ext cx="8373616" cy="4445571"/>
          </a:xfrm>
        </p:spPr>
        <p:txBody>
          <a:bodyPr>
            <a:normAutofit fontScale="85000" lnSpcReduction="10000"/>
          </a:bodyPr>
          <a:lstStyle/>
          <a:p>
            <a:pPr marL="0" indent="0" algn="just">
              <a:buNone/>
            </a:pPr>
            <a:r>
              <a:rPr lang="es-MX" b="1" dirty="0" smtClean="0">
                <a:solidFill>
                  <a:schemeClr val="tx1"/>
                </a:solidFill>
              </a:rPr>
              <a:t>Objetivo General: </a:t>
            </a:r>
          </a:p>
          <a:p>
            <a:pPr marL="0" indent="0" algn="just">
              <a:buNone/>
            </a:pPr>
            <a:r>
              <a:rPr lang="es-MX" dirty="0" smtClean="0">
                <a:solidFill>
                  <a:schemeClr val="tx1"/>
                </a:solidFill>
              </a:rPr>
              <a:t>Al finalizar el curso el alumno conocerá los problemas actuales de la economía </a:t>
            </a:r>
            <a:r>
              <a:rPr lang="es-MX" dirty="0" smtClean="0">
                <a:solidFill>
                  <a:schemeClr val="tx1"/>
                </a:solidFill>
              </a:rPr>
              <a:t>monetaria y financiera </a:t>
            </a:r>
            <a:r>
              <a:rPr lang="es-MX" dirty="0" smtClean="0">
                <a:solidFill>
                  <a:schemeClr val="tx1"/>
                </a:solidFill>
              </a:rPr>
              <a:t>internacional</a:t>
            </a:r>
            <a:r>
              <a:rPr lang="es-MX" dirty="0" smtClean="0">
                <a:solidFill>
                  <a:schemeClr val="tx1"/>
                </a:solidFill>
              </a:rPr>
              <a:t>; sabrá manejar y aplicar los conceptos fundamentales de esta materia, además de explicar los asuntos relacionados con el funcionamiento de la economía </a:t>
            </a:r>
            <a:r>
              <a:rPr lang="es-MX" dirty="0" smtClean="0">
                <a:solidFill>
                  <a:schemeClr val="tx1"/>
                </a:solidFill>
              </a:rPr>
              <a:t>monetaria y financiera</a:t>
            </a:r>
            <a:r>
              <a:rPr lang="es-MX" dirty="0" smtClean="0">
                <a:solidFill>
                  <a:schemeClr val="tx1"/>
                </a:solidFill>
              </a:rPr>
              <a:t>. </a:t>
            </a:r>
          </a:p>
          <a:p>
            <a:pPr marL="0" indent="0" algn="just">
              <a:buNone/>
            </a:pPr>
            <a:endParaRPr lang="es-MX" dirty="0" smtClean="0">
              <a:solidFill>
                <a:schemeClr val="tx1"/>
              </a:solidFill>
            </a:endParaRPr>
          </a:p>
          <a:p>
            <a:pPr marL="0" indent="0" algn="just">
              <a:buNone/>
            </a:pPr>
            <a:r>
              <a:rPr lang="es-MX" b="1" dirty="0" smtClean="0">
                <a:solidFill>
                  <a:schemeClr val="tx1"/>
                </a:solidFill>
              </a:rPr>
              <a:t>Objetivos Particulares</a:t>
            </a:r>
            <a:r>
              <a:rPr lang="es-MX" dirty="0" smtClean="0">
                <a:solidFill>
                  <a:schemeClr val="tx1"/>
                </a:solidFill>
              </a:rPr>
              <a:t>: </a:t>
            </a:r>
          </a:p>
          <a:p>
            <a:pPr marL="0" indent="0" algn="just">
              <a:buNone/>
            </a:pPr>
            <a:r>
              <a:rPr lang="es-MX" dirty="0" smtClean="0">
                <a:solidFill>
                  <a:schemeClr val="tx1"/>
                </a:solidFill>
              </a:rPr>
              <a:t>Al concluir el curso los alumnos deberán estar en condiciones de: </a:t>
            </a:r>
          </a:p>
          <a:p>
            <a:pPr marL="0" indent="0" algn="just">
              <a:buNone/>
            </a:pPr>
            <a:endParaRPr lang="es-MX" dirty="0" smtClean="0">
              <a:solidFill>
                <a:schemeClr val="tx1"/>
              </a:solidFill>
            </a:endParaRPr>
          </a:p>
          <a:p>
            <a:pPr marL="777240" lvl="1" indent="-457200" algn="just">
              <a:buClr>
                <a:srgbClr val="C00000"/>
              </a:buClr>
              <a:buFont typeface="+mj-lt"/>
              <a:buAutoNum type="arabicParenR"/>
            </a:pPr>
            <a:r>
              <a:rPr lang="es-MX" dirty="0" smtClean="0">
                <a:solidFill>
                  <a:schemeClr val="tx1"/>
                </a:solidFill>
              </a:rPr>
              <a:t>Explicar y analizar las diversas relaciones existentes entre el mercado de divisas, el tipo de cambio y el mercado de capitales. </a:t>
            </a:r>
          </a:p>
          <a:p>
            <a:pPr marL="777240" lvl="1" indent="-457200" algn="just">
              <a:buClr>
                <a:srgbClr val="C00000"/>
              </a:buClr>
              <a:buFont typeface="+mj-lt"/>
              <a:buAutoNum type="arabicParenR"/>
            </a:pPr>
            <a:r>
              <a:rPr lang="es-MX" dirty="0" smtClean="0">
                <a:solidFill>
                  <a:schemeClr val="tx1"/>
                </a:solidFill>
              </a:rPr>
              <a:t>Conocer y analizar la evolución en el sistema monetario y financiero internacional, junto con el proceso de globalización de los mercados financieros. </a:t>
            </a:r>
          </a:p>
          <a:p>
            <a:pPr algn="just">
              <a:buNone/>
            </a:pPr>
            <a:endParaRPr lang="es-MX"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latin typeface="Arial" pitchFamily="34" charset="0"/>
                <a:cs typeface="Arial" pitchFamily="34" charset="0"/>
              </a:rPr>
              <a:t>5. TEMARIO DETALLADO Y HORAS DE CLASE</a:t>
            </a:r>
            <a:endParaRPr lang="es-MX" sz="2800" dirty="0"/>
          </a:p>
        </p:txBody>
      </p:sp>
      <p:sp>
        <p:nvSpPr>
          <p:cNvPr id="3" name="2 Rectángulo"/>
          <p:cNvSpPr/>
          <p:nvPr/>
        </p:nvSpPr>
        <p:spPr>
          <a:xfrm>
            <a:off x="107504" y="1988840"/>
            <a:ext cx="4320480" cy="3970318"/>
          </a:xfrm>
          <a:prstGeom prst="rect">
            <a:avLst/>
          </a:prstGeom>
        </p:spPr>
        <p:txBody>
          <a:bodyPr wrap="square">
            <a:spAutoFit/>
          </a:bodyPr>
          <a:lstStyle/>
          <a:p>
            <a:r>
              <a:rPr lang="es-MX" b="1" dirty="0" smtClean="0"/>
              <a:t> I. INTRODUCCIÓN </a:t>
            </a:r>
          </a:p>
          <a:p>
            <a:endParaRPr lang="es-MX" b="1" dirty="0" smtClean="0"/>
          </a:p>
          <a:p>
            <a:r>
              <a:rPr lang="es-MX" dirty="0" smtClean="0"/>
              <a:t>-</a:t>
            </a:r>
            <a:r>
              <a:rPr lang="es-MX" dirty="0"/>
              <a:t> </a:t>
            </a:r>
            <a:r>
              <a:rPr lang="es-MX" dirty="0" smtClean="0"/>
              <a:t>Presentación del curso</a:t>
            </a:r>
          </a:p>
          <a:p>
            <a:pPr>
              <a:buFontTx/>
              <a:buChar char="-"/>
            </a:pPr>
            <a:r>
              <a:rPr lang="es-MX" dirty="0" smtClean="0"/>
              <a:t> Uso del espacio virtual del posgrado</a:t>
            </a:r>
          </a:p>
          <a:p>
            <a:r>
              <a:rPr lang="es-MX" dirty="0" smtClean="0"/>
              <a:t>- Forma de trabajo y evaluación </a:t>
            </a:r>
          </a:p>
          <a:p>
            <a:endParaRPr lang="es-MX" dirty="0" smtClean="0"/>
          </a:p>
          <a:p>
            <a:r>
              <a:rPr lang="es-MX" b="1" dirty="0" smtClean="0"/>
              <a:t>Finanzas </a:t>
            </a:r>
            <a:r>
              <a:rPr lang="es-MX" b="1" dirty="0" smtClean="0"/>
              <a:t>Internacionales </a:t>
            </a:r>
          </a:p>
          <a:p>
            <a:r>
              <a:rPr lang="es-MX" dirty="0" smtClean="0"/>
              <a:t>- Globalización financiera </a:t>
            </a:r>
          </a:p>
          <a:p>
            <a:r>
              <a:rPr lang="es-MX" dirty="0" smtClean="0"/>
              <a:t>- Flujos monetarios </a:t>
            </a:r>
          </a:p>
          <a:p>
            <a:r>
              <a:rPr lang="es-MX" dirty="0" smtClean="0"/>
              <a:t>- Mercados Financieros: Monetarios, Divisas y Derivados </a:t>
            </a:r>
          </a:p>
          <a:p>
            <a:r>
              <a:rPr lang="es-MX" dirty="0" smtClean="0"/>
              <a:t>- Agentes </a:t>
            </a:r>
            <a:r>
              <a:rPr lang="es-MX" dirty="0" smtClean="0"/>
              <a:t>financieros </a:t>
            </a:r>
            <a:endParaRPr lang="es-MX" dirty="0" smtClean="0"/>
          </a:p>
          <a:p>
            <a:r>
              <a:rPr lang="es-MX" dirty="0" smtClean="0"/>
              <a:t>- El papel del Tipo de Cambio</a:t>
            </a:r>
            <a:endParaRPr lang="es-MX" dirty="0" smtClean="0"/>
          </a:p>
        </p:txBody>
      </p:sp>
      <p:sp>
        <p:nvSpPr>
          <p:cNvPr id="4" name="3 Rectángulo"/>
          <p:cNvSpPr/>
          <p:nvPr/>
        </p:nvSpPr>
        <p:spPr>
          <a:xfrm>
            <a:off x="4283968" y="1530072"/>
            <a:ext cx="4860032" cy="5355312"/>
          </a:xfrm>
          <a:prstGeom prst="rect">
            <a:avLst/>
          </a:prstGeom>
        </p:spPr>
        <p:txBody>
          <a:bodyPr wrap="square">
            <a:spAutoFit/>
          </a:bodyPr>
          <a:lstStyle/>
          <a:p>
            <a:r>
              <a:rPr lang="es-MX" b="1" dirty="0" smtClean="0"/>
              <a:t>II. BALANZA DE PAGOS: TRANSACCIONES FINANCIERAS Y MOVIMIENTOS DE CAPITAL </a:t>
            </a:r>
          </a:p>
          <a:p>
            <a:endParaRPr lang="es-MX" b="1" dirty="0" smtClean="0"/>
          </a:p>
          <a:p>
            <a:r>
              <a:rPr lang="es-MX" dirty="0" smtClean="0"/>
              <a:t>- La contabilidad nacional </a:t>
            </a:r>
          </a:p>
          <a:p>
            <a:r>
              <a:rPr lang="es-MX" dirty="0" smtClean="0"/>
              <a:t>- La contabilidad de la renta nacional en una economía abierta </a:t>
            </a:r>
          </a:p>
          <a:p>
            <a:pPr>
              <a:buFontTx/>
              <a:buChar char="-"/>
            </a:pPr>
            <a:r>
              <a:rPr lang="es-MX" dirty="0" smtClean="0"/>
              <a:t>La contabilidad de la balanza de pago</a:t>
            </a:r>
          </a:p>
          <a:p>
            <a:pPr>
              <a:buFontTx/>
              <a:buChar char="-"/>
            </a:pPr>
            <a:endParaRPr lang="es-MX" dirty="0" smtClean="0"/>
          </a:p>
          <a:p>
            <a:r>
              <a:rPr lang="es-MX" b="1" dirty="0" smtClean="0"/>
              <a:t>III. LOS TIPOS DE CAMBIO </a:t>
            </a:r>
          </a:p>
          <a:p>
            <a:r>
              <a:rPr lang="es-MX" b="1" dirty="0" smtClean="0"/>
              <a:t>EL MERCADO DE DIVISAS: UN ENFOQUE DE ACTIVOS </a:t>
            </a:r>
          </a:p>
          <a:p>
            <a:endParaRPr lang="es-MX" b="1" dirty="0" smtClean="0"/>
          </a:p>
          <a:p>
            <a:r>
              <a:rPr lang="es-MX" dirty="0" smtClean="0"/>
              <a:t>- Los tipos de cambio y las transacciones internacionales </a:t>
            </a:r>
          </a:p>
          <a:p>
            <a:r>
              <a:rPr lang="es-MX" dirty="0" smtClean="0"/>
              <a:t>- El mercado de divisas </a:t>
            </a:r>
          </a:p>
          <a:p>
            <a:r>
              <a:rPr lang="es-MX" dirty="0" smtClean="0"/>
              <a:t>- La demanda de activos en Divisas </a:t>
            </a:r>
          </a:p>
          <a:p>
            <a:r>
              <a:rPr lang="es-MX" dirty="0" smtClean="0"/>
              <a:t>- El equilibrio en el mercado de divisas </a:t>
            </a:r>
          </a:p>
          <a:p>
            <a:r>
              <a:rPr lang="es-MX" dirty="0" smtClean="0"/>
              <a:t>- Los tipos de interés, las expectativas y el equilibrio.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44016" y="68133"/>
            <a:ext cx="4572000" cy="6817251"/>
          </a:xfrm>
          <a:prstGeom prst="rect">
            <a:avLst/>
          </a:prstGeom>
        </p:spPr>
        <p:txBody>
          <a:bodyPr wrap="square">
            <a:spAutoFit/>
          </a:bodyPr>
          <a:lstStyle/>
          <a:p>
            <a:r>
              <a:rPr lang="es-MX" b="1" dirty="0" smtClean="0"/>
              <a:t>EL DINERO, LOS TIPOS DE INTERÉS 1° Parte </a:t>
            </a:r>
          </a:p>
          <a:p>
            <a:r>
              <a:rPr lang="es-MX" dirty="0" smtClean="0"/>
              <a:t>- La definición del dinero </a:t>
            </a:r>
          </a:p>
          <a:p>
            <a:r>
              <a:rPr lang="es-MX" dirty="0" smtClean="0"/>
              <a:t>- La demanda de dinero de los particulares </a:t>
            </a:r>
          </a:p>
          <a:p>
            <a:r>
              <a:rPr lang="es-MX" dirty="0" smtClean="0"/>
              <a:t>- La demanda agregada </a:t>
            </a:r>
          </a:p>
          <a:p>
            <a:r>
              <a:rPr lang="es-MX" dirty="0" smtClean="0"/>
              <a:t>	</a:t>
            </a:r>
          </a:p>
          <a:p>
            <a:r>
              <a:rPr lang="es-MX" b="1" dirty="0" smtClean="0"/>
              <a:t>EL DINERO, LOS TIPOS DE INTERÉS 2° Parte </a:t>
            </a:r>
          </a:p>
          <a:p>
            <a:r>
              <a:rPr lang="es-MX" dirty="0" smtClean="0"/>
              <a:t>- El tipo de interés de equilibrio </a:t>
            </a:r>
          </a:p>
          <a:p>
            <a:r>
              <a:rPr lang="es-MX" dirty="0" smtClean="0"/>
              <a:t>- La oferta monetaria y el tipo de cambio a corto plazo </a:t>
            </a:r>
          </a:p>
          <a:p>
            <a:pPr>
              <a:buFontTx/>
              <a:buChar char="-"/>
            </a:pPr>
            <a:r>
              <a:rPr lang="es-MX" dirty="0" smtClean="0"/>
              <a:t>El dinero, el nivel de precios y el tipo de cambio a largo plazo </a:t>
            </a:r>
          </a:p>
          <a:p>
            <a:pPr>
              <a:buFontTx/>
              <a:buChar char="-"/>
            </a:pPr>
            <a:endParaRPr lang="es-MX" dirty="0" smtClean="0"/>
          </a:p>
          <a:p>
            <a:pPr>
              <a:buFontTx/>
              <a:buChar char="-"/>
            </a:pPr>
            <a:endParaRPr lang="es-MX" sz="500" dirty="0" smtClean="0"/>
          </a:p>
          <a:p>
            <a:r>
              <a:rPr lang="es-MX" b="1" dirty="0" smtClean="0"/>
              <a:t>EL NIVEL DE PRECIOS Y EL TIPO DE CAMBIO DE LARGO PLAZO 1° Parte </a:t>
            </a:r>
          </a:p>
          <a:p>
            <a:r>
              <a:rPr lang="es-MX" dirty="0" smtClean="0"/>
              <a:t>- La ley del precio único </a:t>
            </a:r>
          </a:p>
          <a:p>
            <a:r>
              <a:rPr lang="es-MX" dirty="0" smtClean="0"/>
              <a:t>- Paridad del Poder Adquisitivo (PPA) </a:t>
            </a:r>
          </a:p>
          <a:p>
            <a:r>
              <a:rPr lang="es-MX" dirty="0" smtClean="0"/>
              <a:t>- Un modelo del tipo de cambio a largo plazo a partir de PPA </a:t>
            </a:r>
          </a:p>
          <a:p>
            <a:r>
              <a:rPr lang="es-MX" dirty="0" smtClean="0"/>
              <a:t>- Evidencia empírica y problemas de PPA </a:t>
            </a:r>
          </a:p>
          <a:p>
            <a:r>
              <a:rPr lang="es-MX" dirty="0" smtClean="0"/>
              <a:t>- El índice Big Mac </a:t>
            </a:r>
          </a:p>
        </p:txBody>
      </p:sp>
      <p:sp>
        <p:nvSpPr>
          <p:cNvPr id="4" name="3 Rectángulo"/>
          <p:cNvSpPr/>
          <p:nvPr/>
        </p:nvSpPr>
        <p:spPr>
          <a:xfrm>
            <a:off x="4716016" y="460985"/>
            <a:ext cx="4320480" cy="5632311"/>
          </a:xfrm>
          <a:prstGeom prst="rect">
            <a:avLst/>
          </a:prstGeom>
        </p:spPr>
        <p:txBody>
          <a:bodyPr wrap="square">
            <a:spAutoFit/>
          </a:bodyPr>
          <a:lstStyle/>
          <a:p>
            <a:r>
              <a:rPr lang="es-MX" b="1" dirty="0" smtClean="0"/>
              <a:t>EL NIVEL DE PRECIOS Y EL TIPO DE CAMBIO DE LARGO PLAZO 2° Parte </a:t>
            </a:r>
          </a:p>
          <a:p>
            <a:r>
              <a:rPr lang="es-MX" dirty="0" smtClean="0"/>
              <a:t>- Modelo general de tipos de cambio de largo plazo </a:t>
            </a:r>
          </a:p>
          <a:p>
            <a:pPr>
              <a:buFontTx/>
              <a:buChar char="-"/>
            </a:pPr>
            <a:r>
              <a:rPr lang="es-MX" dirty="0" smtClean="0"/>
              <a:t>Diferencia entre tipos de interés internacionales y el tipo de cambio real </a:t>
            </a:r>
          </a:p>
          <a:p>
            <a:endParaRPr lang="es-MX" b="1" dirty="0" smtClean="0"/>
          </a:p>
          <a:p>
            <a:r>
              <a:rPr lang="es-MX" b="1" dirty="0" smtClean="0"/>
              <a:t>LA PRODUCCIÓN NACIONAL Y EL TIPO DE CAMBIO DE CORTO PLAZO 1° Parte 	</a:t>
            </a:r>
            <a:endParaRPr lang="es-MX" dirty="0" smtClean="0"/>
          </a:p>
          <a:p>
            <a:r>
              <a:rPr lang="es-MX" dirty="0" smtClean="0"/>
              <a:t>- Determinantes de la demanda agregada en una economía abierta </a:t>
            </a:r>
          </a:p>
          <a:p>
            <a:r>
              <a:rPr lang="es-MX" dirty="0" smtClean="0"/>
              <a:t>- La ecuación de la demanda agregada </a:t>
            </a:r>
          </a:p>
          <a:p>
            <a:r>
              <a:rPr lang="es-MX" dirty="0" smtClean="0"/>
              <a:t>- Determinación de la producción nacional a corto plazo </a:t>
            </a:r>
          </a:p>
          <a:p>
            <a:r>
              <a:rPr lang="es-MX" dirty="0" smtClean="0"/>
              <a:t>- La función DD y la función AA </a:t>
            </a:r>
          </a:p>
          <a:p>
            <a:r>
              <a:rPr lang="es-MX" dirty="0" smtClean="0"/>
              <a:t>- El equilibrio de una economía abierta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823520" y="1844824"/>
            <a:ext cx="4320480" cy="369332"/>
          </a:xfrm>
          <a:prstGeom prst="rect">
            <a:avLst/>
          </a:prstGeom>
        </p:spPr>
        <p:txBody>
          <a:bodyPr wrap="square">
            <a:spAutoFit/>
          </a:bodyPr>
          <a:lstStyle/>
          <a:p>
            <a:r>
              <a:rPr lang="es-MX" b="1" dirty="0" smtClean="0"/>
              <a:t> </a:t>
            </a:r>
            <a:endParaRPr lang="es-MX" dirty="0" smtClean="0"/>
          </a:p>
        </p:txBody>
      </p:sp>
      <p:sp>
        <p:nvSpPr>
          <p:cNvPr id="6" name="5 Rectángulo"/>
          <p:cNvSpPr/>
          <p:nvPr/>
        </p:nvSpPr>
        <p:spPr>
          <a:xfrm>
            <a:off x="107504" y="116632"/>
            <a:ext cx="4320480" cy="6740307"/>
          </a:xfrm>
          <a:prstGeom prst="rect">
            <a:avLst/>
          </a:prstGeom>
        </p:spPr>
        <p:txBody>
          <a:bodyPr wrap="square">
            <a:spAutoFit/>
          </a:bodyPr>
          <a:lstStyle/>
          <a:p>
            <a:r>
              <a:rPr lang="es-MX" b="1" dirty="0" smtClean="0"/>
              <a:t>LA PRODUCCIÓN NACIONAL Y EL TIPO DE CAMBIO DE CORTO PLAZO 2° Parte </a:t>
            </a:r>
          </a:p>
          <a:p>
            <a:r>
              <a:rPr lang="es-MX" dirty="0" smtClean="0"/>
              <a:t>- Las variaciones transitorias de las políticas fiscal y monetaria </a:t>
            </a:r>
          </a:p>
          <a:p>
            <a:r>
              <a:rPr lang="es-MX" dirty="0" smtClean="0"/>
              <a:t>- El sesgo inflacionista y otros problemas de formulación de políticas </a:t>
            </a:r>
          </a:p>
          <a:p>
            <a:pPr>
              <a:buFontTx/>
              <a:buChar char="-"/>
            </a:pPr>
            <a:r>
              <a:rPr lang="es-MX" dirty="0" smtClean="0"/>
              <a:t>Las políticas macroeconómicas y la balanza por cuenta corriente </a:t>
            </a:r>
          </a:p>
          <a:p>
            <a:pPr>
              <a:buFontTx/>
              <a:buChar char="-"/>
            </a:pPr>
            <a:endParaRPr lang="es-MX" dirty="0" smtClean="0"/>
          </a:p>
          <a:p>
            <a:r>
              <a:rPr lang="es-MX" b="1" dirty="0" smtClean="0"/>
              <a:t>EL SISTEMA MONETARIO INTERNACIONAL </a:t>
            </a:r>
          </a:p>
          <a:p>
            <a:r>
              <a:rPr lang="es-MX" dirty="0" smtClean="0"/>
              <a:t>- El patrón de oro internacional </a:t>
            </a:r>
          </a:p>
          <a:p>
            <a:r>
              <a:rPr lang="es-MX" dirty="0" smtClean="0"/>
              <a:t>- Los años de entreguerras y la Gran Depresión </a:t>
            </a:r>
          </a:p>
          <a:p>
            <a:r>
              <a:rPr lang="es-MX" dirty="0" smtClean="0"/>
              <a:t>- El sistema de Bretton Woods y el FMI </a:t>
            </a:r>
          </a:p>
          <a:p>
            <a:r>
              <a:rPr lang="es-MX" dirty="0" smtClean="0"/>
              <a:t>- Análisis de las opciones de política económica en el sistema de Bretton Woods </a:t>
            </a:r>
          </a:p>
          <a:p>
            <a:r>
              <a:rPr lang="es-MX" dirty="0" smtClean="0"/>
              <a:t>- El declive y la caída del sistema Bretton Woods </a:t>
            </a:r>
          </a:p>
          <a:p>
            <a:r>
              <a:rPr lang="es-MX" dirty="0" smtClean="0"/>
              <a:t>- Los argumentos a favor y en contra de los tipos de cambio flexibles </a:t>
            </a:r>
          </a:p>
        </p:txBody>
      </p:sp>
      <p:sp>
        <p:nvSpPr>
          <p:cNvPr id="7" name="6 Rectángulo"/>
          <p:cNvSpPr/>
          <p:nvPr/>
        </p:nvSpPr>
        <p:spPr>
          <a:xfrm>
            <a:off x="4644008" y="665976"/>
            <a:ext cx="4320480" cy="5355312"/>
          </a:xfrm>
          <a:prstGeom prst="rect">
            <a:avLst/>
          </a:prstGeom>
        </p:spPr>
        <p:txBody>
          <a:bodyPr wrap="square">
            <a:spAutoFit/>
          </a:bodyPr>
          <a:lstStyle/>
          <a:p>
            <a:r>
              <a:rPr lang="es-MX" b="1" dirty="0" smtClean="0"/>
              <a:t>IV. ZONAS MONETARIAS ÓPTIMAS Y UNIONES MONETARIAS</a:t>
            </a:r>
          </a:p>
          <a:p>
            <a:r>
              <a:rPr lang="es-MX" b="1" dirty="0" smtClean="0"/>
              <a:t> </a:t>
            </a:r>
          </a:p>
          <a:p>
            <a:r>
              <a:rPr lang="es-MX" b="1" dirty="0" smtClean="0"/>
              <a:t>LOS TIPOS DE CAMBIO FIJOS Y LA INTERVENCIÓN EN LOS MERCADOS DE DIVISAS </a:t>
            </a:r>
          </a:p>
          <a:p>
            <a:r>
              <a:rPr lang="es-MX" dirty="0" smtClean="0"/>
              <a:t>- La intervención del banco central y la oferta monetaria </a:t>
            </a:r>
          </a:p>
          <a:p>
            <a:r>
              <a:rPr lang="es-MX" dirty="0" smtClean="0"/>
              <a:t>- Cómo fija el banco central los tipos de cambio. </a:t>
            </a:r>
          </a:p>
          <a:p>
            <a:r>
              <a:rPr lang="es-MX" dirty="0" smtClean="0"/>
              <a:t>- Las políticas de estabilización con tipos de cambio fijos. </a:t>
            </a:r>
          </a:p>
          <a:p>
            <a:r>
              <a:rPr lang="es-MX" dirty="0" smtClean="0"/>
              <a:t>- Crisis de balanza de pagos y fuga de capitales. </a:t>
            </a:r>
          </a:p>
          <a:p>
            <a:r>
              <a:rPr lang="es-MX" dirty="0" smtClean="0"/>
              <a:t>- Fluctuación intervenida e intervención esterilizada. </a:t>
            </a:r>
          </a:p>
          <a:p>
            <a:r>
              <a:rPr lang="es-MX" dirty="0" smtClean="0"/>
              <a:t>- Las reservas de divisas en el sistema monetario mundial. </a:t>
            </a:r>
          </a:p>
          <a:p>
            <a:pPr>
              <a:buFontTx/>
              <a:buChar char="-"/>
            </a:pPr>
            <a:r>
              <a:rPr lang="es-MX" dirty="0" smtClean="0"/>
              <a:t>El patrón oro.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79512" y="116632"/>
            <a:ext cx="4320480" cy="6740307"/>
          </a:xfrm>
          <a:prstGeom prst="rect">
            <a:avLst/>
          </a:prstGeom>
        </p:spPr>
        <p:txBody>
          <a:bodyPr wrap="square">
            <a:spAutoFit/>
          </a:bodyPr>
          <a:lstStyle/>
          <a:p>
            <a:r>
              <a:rPr lang="es-MX" b="1" dirty="0" smtClean="0"/>
              <a:t>LA POLÍTICA MACROECONÓMICA Y LA COORDINACIÓN CON TIPOS DE CAMBIO FLEXIBLES </a:t>
            </a:r>
          </a:p>
          <a:p>
            <a:r>
              <a:rPr lang="es-MX" dirty="0" smtClean="0"/>
              <a:t>- Los objetivos de la política macroeconómica en una economía abierta </a:t>
            </a:r>
          </a:p>
          <a:p>
            <a:r>
              <a:rPr lang="es-MX" dirty="0" smtClean="0"/>
              <a:t>- El trilema de una economía abierta </a:t>
            </a:r>
          </a:p>
          <a:p>
            <a:r>
              <a:rPr lang="es-MX" dirty="0" smtClean="0"/>
              <a:t>- Análisis de las opciones de política económica para alcanzar el equilibrio interno y externo </a:t>
            </a:r>
          </a:p>
          <a:p>
            <a:r>
              <a:rPr lang="es-MX" dirty="0" smtClean="0"/>
              <a:t>- Los argumentos a favor de los tipos de cambio flexibles </a:t>
            </a:r>
          </a:p>
          <a:p>
            <a:pPr>
              <a:buFontTx/>
              <a:buChar char="-"/>
            </a:pPr>
            <a:r>
              <a:rPr lang="es-MX" dirty="0" smtClean="0"/>
              <a:t>Los argumentos en contra de los tipos de cambio flexibles </a:t>
            </a:r>
          </a:p>
          <a:p>
            <a:pPr>
              <a:buFontTx/>
              <a:buChar char="-"/>
            </a:pPr>
            <a:endParaRPr lang="es-MX" dirty="0" smtClean="0"/>
          </a:p>
          <a:p>
            <a:r>
              <a:rPr lang="es-MX" b="1" dirty="0" smtClean="0"/>
              <a:t>ÁREAS MONETARIAS ÓPTIMAS Y LA EXPERIENCIA EUROPEA </a:t>
            </a:r>
          </a:p>
          <a:p>
            <a:r>
              <a:rPr lang="es-MX" dirty="0" smtClean="0"/>
              <a:t>- Cómo surgió la moneda única europea </a:t>
            </a:r>
          </a:p>
          <a:p>
            <a:pPr marL="285750" indent="-285750">
              <a:buFontTx/>
              <a:buChar char="-"/>
            </a:pPr>
            <a:r>
              <a:rPr lang="es-MX" dirty="0" smtClean="0"/>
              <a:t>El euro y la política económica de la zona euro </a:t>
            </a:r>
          </a:p>
          <a:p>
            <a:r>
              <a:rPr lang="es-MX" dirty="0"/>
              <a:t>- La teoría de las áreas monetarias óptimas </a:t>
            </a:r>
          </a:p>
          <a:p>
            <a:r>
              <a:rPr lang="es-MX" dirty="0"/>
              <a:t>- El modelo </a:t>
            </a:r>
            <a:r>
              <a:rPr lang="es-MX" dirty="0" err="1"/>
              <a:t>Mundell</a:t>
            </a:r>
            <a:r>
              <a:rPr lang="es-MX" dirty="0"/>
              <a:t>-Fleming </a:t>
            </a:r>
            <a:endParaRPr lang="es-MX" dirty="0" smtClean="0"/>
          </a:p>
        </p:txBody>
      </p:sp>
      <p:sp>
        <p:nvSpPr>
          <p:cNvPr id="4" name="3 Rectángulo"/>
          <p:cNvSpPr/>
          <p:nvPr/>
        </p:nvSpPr>
        <p:spPr>
          <a:xfrm>
            <a:off x="4644008" y="665976"/>
            <a:ext cx="4320480" cy="5355312"/>
          </a:xfrm>
          <a:prstGeom prst="rect">
            <a:avLst/>
          </a:prstGeom>
        </p:spPr>
        <p:txBody>
          <a:bodyPr wrap="square">
            <a:spAutoFit/>
          </a:bodyPr>
          <a:lstStyle/>
          <a:p>
            <a:r>
              <a:rPr lang="es-MX" b="1" dirty="0" smtClean="0"/>
              <a:t> </a:t>
            </a:r>
          </a:p>
          <a:p>
            <a:r>
              <a:rPr lang="es-MX" b="1" dirty="0" smtClean="0"/>
              <a:t>V. MERCADOS FINANCIEROS, REGULACIÓN, CRISIS Y DESEQUILIBRIOS FINANCIEROS </a:t>
            </a:r>
          </a:p>
          <a:p>
            <a:endParaRPr lang="es-MX" b="1" dirty="0" smtClean="0"/>
          </a:p>
          <a:p>
            <a:r>
              <a:rPr lang="es-MX" b="1" dirty="0" smtClean="0"/>
              <a:t>EL MERCADO GLOBAL DE CAPITALES: FUNCIONAMIENTO Y PROBLEMAS DE POLÍTICA ECONÓMICA </a:t>
            </a:r>
          </a:p>
          <a:p>
            <a:r>
              <a:rPr lang="es-MX" dirty="0" smtClean="0"/>
              <a:t>- EL mercado internacional de capitales </a:t>
            </a:r>
          </a:p>
          <a:p>
            <a:r>
              <a:rPr lang="es-MX" dirty="0" smtClean="0"/>
              <a:t>- Los tres tipos de transacciones internacionales </a:t>
            </a:r>
          </a:p>
          <a:p>
            <a:r>
              <a:rPr lang="es-MX" dirty="0" smtClean="0"/>
              <a:t>- Aversión al riesgo </a:t>
            </a:r>
          </a:p>
          <a:p>
            <a:r>
              <a:rPr lang="es-MX" dirty="0" smtClean="0"/>
              <a:t>- Riesgo Moral </a:t>
            </a:r>
          </a:p>
          <a:p>
            <a:r>
              <a:rPr lang="es-MX" dirty="0" smtClean="0"/>
              <a:t>- La estructura del mercado internacional de capitales </a:t>
            </a:r>
          </a:p>
          <a:p>
            <a:r>
              <a:rPr lang="es-MX" dirty="0" smtClean="0"/>
              <a:t>- Comité de Basilea </a:t>
            </a:r>
          </a:p>
          <a:p>
            <a:r>
              <a:rPr lang="es-MX" dirty="0" smtClean="0"/>
              <a:t>- Red de flujos de activos entre los principales países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ticario">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Boticario">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oticari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700</TotalTime>
  <Words>1380</Words>
  <Application>Microsoft Office PowerPoint</Application>
  <PresentationFormat>Presentación en pantalla (4:3)</PresentationFormat>
  <Paragraphs>204</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Boticario</vt:lpstr>
      <vt:lpstr>ECONOMIA MONETARIA Y FINANCIERA INTERNACIONAL</vt:lpstr>
      <vt:lpstr>1. EXPOSICIÓN DE MOTIVOS.</vt:lpstr>
      <vt:lpstr>2. DENOMINACIÓN DE LA ASIGNATURA Y CONTENIDOS PROGRAMÁTICOS</vt:lpstr>
      <vt:lpstr>3. TIPO Y NIVEL DE FORMACIÓN DEL CURSO</vt:lpstr>
      <vt:lpstr>4. OBJETIVOS</vt:lpstr>
      <vt:lpstr>5. TEMARIO DETALLADO Y HORAS DE CLASE</vt:lpstr>
      <vt:lpstr>Presentación de PowerPoint</vt:lpstr>
      <vt:lpstr>Presentación de PowerPoint</vt:lpstr>
      <vt:lpstr>Presentación de PowerPoint</vt:lpstr>
      <vt:lpstr>Presentación de PowerPoint</vt:lpstr>
      <vt:lpstr>6. BIBLIOGRAFÍA BÁSICA</vt:lpstr>
      <vt:lpstr>7. CRITERIOS DE INTEGRACIÓN HORIZONTAL Y VERTICAL</vt:lpstr>
      <vt:lpstr>8. FORMAS DE EVALUACIÓN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Teoría del Comercio Internacional y Políticas Comerciales  (Economía Internacional I)</dc:title>
  <dc:creator>Usuario</dc:creator>
  <cp:lastModifiedBy>mich</cp:lastModifiedBy>
  <cp:revision>143</cp:revision>
  <cp:lastPrinted>2014-05-07T18:11:19Z</cp:lastPrinted>
  <dcterms:created xsi:type="dcterms:W3CDTF">2014-03-11T23:15:28Z</dcterms:created>
  <dcterms:modified xsi:type="dcterms:W3CDTF">2014-05-07T18:23:00Z</dcterms:modified>
</cp:coreProperties>
</file>