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3"/>
  </p:notesMasterIdLst>
  <p:sldIdLst>
    <p:sldId id="256" r:id="rId2"/>
    <p:sldId id="257" r:id="rId3"/>
    <p:sldId id="258" r:id="rId4"/>
    <p:sldId id="259" r:id="rId5"/>
    <p:sldId id="260" r:id="rId6"/>
    <p:sldId id="261" r:id="rId7"/>
    <p:sldId id="262" r:id="rId8"/>
    <p:sldId id="265" r:id="rId9"/>
    <p:sldId id="266" r:id="rId10"/>
    <p:sldId id="263" r:id="rId11"/>
    <p:sldId id="264" r:id="rId1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87508"/>
    <a:srgbClr val="FC5D04"/>
    <a:srgbClr val="FF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snapVertSplitter="1" vertBarState="minimized" horzBarState="maximized">
    <p:restoredLeft sz="15619" autoAdjust="0"/>
    <p:restoredTop sz="94709" autoAdjust="0"/>
  </p:normalViewPr>
  <p:slideViewPr>
    <p:cSldViewPr>
      <p:cViewPr>
        <p:scale>
          <a:sx n="100" d="100"/>
          <a:sy n="100" d="100"/>
        </p:scale>
        <p:origin x="-7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183F00-F46D-4B08-99C6-B2FD7727F6FC}" type="datetimeFigureOut">
              <a:rPr lang="es-MX" smtClean="0"/>
              <a:pPr/>
              <a:t>07/05/2014</a:t>
            </a:fld>
            <a:endParaRPr lang="es-MX"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C3B5F7-0D11-4968-B6FD-D22B04A228D9}" type="slidenum">
              <a:rPr lang="es-MX" smtClean="0"/>
              <a:pPr/>
              <a:t>‹Nº›</a:t>
            </a:fld>
            <a:endParaRPr lang="es-MX" dirty="0"/>
          </a:p>
        </p:txBody>
      </p:sp>
    </p:spTree>
    <p:extLst>
      <p:ext uri="{BB962C8B-B14F-4D97-AF65-F5344CB8AC3E}">
        <p14:creationId xmlns:p14="http://schemas.microsoft.com/office/powerpoint/2010/main" xmlns="" val="3200724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dirty="0" smtClean="0"/>
              <a:t>Haga clic para modificar el estilo de título del patrón</a:t>
            </a:r>
            <a:endParaRPr kumimoji="0" lang="en-US" dirty="0"/>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D817CA8A-4BD9-4BCE-A34B-625DF4CD38A2}" type="datetimeFigureOut">
              <a:rPr lang="es-MX" smtClean="0"/>
              <a:pPr/>
              <a:t>07/05/2014</a:t>
            </a:fld>
            <a:endParaRPr lang="es-MX" dirty="0"/>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MX" dirty="0"/>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04CF1ED-267C-4D57-877A-FFCC395A8071}" type="slidenum">
              <a:rPr lang="es-MX" smtClean="0"/>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817CA8A-4BD9-4BCE-A34B-625DF4CD38A2}" type="datetimeFigureOut">
              <a:rPr lang="es-MX" smtClean="0"/>
              <a:pPr/>
              <a:t>07/05/2014</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D04CF1ED-267C-4D57-877A-FFCC395A8071}" type="slidenum">
              <a:rPr lang="es-MX" smtClean="0"/>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817CA8A-4BD9-4BCE-A34B-625DF4CD38A2}" type="datetimeFigureOut">
              <a:rPr lang="es-MX" smtClean="0"/>
              <a:pPr/>
              <a:t>07/05/2014</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D04CF1ED-267C-4D57-877A-FFCC395A8071}" type="slidenum">
              <a:rPr lang="es-MX" smtClean="0"/>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dirty="0" smtClean="0"/>
              <a:t>Haga clic para modificar el estilo de título del patrón</a:t>
            </a:r>
            <a:endParaRPr kumimoji="0" lang="en-US" dirty="0"/>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D817CA8A-4BD9-4BCE-A34B-625DF4CD38A2}" type="datetimeFigureOut">
              <a:rPr lang="es-MX" smtClean="0"/>
              <a:pPr/>
              <a:t>07/05/2014</a:t>
            </a:fld>
            <a:endParaRPr lang="es-MX" dirty="0"/>
          </a:p>
        </p:txBody>
      </p:sp>
      <p:sp>
        <p:nvSpPr>
          <p:cNvPr id="5" name="4 Marcador de pie de página"/>
          <p:cNvSpPr>
            <a:spLocks noGrp="1"/>
          </p:cNvSpPr>
          <p:nvPr>
            <p:ph type="ftr" sz="quarter" idx="11"/>
          </p:nvPr>
        </p:nvSpPr>
        <p:spPr>
          <a:xfrm>
            <a:off x="457200" y="6480969"/>
            <a:ext cx="4260056" cy="300831"/>
          </a:xfrm>
        </p:spPr>
        <p:txBody>
          <a:bodyPr/>
          <a:lstStyle/>
          <a:p>
            <a:endParaRPr lang="es-MX" dirty="0"/>
          </a:p>
        </p:txBody>
      </p:sp>
      <p:sp>
        <p:nvSpPr>
          <p:cNvPr id="6" name="5 Marcador de número de diapositiva"/>
          <p:cNvSpPr>
            <a:spLocks noGrp="1"/>
          </p:cNvSpPr>
          <p:nvPr>
            <p:ph type="sldNum" sz="quarter" idx="12"/>
          </p:nvPr>
        </p:nvSpPr>
        <p:spPr/>
        <p:txBody>
          <a:bodyPr/>
          <a:lstStyle/>
          <a:p>
            <a:fld id="{D04CF1ED-267C-4D57-877A-FFCC395A8071}" type="slidenum">
              <a:rPr lang="es-MX" smtClean="0"/>
              <a:pPr/>
              <a:t>‹Nº›</a:t>
            </a:fld>
            <a:endParaRPr lang="es-MX" dirty="0"/>
          </a:p>
        </p:txBody>
      </p:sp>
      <p:pic>
        <p:nvPicPr>
          <p:cNvPr id="7" name="Picture 7" descr="C:\Users\DEP2\AppData\Local\Microsoft\Windows\Temporary Internet Files\Content.IE5\BA8H8S2T\MP900385271[1].jpg"/>
          <p:cNvPicPr>
            <a:picLocks noChangeAspect="1" noChangeArrowheads="1"/>
          </p:cNvPicPr>
          <p:nvPr userDrawn="1"/>
        </p:nvPicPr>
        <p:blipFill>
          <a:blip r:embed="rId2" cstate="print"/>
          <a:srcRect/>
          <a:stretch>
            <a:fillRect/>
          </a:stretch>
        </p:blipFill>
        <p:spPr bwMode="auto">
          <a:xfrm>
            <a:off x="395536" y="332656"/>
            <a:ext cx="1372952" cy="936104"/>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3 Marcador de fecha"/>
          <p:cNvSpPr>
            <a:spLocks noGrp="1"/>
          </p:cNvSpPr>
          <p:nvPr>
            <p:ph type="dt" sz="half" idx="10"/>
          </p:nvPr>
        </p:nvSpPr>
        <p:spPr>
          <a:xfrm>
            <a:off x="6955632" y="6477000"/>
            <a:ext cx="2133600" cy="304800"/>
          </a:xfrm>
        </p:spPr>
        <p:txBody>
          <a:bodyPr/>
          <a:lstStyle/>
          <a:p>
            <a:fld id="{D817CA8A-4BD9-4BCE-A34B-625DF4CD38A2}" type="datetimeFigureOut">
              <a:rPr lang="es-MX" smtClean="0"/>
              <a:pPr/>
              <a:t>07/05/2014</a:t>
            </a:fld>
            <a:endParaRPr lang="es-MX" dirty="0"/>
          </a:p>
        </p:txBody>
      </p:sp>
      <p:sp>
        <p:nvSpPr>
          <p:cNvPr id="5" name="4 Marcador de pie de página"/>
          <p:cNvSpPr>
            <a:spLocks noGrp="1"/>
          </p:cNvSpPr>
          <p:nvPr>
            <p:ph type="ftr" sz="quarter" idx="11"/>
          </p:nvPr>
        </p:nvSpPr>
        <p:spPr>
          <a:xfrm>
            <a:off x="2619376" y="6480969"/>
            <a:ext cx="4260056" cy="300831"/>
          </a:xfrm>
        </p:spPr>
        <p:txBody>
          <a:bodyPr/>
          <a:lstStyle/>
          <a:p>
            <a:endParaRPr lang="es-MX" dirty="0"/>
          </a:p>
        </p:txBody>
      </p:sp>
      <p:sp>
        <p:nvSpPr>
          <p:cNvPr id="6" name="5 Marcador de número de diapositiva"/>
          <p:cNvSpPr>
            <a:spLocks noGrp="1"/>
          </p:cNvSpPr>
          <p:nvPr>
            <p:ph type="sldNum" sz="quarter" idx="12"/>
          </p:nvPr>
        </p:nvSpPr>
        <p:spPr>
          <a:xfrm>
            <a:off x="8451056" y="809624"/>
            <a:ext cx="502920" cy="300831"/>
          </a:xfrm>
        </p:spPr>
        <p:txBody>
          <a:bodyPr/>
          <a:lstStyle/>
          <a:p>
            <a:fld id="{D04CF1ED-267C-4D57-877A-FFCC395A8071}" type="slidenum">
              <a:rPr lang="es-MX" smtClean="0"/>
              <a:pPr/>
              <a:t>‹Nº›</a:t>
            </a:fld>
            <a:endParaRPr lang="es-MX" dirty="0"/>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D817CA8A-4BD9-4BCE-A34B-625DF4CD38A2}" type="datetimeFigureOut">
              <a:rPr lang="es-MX" smtClean="0"/>
              <a:pPr/>
              <a:t>07/05/2014</a:t>
            </a:fld>
            <a:endParaRPr lang="es-MX" dirty="0"/>
          </a:p>
        </p:txBody>
      </p:sp>
      <p:sp>
        <p:nvSpPr>
          <p:cNvPr id="6" name="5 Marcador de pie de página"/>
          <p:cNvSpPr>
            <a:spLocks noGrp="1"/>
          </p:cNvSpPr>
          <p:nvPr>
            <p:ph type="ftr" sz="quarter" idx="11"/>
          </p:nvPr>
        </p:nvSpPr>
        <p:spPr>
          <a:xfrm>
            <a:off x="457200" y="6480969"/>
            <a:ext cx="4260056" cy="301752"/>
          </a:xfrm>
        </p:spPr>
        <p:txBody>
          <a:bodyPr/>
          <a:lstStyle/>
          <a:p>
            <a:endParaRPr lang="es-MX" dirty="0"/>
          </a:p>
        </p:txBody>
      </p:sp>
      <p:sp>
        <p:nvSpPr>
          <p:cNvPr id="7" name="6 Marcador de número de diapositiva"/>
          <p:cNvSpPr>
            <a:spLocks noGrp="1"/>
          </p:cNvSpPr>
          <p:nvPr>
            <p:ph type="sldNum" sz="quarter" idx="12"/>
          </p:nvPr>
        </p:nvSpPr>
        <p:spPr>
          <a:xfrm>
            <a:off x="7589520" y="6480969"/>
            <a:ext cx="502920" cy="301752"/>
          </a:xfrm>
        </p:spPr>
        <p:txBody>
          <a:bodyPr/>
          <a:lstStyle/>
          <a:p>
            <a:fld id="{D04CF1ED-267C-4D57-877A-FFCC395A8071}" type="slidenum">
              <a:rPr lang="es-MX" smtClean="0"/>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D817CA8A-4BD9-4BCE-A34B-625DF4CD38A2}" type="datetimeFigureOut">
              <a:rPr lang="es-MX" smtClean="0"/>
              <a:pPr/>
              <a:t>07/05/2014</a:t>
            </a:fld>
            <a:endParaRPr lang="es-MX" dirty="0"/>
          </a:p>
        </p:txBody>
      </p:sp>
      <p:sp>
        <p:nvSpPr>
          <p:cNvPr id="8" name="7 Marcador de pie de página"/>
          <p:cNvSpPr>
            <a:spLocks noGrp="1"/>
          </p:cNvSpPr>
          <p:nvPr>
            <p:ph type="ftr" sz="quarter" idx="11"/>
          </p:nvPr>
        </p:nvSpPr>
        <p:spPr>
          <a:xfrm>
            <a:off x="457200" y="6480969"/>
            <a:ext cx="4261104" cy="301752"/>
          </a:xfrm>
        </p:spPr>
        <p:txBody>
          <a:bodyPr/>
          <a:lstStyle/>
          <a:p>
            <a:endParaRPr lang="es-MX" dirty="0"/>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D04CF1ED-267C-4D57-877A-FFCC395A8071}" type="slidenum">
              <a:rPr lang="es-MX" smtClean="0"/>
              <a:pPr/>
              <a:t>‹Nº›</a:t>
            </a:fld>
            <a:endParaRPr lang="es-MX"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D817CA8A-4BD9-4BCE-A34B-625DF4CD38A2}" type="datetimeFigureOut">
              <a:rPr lang="es-MX" smtClean="0"/>
              <a:pPr/>
              <a:t>07/05/2014</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D04CF1ED-267C-4D57-877A-FFCC395A8071}" type="slidenum">
              <a:rPr lang="es-MX" smtClean="0"/>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D817CA8A-4BD9-4BCE-A34B-625DF4CD38A2}" type="datetimeFigureOut">
              <a:rPr lang="es-MX" smtClean="0"/>
              <a:pPr/>
              <a:t>07/05/2014</a:t>
            </a:fld>
            <a:endParaRPr lang="es-MX" dirty="0"/>
          </a:p>
        </p:txBody>
      </p:sp>
      <p:sp>
        <p:nvSpPr>
          <p:cNvPr id="3" name="2 Marcador de pie de página"/>
          <p:cNvSpPr>
            <a:spLocks noGrp="1"/>
          </p:cNvSpPr>
          <p:nvPr>
            <p:ph type="ftr" sz="quarter" idx="11"/>
          </p:nvPr>
        </p:nvSpPr>
        <p:spPr>
          <a:xfrm>
            <a:off x="457200" y="6481890"/>
            <a:ext cx="4260056" cy="300831"/>
          </a:xfrm>
        </p:spPr>
        <p:txBody>
          <a:bodyPr/>
          <a:lstStyle/>
          <a:p>
            <a:endParaRPr lang="es-MX" dirty="0"/>
          </a:p>
        </p:txBody>
      </p:sp>
      <p:sp>
        <p:nvSpPr>
          <p:cNvPr id="4" name="3 Marcador de número de diapositiva"/>
          <p:cNvSpPr>
            <a:spLocks noGrp="1"/>
          </p:cNvSpPr>
          <p:nvPr>
            <p:ph type="sldNum" sz="quarter" idx="12"/>
          </p:nvPr>
        </p:nvSpPr>
        <p:spPr>
          <a:xfrm>
            <a:off x="7589520" y="6480969"/>
            <a:ext cx="502920" cy="301752"/>
          </a:xfrm>
        </p:spPr>
        <p:txBody>
          <a:bodyPr/>
          <a:lstStyle/>
          <a:p>
            <a:fld id="{D04CF1ED-267C-4D57-877A-FFCC395A8071}" type="slidenum">
              <a:rPr lang="es-MX" smtClean="0"/>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D817CA8A-4BD9-4BCE-A34B-625DF4CD38A2}" type="datetimeFigureOut">
              <a:rPr lang="es-MX" smtClean="0"/>
              <a:pPr/>
              <a:t>07/05/2014</a:t>
            </a:fld>
            <a:endParaRPr lang="es-MX" dirty="0"/>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MX" dirty="0"/>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D04CF1ED-267C-4D57-877A-FFCC395A8071}" type="slidenum">
              <a:rPr lang="es-MX" smtClean="0"/>
              <a:pPr/>
              <a:t>‹Nº›</a:t>
            </a:fld>
            <a:endParaRPr lang="es-MX"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dirty="0"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D817CA8A-4BD9-4BCE-A34B-625DF4CD38A2}" type="datetimeFigureOut">
              <a:rPr lang="es-MX" smtClean="0"/>
              <a:pPr/>
              <a:t>07/05/2014</a:t>
            </a:fld>
            <a:endParaRPr lang="es-MX" dirty="0"/>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MX" dirty="0"/>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D04CF1ED-267C-4D57-877A-FFCC395A8071}" type="slidenum">
              <a:rPr lang="es-MX" smtClean="0"/>
              <a:pPr/>
              <a:t>‹Nº›</a:t>
            </a:fld>
            <a:endParaRPr lang="es-MX"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dirty="0" smtClean="0"/>
              <a:t>Haga clic para modificar el estilo de título del patrón</a:t>
            </a:r>
            <a:endParaRPr kumimoji="0" lang="en-US" dirty="0"/>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817CA8A-4BD9-4BCE-A34B-625DF4CD38A2}" type="datetimeFigureOut">
              <a:rPr lang="es-MX" smtClean="0"/>
              <a:pPr/>
              <a:t>07/05/2014</a:t>
            </a:fld>
            <a:endParaRPr lang="es-MX" dirty="0"/>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MX" dirty="0"/>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04CF1ED-267C-4D57-877A-FFCC395A8071}" type="slidenum">
              <a:rPr lang="es-MX" smtClean="0"/>
              <a:pPr/>
              <a:t>‹Nº›</a:t>
            </a:fld>
            <a:endParaRPr lang="es-MX" dirty="0"/>
          </a:p>
        </p:txBody>
      </p:sp>
      <p:pic>
        <p:nvPicPr>
          <p:cNvPr id="10" name="Picture 7" descr="C:\Users\DEP2\AppData\Local\Microsoft\Windows\Temporary Internet Files\Content.IE5\BA8H8S2T\MP900385271[1].jpg"/>
          <p:cNvPicPr>
            <a:picLocks noChangeAspect="1" noChangeArrowheads="1"/>
          </p:cNvPicPr>
          <p:nvPr userDrawn="1"/>
        </p:nvPicPr>
        <p:blipFill>
          <a:blip r:embed="rId13" cstate="print"/>
          <a:srcRect/>
          <a:stretch>
            <a:fillRect/>
          </a:stretch>
        </p:blipFill>
        <p:spPr bwMode="auto">
          <a:xfrm>
            <a:off x="323528" y="188640"/>
            <a:ext cx="1584176" cy="1080120"/>
          </a:xfrm>
          <a:prstGeom prst="rect">
            <a:avLst/>
          </a:prstGeom>
          <a:noFill/>
        </p:spPr>
      </p:pic>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0650" y="1340768"/>
            <a:ext cx="8784976" cy="1470025"/>
          </a:xfrm>
        </p:spPr>
        <p:txBody>
          <a:bodyPr>
            <a:normAutofit/>
          </a:bodyPr>
          <a:lstStyle/>
          <a:p>
            <a:pPr algn="ctr"/>
            <a:r>
              <a:rPr lang="es-ES" dirty="0" smtClean="0">
                <a:solidFill>
                  <a:schemeClr val="accent2">
                    <a:lumMod val="60000"/>
                    <a:lumOff val="40000"/>
                  </a:schemeClr>
                </a:solidFill>
                <a:latin typeface="Aharoni" pitchFamily="2" charset="-79"/>
                <a:cs typeface="Aharoni" pitchFamily="2" charset="-79"/>
              </a:rPr>
              <a:t>TEORIA MONETARIA Y POLITICA FINANCIERA </a:t>
            </a:r>
            <a:endParaRPr lang="es-MX" dirty="0">
              <a:solidFill>
                <a:schemeClr val="accent2">
                  <a:lumMod val="60000"/>
                  <a:lumOff val="40000"/>
                </a:schemeClr>
              </a:solidFill>
              <a:latin typeface="Aharoni" pitchFamily="2" charset="-79"/>
              <a:cs typeface="Aharoni" pitchFamily="2" charset="-79"/>
            </a:endParaRPr>
          </a:p>
        </p:txBody>
      </p:sp>
      <p:sp>
        <p:nvSpPr>
          <p:cNvPr id="4" name="3 CuadroTexto"/>
          <p:cNvSpPr txBox="1"/>
          <p:nvPr/>
        </p:nvSpPr>
        <p:spPr>
          <a:xfrm>
            <a:off x="1907704" y="2996952"/>
            <a:ext cx="5328592" cy="3046988"/>
          </a:xfrm>
          <a:prstGeom prst="rect">
            <a:avLst/>
          </a:prstGeom>
          <a:noFill/>
        </p:spPr>
        <p:txBody>
          <a:bodyPr wrap="square" rtlCol="0">
            <a:spAutoFit/>
          </a:bodyPr>
          <a:lstStyle/>
          <a:p>
            <a:pPr algn="ctr"/>
            <a:r>
              <a:rPr lang="es-MX" sz="2400" b="1" u="sng" dirty="0" smtClean="0">
                <a:solidFill>
                  <a:srgbClr val="FFC000"/>
                </a:solidFill>
              </a:rPr>
              <a:t>Profesores participantes:</a:t>
            </a:r>
          </a:p>
          <a:p>
            <a:pPr algn="ctr"/>
            <a:endParaRPr lang="es-MX" sz="2400" b="1" u="sng" dirty="0" smtClean="0">
              <a:solidFill>
                <a:srgbClr val="FFC000"/>
              </a:solidFill>
            </a:endParaRPr>
          </a:p>
          <a:p>
            <a:pPr algn="ctr"/>
            <a:r>
              <a:rPr lang="es-MX" sz="2400" b="1" dirty="0" smtClean="0"/>
              <a:t>Carlo Pánico</a:t>
            </a:r>
          </a:p>
          <a:p>
            <a:pPr algn="ctr"/>
            <a:r>
              <a:rPr lang="es-MX" sz="2400" b="1" dirty="0" smtClean="0"/>
              <a:t>Daniel Díaz Espinoza</a:t>
            </a:r>
          </a:p>
          <a:p>
            <a:pPr algn="ctr"/>
            <a:r>
              <a:rPr lang="es-MX" sz="2400" b="1" dirty="0" smtClean="0"/>
              <a:t>Gabriel Delgado Toral</a:t>
            </a:r>
          </a:p>
          <a:p>
            <a:pPr algn="ctr"/>
            <a:r>
              <a:rPr lang="es-MX" sz="2400" b="1" dirty="0" smtClean="0"/>
              <a:t>Ignacio </a:t>
            </a:r>
            <a:r>
              <a:rPr lang="es-MX" sz="2400" b="1" dirty="0" err="1" smtClean="0"/>
              <a:t>Perrotini</a:t>
            </a:r>
            <a:r>
              <a:rPr lang="es-MX" sz="2400" b="1" dirty="0" smtClean="0"/>
              <a:t> Hernández</a:t>
            </a:r>
          </a:p>
          <a:p>
            <a:pPr algn="ctr"/>
            <a:r>
              <a:rPr lang="es-MX" sz="2400" b="1" dirty="0" smtClean="0"/>
              <a:t>Javier Galán Figueroa</a:t>
            </a:r>
          </a:p>
          <a:p>
            <a:pPr algn="ctr"/>
            <a:r>
              <a:rPr lang="es-MX" sz="2400" b="1" dirty="0" smtClean="0"/>
              <a:t>Ma. Carmen Ruíz López</a:t>
            </a:r>
            <a:endParaRPr lang="es-MX" sz="2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411760" y="267494"/>
            <a:ext cx="6275040" cy="1399032"/>
          </a:xfrm>
        </p:spPr>
        <p:txBody>
          <a:bodyPr>
            <a:normAutofit/>
          </a:bodyPr>
          <a:lstStyle/>
          <a:p>
            <a:r>
              <a:rPr lang="es-ES_tradnl" sz="2800" b="1" i="1" dirty="0" smtClean="0">
                <a:latin typeface="Arial" pitchFamily="34" charset="0"/>
                <a:cs typeface="Arial" pitchFamily="34" charset="0"/>
              </a:rPr>
              <a:t>7. CRITERIOS DE INTEGRACIÓN HORIZONTAL Y VERTICAL</a:t>
            </a:r>
            <a:endParaRPr lang="es-MX" sz="2800" dirty="0">
              <a:latin typeface="Arial" pitchFamily="34" charset="0"/>
              <a:cs typeface="Arial" pitchFamily="34" charset="0"/>
            </a:endParaRPr>
          </a:p>
        </p:txBody>
      </p:sp>
      <p:sp>
        <p:nvSpPr>
          <p:cNvPr id="3" name="2 Marcador de contenido"/>
          <p:cNvSpPr>
            <a:spLocks noGrp="1"/>
          </p:cNvSpPr>
          <p:nvPr>
            <p:ph idx="1"/>
          </p:nvPr>
        </p:nvSpPr>
        <p:spPr/>
        <p:txBody>
          <a:bodyPr>
            <a:normAutofit/>
          </a:bodyPr>
          <a:lstStyle/>
          <a:p>
            <a:pPr marL="0" indent="0" algn="just">
              <a:buNone/>
            </a:pPr>
            <a:r>
              <a:rPr lang="es-ES_tradnl" sz="1400" dirty="0" smtClean="0">
                <a:latin typeface="Arial" pitchFamily="34" charset="0"/>
                <a:cs typeface="Arial" pitchFamily="34" charset="0"/>
              </a:rPr>
              <a:t>7.1 </a:t>
            </a:r>
            <a:r>
              <a:rPr lang="es-ES_tradnl" sz="1400" b="1" dirty="0" smtClean="0">
                <a:latin typeface="Arial" pitchFamily="34" charset="0"/>
                <a:cs typeface="Arial" pitchFamily="34" charset="0"/>
              </a:rPr>
              <a:t>Ubicación y estatus</a:t>
            </a:r>
            <a:r>
              <a:rPr lang="es-ES_tradnl" sz="1400" dirty="0" smtClean="0">
                <a:latin typeface="Arial" pitchFamily="34" charset="0"/>
                <a:cs typeface="Arial" pitchFamily="34" charset="0"/>
              </a:rPr>
              <a:t> del curso en el </a:t>
            </a:r>
            <a:r>
              <a:rPr lang="es-ES_tradnl" sz="1400" b="1" dirty="0" smtClean="0">
                <a:latin typeface="Arial" pitchFamily="34" charset="0"/>
                <a:cs typeface="Arial" pitchFamily="34" charset="0"/>
              </a:rPr>
              <a:t>Plan de Estudios</a:t>
            </a:r>
            <a:r>
              <a:rPr lang="es-ES_tradnl" sz="1400" dirty="0" smtClean="0">
                <a:latin typeface="Arial" pitchFamily="34" charset="0"/>
                <a:cs typeface="Arial" pitchFamily="34" charset="0"/>
              </a:rPr>
              <a:t> (Área de conocimiento o disciplinaria; ciclo básico o terminal obligatorio u optativo; y semestre en el que debería impartirse).</a:t>
            </a:r>
            <a:endParaRPr lang="es-MX" sz="1400" dirty="0" smtClean="0">
              <a:latin typeface="Arial" pitchFamily="34" charset="0"/>
              <a:cs typeface="Arial" pitchFamily="34" charset="0"/>
            </a:endParaRPr>
          </a:p>
          <a:p>
            <a:pPr marL="0" indent="0" algn="just">
              <a:buNone/>
            </a:pPr>
            <a:r>
              <a:rPr lang="es-ES_tradnl" sz="1400" dirty="0" smtClean="0">
                <a:latin typeface="Arial" pitchFamily="34" charset="0"/>
                <a:cs typeface="Arial" pitchFamily="34" charset="0"/>
              </a:rPr>
              <a:t>El curso debe ser parte del ciclo básico, en el área de teoría económica o en la de política económica, y habrá de impartirse en algún semestre posterior a los semestres en que se hayan impartido los cursos que fungirán como prerrequisitos (ver líneas abajo).</a:t>
            </a:r>
            <a:endParaRPr lang="es-MX" sz="1400" dirty="0" smtClean="0">
              <a:latin typeface="Arial" pitchFamily="34" charset="0"/>
              <a:cs typeface="Arial" pitchFamily="34" charset="0"/>
            </a:endParaRPr>
          </a:p>
          <a:p>
            <a:pPr marL="0" indent="0" algn="just">
              <a:buNone/>
            </a:pPr>
            <a:r>
              <a:rPr lang="es-ES_tradnl" sz="1400" dirty="0" smtClean="0">
                <a:latin typeface="Arial" pitchFamily="34" charset="0"/>
                <a:cs typeface="Arial" pitchFamily="34" charset="0"/>
              </a:rPr>
              <a:t> </a:t>
            </a:r>
            <a:endParaRPr lang="es-MX" sz="1400" dirty="0" smtClean="0">
              <a:latin typeface="Arial" pitchFamily="34" charset="0"/>
              <a:cs typeface="Arial" pitchFamily="34" charset="0"/>
            </a:endParaRPr>
          </a:p>
          <a:p>
            <a:pPr marL="0" indent="0" algn="just">
              <a:buNone/>
            </a:pPr>
            <a:r>
              <a:rPr lang="es-ES_tradnl" sz="1400" dirty="0" smtClean="0">
                <a:latin typeface="Arial" pitchFamily="34" charset="0"/>
                <a:cs typeface="Arial" pitchFamily="34" charset="0"/>
              </a:rPr>
              <a:t>7.2 </a:t>
            </a:r>
            <a:r>
              <a:rPr lang="es-ES_tradnl" sz="1400" b="1" dirty="0" smtClean="0">
                <a:latin typeface="Arial" pitchFamily="34" charset="0"/>
                <a:cs typeface="Arial" pitchFamily="34" charset="0"/>
              </a:rPr>
              <a:t>Prerrequisitos</a:t>
            </a:r>
            <a:r>
              <a:rPr lang="es-ES_tradnl" sz="1400" dirty="0" smtClean="0">
                <a:latin typeface="Arial" pitchFamily="34" charset="0"/>
                <a:cs typeface="Arial" pitchFamily="34" charset="0"/>
              </a:rPr>
              <a:t> (contenidos básicos previos de otras asignaturas) y </a:t>
            </a:r>
            <a:r>
              <a:rPr lang="es-ES_tradnl" sz="1400" b="1" dirty="0" smtClean="0">
                <a:latin typeface="Arial" pitchFamily="34" charset="0"/>
                <a:cs typeface="Arial" pitchFamily="34" charset="0"/>
              </a:rPr>
              <a:t>relaciones clave con otras materias</a:t>
            </a:r>
            <a:r>
              <a:rPr lang="es-ES_tradnl" sz="1400" dirty="0" smtClean="0">
                <a:latin typeface="Arial" pitchFamily="34" charset="0"/>
                <a:cs typeface="Arial" pitchFamily="34" charset="0"/>
              </a:rPr>
              <a:t> a ser impartidas en el </a:t>
            </a:r>
            <a:r>
              <a:rPr lang="es-ES_tradnl" sz="1400" b="1" dirty="0" smtClean="0">
                <a:latin typeface="Arial" pitchFamily="34" charset="0"/>
                <a:cs typeface="Arial" pitchFamily="34" charset="0"/>
              </a:rPr>
              <a:t>Plan de Estudios</a:t>
            </a:r>
            <a:r>
              <a:rPr lang="es-ES_tradnl" sz="1400" dirty="0" smtClean="0">
                <a:latin typeface="Arial" pitchFamily="34" charset="0"/>
                <a:cs typeface="Arial" pitchFamily="34" charset="0"/>
              </a:rPr>
              <a:t>.</a:t>
            </a:r>
          </a:p>
          <a:p>
            <a:pPr marL="0" indent="0" algn="just">
              <a:buNone/>
            </a:pPr>
            <a:endParaRPr lang="es-MX" sz="1700" dirty="0" smtClean="0">
              <a:latin typeface="Arial" pitchFamily="34" charset="0"/>
              <a:cs typeface="Arial" pitchFamily="34" charset="0"/>
            </a:endParaRPr>
          </a:p>
          <a:p>
            <a:pPr marL="0" indent="0">
              <a:buNone/>
            </a:pPr>
            <a:r>
              <a:rPr lang="es-ES_tradnl" dirty="0" smtClean="0"/>
              <a:t> </a:t>
            </a:r>
            <a:endParaRPr lang="es-MX" dirty="0" smtClean="0"/>
          </a:p>
          <a:p>
            <a:pPr marL="0" lvl="0" indent="0">
              <a:buNone/>
            </a:pPr>
            <a:endParaRPr lang="es-ES_tradnl" dirty="0" smtClean="0"/>
          </a:p>
          <a:p>
            <a:endParaRPr lang="es-MX" dirty="0"/>
          </a:p>
        </p:txBody>
      </p:sp>
      <p:sp>
        <p:nvSpPr>
          <p:cNvPr id="4" name="3 CuadroTexto"/>
          <p:cNvSpPr txBox="1"/>
          <p:nvPr/>
        </p:nvSpPr>
        <p:spPr>
          <a:xfrm>
            <a:off x="8676456" y="3284984"/>
            <a:ext cx="1368152" cy="369332"/>
          </a:xfrm>
          <a:prstGeom prst="rect">
            <a:avLst/>
          </a:prstGeom>
          <a:noFill/>
        </p:spPr>
        <p:txBody>
          <a:bodyPr wrap="square" rtlCol="0">
            <a:spAutoFit/>
          </a:bodyPr>
          <a:lstStyle/>
          <a:p>
            <a:endParaRPr lang="es-MX" dirty="0"/>
          </a:p>
        </p:txBody>
      </p:sp>
      <p:sp>
        <p:nvSpPr>
          <p:cNvPr id="6" name="5 CuadroTexto"/>
          <p:cNvSpPr txBox="1"/>
          <p:nvPr/>
        </p:nvSpPr>
        <p:spPr>
          <a:xfrm>
            <a:off x="323528" y="4869160"/>
            <a:ext cx="4283968" cy="1569660"/>
          </a:xfrm>
          <a:prstGeom prst="rect">
            <a:avLst/>
          </a:prstGeom>
          <a:noFill/>
        </p:spPr>
        <p:txBody>
          <a:bodyPr wrap="square" rtlCol="0">
            <a:spAutoFit/>
          </a:bodyPr>
          <a:lstStyle/>
          <a:p>
            <a:pPr lvl="0" algn="just"/>
            <a:r>
              <a:rPr lang="es-ES_tradnl" sz="1200" b="1" dirty="0" smtClean="0"/>
              <a:t>Conocimientos básicos e intermedios que ofrecen los cursos de Microeconomía, Macroeconomía, Matemáticas, Estadística, Econometría, Finanzas Públicas y Macroeconomía en Economías Abiertas, Comprensión de Lectura del Idioma de Ingles</a:t>
            </a:r>
            <a:r>
              <a:rPr lang="es-ES_tradnl" sz="1200" dirty="0" smtClean="0"/>
              <a:t>. El alumno no podrá comprender el curso si no ha cursado estas materias previamente.</a:t>
            </a:r>
          </a:p>
          <a:p>
            <a:endParaRPr lang="es-MX" sz="1200" dirty="0">
              <a:latin typeface="Arial" pitchFamily="34" charset="0"/>
              <a:cs typeface="Arial" pitchFamily="34" charset="0"/>
            </a:endParaRPr>
          </a:p>
        </p:txBody>
      </p:sp>
      <p:sp>
        <p:nvSpPr>
          <p:cNvPr id="7" name="6 CuadroTexto"/>
          <p:cNvSpPr txBox="1"/>
          <p:nvPr/>
        </p:nvSpPr>
        <p:spPr>
          <a:xfrm>
            <a:off x="5004048" y="4869160"/>
            <a:ext cx="3744416" cy="1569660"/>
          </a:xfrm>
          <a:prstGeom prst="rect">
            <a:avLst/>
          </a:prstGeom>
          <a:noFill/>
        </p:spPr>
        <p:txBody>
          <a:bodyPr wrap="square" rtlCol="0">
            <a:spAutoFit/>
          </a:bodyPr>
          <a:lstStyle/>
          <a:p>
            <a:pPr lvl="0" algn="just"/>
            <a:r>
              <a:rPr lang="es-ES_tradnl" sz="1200" b="1" dirty="0" smtClean="0"/>
              <a:t>Conocimiento previo de las teorías macroeconómicas desarrolladas a partir de los años 70 y de las diferencias entre estas teorías y las desarrolladas en los años anteriores (teorías neoclásicas tradicionales, teorías keynesianas, monetarismo). </a:t>
            </a:r>
            <a:endParaRPr lang="es-MX" sz="1200" b="1" dirty="0" smtClean="0"/>
          </a:p>
          <a:p>
            <a:r>
              <a:rPr lang="es-ES_tradnl" sz="1200" dirty="0" smtClean="0"/>
              <a:t> </a:t>
            </a:r>
            <a:endParaRPr lang="es-MX" sz="1200" dirty="0" smtClean="0"/>
          </a:p>
          <a:p>
            <a:endParaRPr lang="es-MX" sz="1200" dirty="0">
              <a:latin typeface="Arial" pitchFamily="34" charset="0"/>
              <a:cs typeface="Arial" pitchFamily="34" charset="0"/>
            </a:endParaRPr>
          </a:p>
        </p:txBody>
      </p:sp>
      <p:sp>
        <p:nvSpPr>
          <p:cNvPr id="8" name="7 CuadroTexto"/>
          <p:cNvSpPr txBox="1"/>
          <p:nvPr/>
        </p:nvSpPr>
        <p:spPr>
          <a:xfrm>
            <a:off x="3419872" y="4437112"/>
            <a:ext cx="1800200" cy="369332"/>
          </a:xfrm>
          <a:prstGeom prst="rect">
            <a:avLst/>
          </a:prstGeom>
          <a:noFill/>
        </p:spPr>
        <p:txBody>
          <a:bodyPr wrap="square" rtlCol="0">
            <a:spAutoFit/>
          </a:bodyPr>
          <a:lstStyle/>
          <a:p>
            <a:r>
              <a:rPr lang="es-ES_tradnl" b="1" i="1" dirty="0" smtClean="0">
                <a:solidFill>
                  <a:srgbClr val="F87508"/>
                </a:solidFill>
              </a:rPr>
              <a:t>Prerrequisitos</a:t>
            </a:r>
            <a:endParaRPr lang="es-MX" b="1" dirty="0">
              <a:solidFill>
                <a:srgbClr val="F87508"/>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07704" y="260648"/>
            <a:ext cx="6851104" cy="1399032"/>
          </a:xfrm>
        </p:spPr>
        <p:txBody>
          <a:bodyPr>
            <a:normAutofit/>
          </a:bodyPr>
          <a:lstStyle/>
          <a:p>
            <a:r>
              <a:rPr lang="es-ES_tradnl" sz="2800" b="1" dirty="0" smtClean="0">
                <a:latin typeface="Arial" pitchFamily="34" charset="0"/>
                <a:cs typeface="Arial" pitchFamily="34" charset="0"/>
              </a:rPr>
              <a:t>8. FORMAS DE EVALUACIÓN</a:t>
            </a:r>
            <a:r>
              <a:rPr lang="es-MX" sz="2800" dirty="0" smtClean="0">
                <a:latin typeface="Arial" pitchFamily="34" charset="0"/>
                <a:cs typeface="Arial" pitchFamily="34" charset="0"/>
              </a:rPr>
              <a:t/>
            </a:r>
            <a:br>
              <a:rPr lang="es-MX" sz="2800" dirty="0" smtClean="0">
                <a:latin typeface="Arial" pitchFamily="34" charset="0"/>
                <a:cs typeface="Arial" pitchFamily="34" charset="0"/>
              </a:rPr>
            </a:br>
            <a:endParaRPr lang="es-MX" sz="2800" dirty="0">
              <a:latin typeface="Arial" pitchFamily="34" charset="0"/>
              <a:cs typeface="Arial" pitchFamily="34" charset="0"/>
            </a:endParaRPr>
          </a:p>
        </p:txBody>
      </p:sp>
      <p:sp>
        <p:nvSpPr>
          <p:cNvPr id="3" name="2 Marcador de contenido"/>
          <p:cNvSpPr>
            <a:spLocks noGrp="1"/>
          </p:cNvSpPr>
          <p:nvPr>
            <p:ph idx="1"/>
          </p:nvPr>
        </p:nvSpPr>
        <p:spPr/>
        <p:txBody>
          <a:bodyPr>
            <a:normAutofit/>
          </a:bodyPr>
          <a:lstStyle/>
          <a:p>
            <a:pPr marL="0" indent="0" algn="just">
              <a:buNone/>
            </a:pPr>
            <a:r>
              <a:rPr lang="es-ES_tradnl" sz="2000" dirty="0" smtClean="0"/>
              <a:t>Las </a:t>
            </a:r>
            <a:r>
              <a:rPr lang="es-ES_tradnl" sz="2000" b="1" dirty="0" smtClean="0">
                <a:solidFill>
                  <a:srgbClr val="F87508"/>
                </a:solidFill>
                <a:effectLst>
                  <a:outerShdw blurRad="38100" dist="38100" dir="2700000" algn="tl">
                    <a:srgbClr val="000000">
                      <a:alpha val="43137"/>
                    </a:srgbClr>
                  </a:outerShdw>
                </a:effectLst>
              </a:rPr>
              <a:t>formas de evaluación de este curso serán decididas por el docente</a:t>
            </a:r>
            <a:r>
              <a:rPr lang="es-ES_tradnl" sz="2000" dirty="0" smtClean="0"/>
              <a:t>; la naturaleza del curso admite diversas formas, incluso combinaciones de varias de ellas, </a:t>
            </a:r>
            <a:r>
              <a:rPr lang="es-ES_tradnl" sz="2000" b="1" dirty="0" smtClean="0">
                <a:effectLst>
                  <a:outerShdw blurRad="38100" dist="38100" dir="2700000" algn="tl">
                    <a:srgbClr val="000000">
                      <a:alpha val="43137"/>
                    </a:srgbClr>
                  </a:outerShdw>
                </a:effectLst>
              </a:rPr>
              <a:t>por ejemplo:</a:t>
            </a:r>
          </a:p>
          <a:p>
            <a:pPr marL="0" indent="0" algn="just">
              <a:buNone/>
            </a:pPr>
            <a:endParaRPr lang="es-ES_tradnl" sz="2000" b="1" dirty="0" smtClean="0">
              <a:effectLst>
                <a:outerShdw blurRad="38100" dist="38100" dir="2700000" algn="tl">
                  <a:srgbClr val="000000">
                    <a:alpha val="43137"/>
                  </a:srgbClr>
                </a:outerShdw>
              </a:effectLst>
            </a:endParaRPr>
          </a:p>
          <a:p>
            <a:pPr marL="0" indent="0" algn="just">
              <a:buFont typeface="Wingdings" pitchFamily="2" charset="2"/>
              <a:buChar char="ü"/>
            </a:pPr>
            <a:r>
              <a:rPr lang="es-ES_tradnl" sz="2000" dirty="0" smtClean="0"/>
              <a:t>exámenes orales </a:t>
            </a:r>
          </a:p>
          <a:p>
            <a:pPr marL="0" indent="0" algn="just">
              <a:buFont typeface="Wingdings" pitchFamily="2" charset="2"/>
              <a:buChar char="ü"/>
            </a:pPr>
            <a:r>
              <a:rPr lang="es-ES_tradnl" sz="2000" dirty="0" smtClean="0"/>
              <a:t>exámenes escritos</a:t>
            </a:r>
          </a:p>
          <a:p>
            <a:pPr marL="0" indent="0" algn="just">
              <a:buFont typeface="Wingdings" pitchFamily="2" charset="2"/>
              <a:buChar char="ü"/>
            </a:pPr>
            <a:r>
              <a:rPr lang="es-ES_tradnl" sz="2000" dirty="0" smtClean="0"/>
              <a:t>ensayos</a:t>
            </a:r>
          </a:p>
          <a:p>
            <a:pPr marL="0" indent="0" algn="just">
              <a:buFont typeface="Wingdings" pitchFamily="2" charset="2"/>
              <a:buChar char="ü"/>
            </a:pPr>
            <a:r>
              <a:rPr lang="es-ES_tradnl" sz="2000" dirty="0" smtClean="0"/>
              <a:t>ejercicios analíticos </a:t>
            </a:r>
          </a:p>
          <a:p>
            <a:pPr marL="0" indent="0" algn="just">
              <a:buFont typeface="Wingdings" pitchFamily="2" charset="2"/>
              <a:buChar char="ü"/>
            </a:pPr>
            <a:r>
              <a:rPr lang="es-ES_tradnl" sz="2000" dirty="0" smtClean="0"/>
              <a:t>ejercicios cuantitativos</a:t>
            </a:r>
          </a:p>
          <a:p>
            <a:pPr marL="0" indent="0" algn="just">
              <a:buFont typeface="Wingdings" pitchFamily="2" charset="2"/>
              <a:buChar char="ü"/>
            </a:pPr>
            <a:r>
              <a:rPr lang="es-ES_tradnl" sz="2000" dirty="0"/>
              <a:t>m</a:t>
            </a:r>
            <a:r>
              <a:rPr lang="es-ES_tradnl" sz="2000" dirty="0" smtClean="0"/>
              <a:t>onografías</a:t>
            </a:r>
          </a:p>
          <a:p>
            <a:pPr marL="0" indent="0" algn="just">
              <a:buFont typeface="Wingdings" pitchFamily="2" charset="2"/>
              <a:buChar char="ü"/>
            </a:pPr>
            <a:r>
              <a:rPr lang="es-ES_tradnl" sz="2000" dirty="0" smtClean="0"/>
              <a:t>prácticas o laboratorios de computo</a:t>
            </a:r>
          </a:p>
          <a:p>
            <a:pPr marL="0" indent="0" algn="just">
              <a:buFont typeface="Wingdings" pitchFamily="2" charset="2"/>
              <a:buChar char="ü"/>
            </a:pPr>
            <a:endParaRPr lang="es-MX" sz="2000" dirty="0" smtClean="0"/>
          </a:p>
          <a:p>
            <a:endParaRPr lang="es-MX"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Título"/>
          <p:cNvSpPr>
            <a:spLocks noGrp="1"/>
          </p:cNvSpPr>
          <p:nvPr>
            <p:ph type="title"/>
          </p:nvPr>
        </p:nvSpPr>
        <p:spPr>
          <a:xfrm>
            <a:off x="2699792" y="267494"/>
            <a:ext cx="5987008" cy="1399032"/>
          </a:xfrm>
        </p:spPr>
        <p:txBody>
          <a:bodyPr>
            <a:normAutofit/>
          </a:bodyPr>
          <a:lstStyle/>
          <a:p>
            <a:r>
              <a:rPr lang="es-ES_tradnl" sz="2800" b="1" dirty="0" smtClean="0">
                <a:latin typeface="Arial" pitchFamily="34" charset="0"/>
                <a:cs typeface="Arial" pitchFamily="34" charset="0"/>
              </a:rPr>
              <a:t>1. EXPOSICIÓN DE MOTIVOS</a:t>
            </a:r>
            <a:endParaRPr lang="es-MX" sz="2800" dirty="0">
              <a:latin typeface="Arial" pitchFamily="34" charset="0"/>
              <a:cs typeface="Arial" pitchFamily="34" charset="0"/>
            </a:endParaRPr>
          </a:p>
        </p:txBody>
      </p:sp>
      <p:sp>
        <p:nvSpPr>
          <p:cNvPr id="10" name="9 Marcador de contenido"/>
          <p:cNvSpPr>
            <a:spLocks noGrp="1"/>
          </p:cNvSpPr>
          <p:nvPr>
            <p:ph idx="1"/>
          </p:nvPr>
        </p:nvSpPr>
        <p:spPr>
          <a:xfrm>
            <a:off x="287524" y="1340768"/>
            <a:ext cx="8568952" cy="4788024"/>
          </a:xfrm>
        </p:spPr>
        <p:txBody>
          <a:bodyPr>
            <a:normAutofit fontScale="92500" lnSpcReduction="10000"/>
          </a:bodyPr>
          <a:lstStyle/>
          <a:p>
            <a:pPr marL="65087" indent="0" algn="just">
              <a:buNone/>
            </a:pPr>
            <a:r>
              <a:rPr lang="es-ES_tradnl" sz="1600" dirty="0" smtClean="0">
                <a:latin typeface="Arial" pitchFamily="34" charset="0"/>
                <a:cs typeface="Arial" pitchFamily="34" charset="0"/>
              </a:rPr>
              <a:t>Para una completa y adecuada formación del economista de la Facultad de Economía de la UNAM, en el ámbito monetario y financiero, es necesario considerar los siguientes aspectos:</a:t>
            </a:r>
          </a:p>
          <a:p>
            <a:pPr marL="65087" indent="0" algn="just">
              <a:buNone/>
            </a:pPr>
            <a:endParaRPr lang="es-ES_tradnl" sz="1600" dirty="0" smtClean="0">
              <a:latin typeface="Arial" pitchFamily="34" charset="0"/>
              <a:cs typeface="Arial" pitchFamily="34" charset="0"/>
            </a:endParaRPr>
          </a:p>
          <a:p>
            <a:pPr marL="85725" indent="-20638" algn="just">
              <a:buFont typeface="Wingdings" pitchFamily="2" charset="2"/>
              <a:buChar char="ü"/>
            </a:pPr>
            <a:r>
              <a:rPr lang="es-ES_tradnl" sz="1600" dirty="0" smtClean="0">
                <a:latin typeface="Arial" pitchFamily="34" charset="0"/>
                <a:cs typeface="Arial" pitchFamily="34" charset="0"/>
              </a:rPr>
              <a:t>La interacción entre la </a:t>
            </a:r>
            <a:r>
              <a:rPr lang="es-ES_tradnl" sz="1600" b="1" dirty="0" smtClean="0">
                <a:solidFill>
                  <a:srgbClr val="F87508"/>
                </a:solidFill>
                <a:effectLst>
                  <a:outerShdw blurRad="38100" dist="38100" dir="2700000" algn="tl">
                    <a:srgbClr val="000000">
                      <a:alpha val="43137"/>
                    </a:srgbClr>
                  </a:outerShdw>
                </a:effectLst>
                <a:latin typeface="Arial" pitchFamily="34" charset="0"/>
                <a:cs typeface="Arial" pitchFamily="34" charset="0"/>
              </a:rPr>
              <a:t>política monetaria </a:t>
            </a:r>
            <a:r>
              <a:rPr lang="es-ES_tradnl" sz="1600" dirty="0" smtClean="0">
                <a:latin typeface="Arial" pitchFamily="34" charset="0"/>
                <a:cs typeface="Arial" pitchFamily="34" charset="0"/>
              </a:rPr>
              <a:t>y fiscal para el diseño de estrategias de política económica para crear certeza en la toma de decisiones entre los agentes económicos (individuos, empresas y gobierno)</a:t>
            </a:r>
          </a:p>
          <a:p>
            <a:pPr marL="85725" indent="-20638" algn="just">
              <a:buFont typeface="Wingdings" pitchFamily="2" charset="2"/>
              <a:buChar char="ü"/>
            </a:pPr>
            <a:endParaRPr lang="es-ES_tradnl" sz="1600" dirty="0">
              <a:latin typeface="Arial" pitchFamily="34" charset="0"/>
              <a:cs typeface="Arial" pitchFamily="34" charset="0"/>
            </a:endParaRPr>
          </a:p>
          <a:p>
            <a:pPr marL="85725" indent="-20638" algn="just">
              <a:buFont typeface="Wingdings" pitchFamily="2" charset="2"/>
              <a:buChar char="ü"/>
            </a:pPr>
            <a:r>
              <a:rPr lang="es-ES_tradnl" sz="1600" dirty="0" smtClean="0">
                <a:latin typeface="Arial" pitchFamily="34" charset="0"/>
                <a:cs typeface="Arial" pitchFamily="34" charset="0"/>
              </a:rPr>
              <a:t>La relevancia del </a:t>
            </a:r>
            <a:r>
              <a:rPr lang="es-ES_tradnl" sz="1600" b="1" dirty="0" smtClean="0">
                <a:solidFill>
                  <a:srgbClr val="F87508"/>
                </a:solidFill>
                <a:effectLst>
                  <a:outerShdw blurRad="38100" dist="38100" dir="2700000" algn="tl">
                    <a:srgbClr val="000000">
                      <a:alpha val="43137"/>
                    </a:srgbClr>
                  </a:outerShdw>
                </a:effectLst>
                <a:latin typeface="Arial" pitchFamily="34" charset="0"/>
                <a:cs typeface="Arial" pitchFamily="34" charset="0"/>
              </a:rPr>
              <a:t>sistema monetario y financiero</a:t>
            </a:r>
            <a:r>
              <a:rPr lang="es-ES_tradnl" sz="1600" dirty="0" smtClean="0">
                <a:latin typeface="Arial" pitchFamily="34" charset="0"/>
                <a:cs typeface="Arial" pitchFamily="34" charset="0"/>
              </a:rPr>
              <a:t> en la economía así como su rol en el proceso de financiamiento de las actividades productivas que impulsen un sano y equilibrado desarrollo económico del país.</a:t>
            </a:r>
          </a:p>
          <a:p>
            <a:pPr marL="65087" indent="0" algn="just">
              <a:buNone/>
            </a:pPr>
            <a:endParaRPr lang="es-MX" sz="1600" dirty="0" smtClean="0">
              <a:latin typeface="Arial" pitchFamily="34" charset="0"/>
              <a:cs typeface="Arial" pitchFamily="34" charset="0"/>
            </a:endParaRPr>
          </a:p>
          <a:p>
            <a:pPr marL="85725" indent="-20638" algn="just">
              <a:buFont typeface="Wingdings" pitchFamily="2" charset="2"/>
              <a:buChar char="ü"/>
            </a:pPr>
            <a:r>
              <a:rPr lang="es-ES_tradnl" sz="1600" b="1" dirty="0" smtClean="0">
                <a:solidFill>
                  <a:srgbClr val="F87508"/>
                </a:solidFill>
                <a:effectLst>
                  <a:outerShdw blurRad="38100" dist="38100" dir="2700000" algn="tl">
                    <a:srgbClr val="000000">
                      <a:alpha val="43137"/>
                    </a:srgbClr>
                  </a:outerShdw>
                </a:effectLst>
                <a:latin typeface="Arial" pitchFamily="34" charset="0"/>
                <a:cs typeface="Arial" pitchFamily="34" charset="0"/>
              </a:rPr>
              <a:t>El crecimiento de las actividades financieras </a:t>
            </a:r>
            <a:r>
              <a:rPr lang="es-ES_tradnl" sz="1600" dirty="0" smtClean="0">
                <a:latin typeface="Arial" pitchFamily="34" charset="0"/>
                <a:cs typeface="Arial" pitchFamily="34" charset="0"/>
              </a:rPr>
              <a:t>en las ultimas décadas ha adquirido gran importancia para condicionar las decisiones y/o políticas por parte de los intermediarios financieros y de las autoridades, </a:t>
            </a:r>
            <a:r>
              <a:rPr lang="es-ES_tradnl" sz="1600" b="1" dirty="0" smtClean="0">
                <a:solidFill>
                  <a:srgbClr val="F87508"/>
                </a:solidFill>
                <a:effectLst>
                  <a:outerShdw blurRad="38100" dist="38100" dir="2700000" algn="tl">
                    <a:srgbClr val="000000">
                      <a:alpha val="43137"/>
                    </a:srgbClr>
                  </a:outerShdw>
                </a:effectLst>
                <a:latin typeface="Arial" pitchFamily="34" charset="0"/>
                <a:cs typeface="Arial" pitchFamily="34" charset="0"/>
              </a:rPr>
              <a:t>bancos centrales</a:t>
            </a:r>
            <a:r>
              <a:rPr lang="es-ES_tradnl" sz="1600" dirty="0" smtClean="0">
                <a:latin typeface="Arial" pitchFamily="34" charset="0"/>
                <a:cs typeface="Arial" pitchFamily="34" charset="0"/>
              </a:rPr>
              <a:t>, mediante teorías y técnicas contemporáneas que permitan alcanzar los objetivos de política a fin de maximizar el bienestar social con el menor costo posible.</a:t>
            </a:r>
          </a:p>
          <a:p>
            <a:pPr marL="85725" indent="-20638" algn="just">
              <a:buFont typeface="Wingdings" pitchFamily="2" charset="2"/>
              <a:buChar char="ü"/>
            </a:pPr>
            <a:endParaRPr lang="es-MX" sz="1600" dirty="0" smtClean="0">
              <a:latin typeface="Arial" pitchFamily="34" charset="0"/>
              <a:cs typeface="Arial" pitchFamily="34" charset="0"/>
            </a:endParaRPr>
          </a:p>
          <a:p>
            <a:pPr marL="85725" indent="-20638" algn="just">
              <a:buFont typeface="Wingdings" pitchFamily="2" charset="2"/>
              <a:buChar char="ü"/>
            </a:pPr>
            <a:r>
              <a:rPr lang="es-ES_tradnl" sz="1600" b="1" dirty="0" smtClean="0">
                <a:solidFill>
                  <a:srgbClr val="F87508"/>
                </a:solidFill>
                <a:effectLst>
                  <a:outerShdw blurRad="38100" dist="38100" dir="2700000" algn="tl">
                    <a:srgbClr val="000000">
                      <a:alpha val="43137"/>
                    </a:srgbClr>
                  </a:outerShdw>
                </a:effectLst>
                <a:latin typeface="Arial" pitchFamily="34" charset="0"/>
                <a:cs typeface="Arial" pitchFamily="34" charset="0"/>
              </a:rPr>
              <a:t>La formación del economista no puede prescindir de estos conocimientos </a:t>
            </a:r>
            <a:r>
              <a:rPr lang="es-ES_tradnl" sz="1600" dirty="0" smtClean="0">
                <a:latin typeface="Arial" pitchFamily="34" charset="0"/>
                <a:cs typeface="Arial" pitchFamily="34" charset="0"/>
              </a:rPr>
              <a:t>científicos: </a:t>
            </a:r>
            <a:r>
              <a:rPr lang="es-ES_tradnl" sz="1600" b="1" dirty="0" smtClean="0">
                <a:solidFill>
                  <a:srgbClr val="F87508"/>
                </a:solidFill>
                <a:effectLst>
                  <a:outerShdw blurRad="38100" dist="38100" dir="2700000" algn="tl">
                    <a:srgbClr val="000000">
                      <a:alpha val="43137"/>
                    </a:srgbClr>
                  </a:outerShdw>
                </a:effectLst>
                <a:latin typeface="Arial" pitchFamily="34" charset="0"/>
                <a:cs typeface="Arial" pitchFamily="34" charset="0"/>
              </a:rPr>
              <a:t>teóricos, analíticos</a:t>
            </a:r>
            <a:r>
              <a:rPr lang="es-ES_tradnl" sz="1600" dirty="0" smtClean="0">
                <a:latin typeface="Arial" pitchFamily="34" charset="0"/>
                <a:cs typeface="Arial" pitchFamily="34" charset="0"/>
              </a:rPr>
              <a:t> y técnicos, para desarrollar una visión propositiva para su vida profesional en cualquier sector: privado, público y académico.</a:t>
            </a:r>
            <a:endParaRPr lang="es-MX" sz="1600" dirty="0" smtClean="0">
              <a:latin typeface="Arial" pitchFamily="34" charset="0"/>
              <a:cs typeface="Arial" pitchFamily="34" charset="0"/>
            </a:endParaRPr>
          </a:p>
          <a:p>
            <a:pPr marL="85725" indent="-20638" algn="just">
              <a:buNone/>
            </a:pPr>
            <a:endParaRPr lang="es-MX"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3 Subtítulo"/>
          <p:cNvSpPr txBox="1">
            <a:spLocks/>
          </p:cNvSpPr>
          <p:nvPr/>
        </p:nvSpPr>
        <p:spPr>
          <a:xfrm>
            <a:off x="1547664" y="980728"/>
            <a:ext cx="4751536" cy="746672"/>
          </a:xfrm>
          <a:prstGeom prst="rect">
            <a:avLst/>
          </a:prstGeom>
        </p:spPr>
        <p:txBody>
          <a:bodyPr vert="horz" anchor="t">
            <a:normAutofit/>
          </a:bodyPr>
          <a:lstStyle/>
          <a:p>
            <a:pPr marL="0" marR="36576" lvl="0" indent="0" algn="r" defTabSz="914400" rtl="0" eaLnBrk="1" fontAlgn="auto" latinLnBrk="0" hangingPunct="1">
              <a:lnSpc>
                <a:spcPct val="100000"/>
              </a:lnSpc>
              <a:spcBef>
                <a:spcPts val="0"/>
              </a:spcBef>
              <a:spcAft>
                <a:spcPts val="0"/>
              </a:spcAft>
              <a:buClr>
                <a:schemeClr val="accent1"/>
              </a:buClr>
              <a:buSzPct val="80000"/>
              <a:buFont typeface="Wingdings 2"/>
              <a:buNone/>
              <a:tabLst/>
              <a:defRPr/>
            </a:pPr>
            <a:endParaRPr kumimoji="0" lang="es-MX" sz="3000" b="0" i="0" u="none" strike="noStrike" kern="1200" cap="none" spc="0" normalizeH="0" baseline="0" noProof="0" dirty="0">
              <a:ln>
                <a:solidFill>
                  <a:schemeClr val="bg2"/>
                </a:solidFill>
              </a:ln>
              <a:solidFill>
                <a:schemeClr val="tx1">
                  <a:tint val="75000"/>
                </a:schemeClr>
              </a:solidFill>
              <a:effectLst/>
              <a:uLnTx/>
              <a:uFillTx/>
              <a:latin typeface="Aharoni" pitchFamily="2" charset="-79"/>
              <a:ea typeface="+mn-ea"/>
              <a:cs typeface="Aharoni" pitchFamily="2" charset="-79"/>
            </a:endParaRPr>
          </a:p>
        </p:txBody>
      </p:sp>
      <p:sp>
        <p:nvSpPr>
          <p:cNvPr id="5" name="3 Subtítulo"/>
          <p:cNvSpPr txBox="1">
            <a:spLocks/>
          </p:cNvSpPr>
          <p:nvPr/>
        </p:nvSpPr>
        <p:spPr>
          <a:xfrm>
            <a:off x="179512" y="1412776"/>
            <a:ext cx="8748464" cy="792088"/>
          </a:xfrm>
          <a:prstGeom prst="rect">
            <a:avLst/>
          </a:prstGeom>
        </p:spPr>
        <p:txBody>
          <a:bodyPr vert="horz" anchor="t">
            <a:noAutofit/>
          </a:bodyPr>
          <a:lstStyle/>
          <a:p>
            <a:pPr marL="0" marR="36576" lvl="0" indent="0" algn="r" defTabSz="914400" rtl="0" eaLnBrk="1" fontAlgn="auto" latinLnBrk="0" hangingPunct="1">
              <a:lnSpc>
                <a:spcPct val="100000"/>
              </a:lnSpc>
              <a:spcBef>
                <a:spcPts val="0"/>
              </a:spcBef>
              <a:spcAft>
                <a:spcPts val="0"/>
              </a:spcAft>
              <a:buClr>
                <a:schemeClr val="accent1"/>
              </a:buClr>
              <a:buSzPct val="80000"/>
              <a:buFont typeface="Wingdings 2"/>
              <a:buNone/>
              <a:tabLst/>
              <a:defRPr/>
            </a:pPr>
            <a:endParaRPr kumimoji="0" lang="es-MX" sz="3000" b="0" i="0" u="none" strike="noStrike" kern="1200" cap="none" spc="0" normalizeH="0" baseline="0" noProof="0" dirty="0">
              <a:ln>
                <a:solidFill>
                  <a:schemeClr val="bg2"/>
                </a:solidFill>
              </a:ln>
              <a:solidFill>
                <a:schemeClr val="tx1">
                  <a:tint val="75000"/>
                </a:schemeClr>
              </a:solidFill>
              <a:effectLst/>
              <a:uLnTx/>
              <a:uFillTx/>
              <a:latin typeface="Aharoni" pitchFamily="2" charset="-79"/>
              <a:ea typeface="+mn-ea"/>
              <a:cs typeface="Aharoni" pitchFamily="2" charset="-79"/>
            </a:endParaRPr>
          </a:p>
        </p:txBody>
      </p:sp>
      <p:sp>
        <p:nvSpPr>
          <p:cNvPr id="7" name="6 Título"/>
          <p:cNvSpPr>
            <a:spLocks noGrp="1"/>
          </p:cNvSpPr>
          <p:nvPr>
            <p:ph type="title"/>
          </p:nvPr>
        </p:nvSpPr>
        <p:spPr>
          <a:xfrm>
            <a:off x="2051720" y="260648"/>
            <a:ext cx="6876256" cy="1399032"/>
          </a:xfrm>
        </p:spPr>
        <p:txBody>
          <a:bodyPr vert="horz" anchor="ctr">
            <a:normAutofit/>
          </a:bodyPr>
          <a:lstStyle/>
          <a:p>
            <a:r>
              <a:rPr lang="es-ES_tradnl" sz="2400" b="1" dirty="0" smtClean="0">
                <a:latin typeface="Arial" pitchFamily="34" charset="0"/>
                <a:cs typeface="Arial" pitchFamily="34" charset="0"/>
              </a:rPr>
              <a:t>2. DENOMINACIÓN DE LA ASIGNATURA Y CONTENIDOS PROGRAMÁTICOS</a:t>
            </a:r>
            <a:endParaRPr lang="es-MX" sz="2400" b="1" dirty="0" smtClean="0">
              <a:latin typeface="Arial" pitchFamily="34" charset="0"/>
              <a:cs typeface="Arial" pitchFamily="34" charset="0"/>
            </a:endParaRPr>
          </a:p>
        </p:txBody>
      </p:sp>
      <p:sp>
        <p:nvSpPr>
          <p:cNvPr id="6" name="5 Subtítulo"/>
          <p:cNvSpPr>
            <a:spLocks noGrp="1"/>
          </p:cNvSpPr>
          <p:nvPr>
            <p:ph idx="1"/>
          </p:nvPr>
        </p:nvSpPr>
        <p:spPr/>
        <p:txBody>
          <a:bodyPr>
            <a:normAutofit/>
          </a:bodyPr>
          <a:lstStyle/>
          <a:p>
            <a:pPr marL="85725" indent="-20638" algn="just">
              <a:buNone/>
            </a:pPr>
            <a:r>
              <a:rPr lang="es-ES_tradnl" sz="1600" dirty="0" smtClean="0">
                <a:latin typeface="Arial" pitchFamily="34" charset="0"/>
                <a:cs typeface="Arial" pitchFamily="34" charset="0"/>
              </a:rPr>
              <a:t>La </a:t>
            </a:r>
            <a:r>
              <a:rPr lang="es-ES_tradnl" sz="1600" b="1" u="sng" dirty="0" smtClean="0">
                <a:effectLst>
                  <a:outerShdw blurRad="38100" dist="38100" dir="2700000" algn="tl">
                    <a:srgbClr val="000000">
                      <a:alpha val="43137"/>
                    </a:srgbClr>
                  </a:outerShdw>
                </a:effectLst>
                <a:latin typeface="Arial" pitchFamily="34" charset="0"/>
                <a:cs typeface="Arial" pitchFamily="34" charset="0"/>
              </a:rPr>
              <a:t>denominación de la asignatura puede ser </a:t>
            </a:r>
            <a:r>
              <a:rPr lang="es-ES_tradnl" sz="1600" dirty="0" smtClean="0">
                <a:latin typeface="Arial" pitchFamily="34" charset="0"/>
                <a:cs typeface="Arial" pitchFamily="34" charset="0"/>
              </a:rPr>
              <a:t>la que actualmente se usa, es decir, </a:t>
            </a:r>
            <a:r>
              <a:rPr lang="es-ES_tradnl" sz="1600" b="1" dirty="0" smtClean="0">
                <a:solidFill>
                  <a:srgbClr val="F87508"/>
                </a:solidFill>
                <a:effectLst>
                  <a:outerShdw blurRad="38100" dist="38100" dir="2700000" algn="tl">
                    <a:srgbClr val="000000">
                      <a:alpha val="43137"/>
                    </a:srgbClr>
                  </a:outerShdw>
                </a:effectLst>
                <a:latin typeface="Arial" pitchFamily="34" charset="0"/>
                <a:cs typeface="Arial" pitchFamily="34" charset="0"/>
              </a:rPr>
              <a:t>“Teoría Monetaria y Política Financiera”. </a:t>
            </a:r>
            <a:r>
              <a:rPr lang="es-ES_tradnl" sz="1600" dirty="0" smtClean="0">
                <a:latin typeface="Arial" pitchFamily="34" charset="0"/>
                <a:cs typeface="Arial" pitchFamily="34" charset="0"/>
              </a:rPr>
              <a:t>Puesto que aclara bien los contenidos que la asignatura debe tener:</a:t>
            </a:r>
          </a:p>
          <a:p>
            <a:pPr marL="85725" indent="-20638" algn="just">
              <a:buNone/>
            </a:pPr>
            <a:endParaRPr lang="es-MX" sz="1600" dirty="0" smtClean="0">
              <a:latin typeface="Arial" pitchFamily="34" charset="0"/>
              <a:cs typeface="Arial" pitchFamily="34" charset="0"/>
            </a:endParaRPr>
          </a:p>
          <a:p>
            <a:pPr marL="85725" lvl="0" indent="-20638" algn="just">
              <a:buFont typeface="Wingdings" pitchFamily="2" charset="2"/>
              <a:buChar char="ü"/>
            </a:pPr>
            <a:r>
              <a:rPr lang="es-ES_tradnl" sz="2400" b="1" dirty="0" smtClean="0">
                <a:solidFill>
                  <a:srgbClr val="F87508"/>
                </a:solidFill>
                <a:effectLst>
                  <a:outerShdw blurRad="38100" dist="38100" dir="2700000" algn="tl">
                    <a:srgbClr val="000000">
                      <a:alpha val="43137"/>
                    </a:srgbClr>
                  </a:outerShdw>
                </a:effectLst>
                <a:latin typeface="Arial" pitchFamily="34" charset="0"/>
                <a:cs typeface="Arial" pitchFamily="34" charset="0"/>
              </a:rPr>
              <a:t>C</a:t>
            </a:r>
            <a:r>
              <a:rPr lang="es-ES_tradnl" sz="1600" dirty="0" smtClean="0">
                <a:latin typeface="Arial" pitchFamily="34" charset="0"/>
                <a:cs typeface="Arial" pitchFamily="34" charset="0"/>
              </a:rPr>
              <a:t>onocer las diferentes tentativas </a:t>
            </a:r>
            <a:r>
              <a:rPr lang="es-ES_tradnl" sz="1600" b="1" dirty="0" smtClean="0">
                <a:effectLst>
                  <a:outerShdw blurRad="38100" dist="38100" dir="2700000" algn="tl">
                    <a:srgbClr val="000000">
                      <a:alpha val="43137"/>
                    </a:srgbClr>
                  </a:outerShdw>
                </a:effectLst>
                <a:latin typeface="Arial" pitchFamily="34" charset="0"/>
                <a:cs typeface="Arial" pitchFamily="34" charset="0"/>
              </a:rPr>
              <a:t>teóricas de conceptualizar </a:t>
            </a:r>
            <a:r>
              <a:rPr lang="es-ES_tradnl" sz="1600" dirty="0" smtClean="0">
                <a:latin typeface="Arial" pitchFamily="34" charset="0"/>
                <a:cs typeface="Arial" pitchFamily="34" charset="0"/>
              </a:rPr>
              <a:t>el funcionamiento del sector monetario-financiero. </a:t>
            </a:r>
            <a:endParaRPr lang="es-MX" sz="1600" dirty="0" smtClean="0">
              <a:latin typeface="Arial" pitchFamily="34" charset="0"/>
              <a:cs typeface="Arial" pitchFamily="34" charset="0"/>
            </a:endParaRPr>
          </a:p>
          <a:p>
            <a:pPr marL="85725" lvl="0" indent="-20638" algn="just">
              <a:buFont typeface="Wingdings" pitchFamily="2" charset="2"/>
              <a:buChar char="ü"/>
            </a:pPr>
            <a:r>
              <a:rPr lang="es-ES_tradnl" sz="2400" b="1" dirty="0" smtClean="0">
                <a:solidFill>
                  <a:srgbClr val="F87508"/>
                </a:solidFill>
                <a:effectLst>
                  <a:outerShdw blurRad="38100" dist="38100" dir="2700000" algn="tl">
                    <a:srgbClr val="000000">
                      <a:alpha val="43137"/>
                    </a:srgbClr>
                  </a:outerShdw>
                </a:effectLst>
                <a:latin typeface="Arial" pitchFamily="34" charset="0"/>
                <a:cs typeface="Arial" pitchFamily="34" charset="0"/>
              </a:rPr>
              <a:t>R</a:t>
            </a:r>
            <a:r>
              <a:rPr lang="es-ES_tradnl" sz="1600" dirty="0" smtClean="0">
                <a:latin typeface="Arial" pitchFamily="34" charset="0"/>
                <a:cs typeface="Arial" pitchFamily="34" charset="0"/>
              </a:rPr>
              <a:t>elacionar el </a:t>
            </a:r>
            <a:r>
              <a:rPr lang="es-ES_tradnl" sz="1600" b="1" dirty="0" smtClean="0">
                <a:effectLst>
                  <a:outerShdw blurRad="38100" dist="38100" dir="2700000" algn="tl">
                    <a:srgbClr val="000000">
                      <a:alpha val="43137"/>
                    </a:srgbClr>
                  </a:outerShdw>
                </a:effectLst>
                <a:latin typeface="Arial" pitchFamily="34" charset="0"/>
                <a:cs typeface="Arial" pitchFamily="34" charset="0"/>
              </a:rPr>
              <a:t>desarrollo </a:t>
            </a:r>
            <a:r>
              <a:rPr lang="es-ES_tradnl" sz="1600" dirty="0" smtClean="0">
                <a:latin typeface="Arial" pitchFamily="34" charset="0"/>
                <a:cs typeface="Arial" pitchFamily="34" charset="0"/>
              </a:rPr>
              <a:t>de estas teorías con el origen y su evolución reciente de los sistemas monetarios-financieros.</a:t>
            </a:r>
            <a:endParaRPr lang="es-MX" sz="1600" dirty="0" smtClean="0">
              <a:latin typeface="Arial" pitchFamily="34" charset="0"/>
              <a:cs typeface="Arial" pitchFamily="34" charset="0"/>
            </a:endParaRPr>
          </a:p>
          <a:p>
            <a:pPr marL="85725" lvl="0" indent="-20638" algn="just">
              <a:buFont typeface="Wingdings" pitchFamily="2" charset="2"/>
              <a:buChar char="ü"/>
            </a:pPr>
            <a:r>
              <a:rPr lang="es-ES_tradnl" sz="2400" b="1" dirty="0" smtClean="0">
                <a:solidFill>
                  <a:srgbClr val="F87508"/>
                </a:solidFill>
                <a:effectLst>
                  <a:outerShdw blurRad="38100" dist="38100" dir="2700000" algn="tl">
                    <a:srgbClr val="000000">
                      <a:alpha val="43137"/>
                    </a:srgbClr>
                  </a:outerShdw>
                </a:effectLst>
                <a:latin typeface="Arial" pitchFamily="34" charset="0"/>
                <a:cs typeface="Arial" pitchFamily="34" charset="0"/>
              </a:rPr>
              <a:t>C</a:t>
            </a:r>
            <a:r>
              <a:rPr lang="es-ES_tradnl" sz="1600" dirty="0" smtClean="0">
                <a:latin typeface="Arial" pitchFamily="34" charset="0"/>
                <a:cs typeface="Arial" pitchFamily="34" charset="0"/>
              </a:rPr>
              <a:t>onocer las </a:t>
            </a:r>
            <a:r>
              <a:rPr lang="es-ES_tradnl" sz="1600" dirty="0" smtClean="0">
                <a:effectLst>
                  <a:outerShdw blurRad="38100" dist="38100" dir="2700000" algn="tl">
                    <a:srgbClr val="000000">
                      <a:alpha val="43137"/>
                    </a:srgbClr>
                  </a:outerShdw>
                </a:effectLst>
                <a:latin typeface="Arial" pitchFamily="34" charset="0"/>
                <a:cs typeface="Arial" pitchFamily="34" charset="0"/>
              </a:rPr>
              <a:t>formas de </a:t>
            </a:r>
            <a:r>
              <a:rPr lang="es-ES_tradnl" sz="1600" b="1" dirty="0" smtClean="0">
                <a:effectLst>
                  <a:outerShdw blurRad="38100" dist="38100" dir="2700000" algn="tl">
                    <a:srgbClr val="000000">
                      <a:alpha val="43137"/>
                    </a:srgbClr>
                  </a:outerShdw>
                </a:effectLst>
                <a:latin typeface="Arial" pitchFamily="34" charset="0"/>
                <a:cs typeface="Arial" pitchFamily="34" charset="0"/>
              </a:rPr>
              <a:t>control y dirección </a:t>
            </a:r>
            <a:r>
              <a:rPr lang="es-ES_tradnl" sz="1600" dirty="0" smtClean="0">
                <a:effectLst>
                  <a:outerShdw blurRad="38100" dist="38100" dir="2700000" algn="tl">
                    <a:srgbClr val="000000">
                      <a:alpha val="43137"/>
                    </a:srgbClr>
                  </a:outerShdw>
                </a:effectLst>
                <a:latin typeface="Arial" pitchFamily="34" charset="0"/>
                <a:cs typeface="Arial" pitchFamily="34" charset="0"/>
              </a:rPr>
              <a:t>de las </a:t>
            </a:r>
            <a:r>
              <a:rPr lang="es-ES_tradnl" sz="1600" b="1" dirty="0" smtClean="0">
                <a:effectLst>
                  <a:outerShdw blurRad="38100" dist="38100" dir="2700000" algn="tl">
                    <a:srgbClr val="000000">
                      <a:alpha val="43137"/>
                    </a:srgbClr>
                  </a:outerShdw>
                </a:effectLst>
                <a:latin typeface="Arial" pitchFamily="34" charset="0"/>
                <a:cs typeface="Arial" pitchFamily="34" charset="0"/>
              </a:rPr>
              <a:t>diferentes políticas </a:t>
            </a:r>
            <a:r>
              <a:rPr lang="es-ES_tradnl" sz="1600" dirty="0" smtClean="0">
                <a:effectLst>
                  <a:outerShdw blurRad="38100" dist="38100" dir="2700000" algn="tl">
                    <a:srgbClr val="000000">
                      <a:alpha val="43137"/>
                    </a:srgbClr>
                  </a:outerShdw>
                </a:effectLst>
                <a:latin typeface="Arial" pitchFamily="34" charset="0"/>
                <a:cs typeface="Arial" pitchFamily="34" charset="0"/>
              </a:rPr>
              <a:t>que han sido implementadas por las diferentes instituciones (monetario-financiero) en las ultimas décadas, así como </a:t>
            </a:r>
            <a:r>
              <a:rPr lang="es-ES_tradnl" sz="1600" b="1" dirty="0" smtClean="0">
                <a:effectLst>
                  <a:outerShdw blurRad="38100" dist="38100" dir="2700000" algn="tl">
                    <a:srgbClr val="000000">
                      <a:alpha val="43137"/>
                    </a:srgbClr>
                  </a:outerShdw>
                </a:effectLst>
                <a:latin typeface="Arial" pitchFamily="34" charset="0"/>
                <a:cs typeface="Arial" pitchFamily="34" charset="0"/>
              </a:rPr>
              <a:t>conocer los avances recientes </a:t>
            </a:r>
            <a:r>
              <a:rPr lang="es-ES_tradnl" sz="1600" dirty="0" smtClean="0">
                <a:effectLst>
                  <a:outerShdw blurRad="38100" dist="38100" dir="2700000" algn="tl">
                    <a:srgbClr val="000000">
                      <a:alpha val="43137"/>
                    </a:srgbClr>
                  </a:outerShdw>
                </a:effectLst>
                <a:latin typeface="Arial" pitchFamily="34" charset="0"/>
                <a:cs typeface="Arial" pitchFamily="34" charset="0"/>
              </a:rPr>
              <a:t>en esta materia.</a:t>
            </a:r>
          </a:p>
          <a:p>
            <a:pPr marL="85725" lvl="0" indent="-20638" algn="just">
              <a:buFont typeface="Wingdings" pitchFamily="2" charset="2"/>
              <a:buChar char="ü"/>
            </a:pPr>
            <a:r>
              <a:rPr lang="es-ES_tradnl" sz="1600" dirty="0" smtClean="0">
                <a:latin typeface="Arial" pitchFamily="34" charset="0"/>
                <a:cs typeface="Arial" pitchFamily="34" charset="0"/>
              </a:rPr>
              <a:t> </a:t>
            </a:r>
            <a:r>
              <a:rPr lang="es-ES_tradnl" sz="2400" b="1" dirty="0" smtClean="0">
                <a:solidFill>
                  <a:srgbClr val="F87508"/>
                </a:solidFill>
                <a:effectLst>
                  <a:outerShdw blurRad="38100" dist="38100" dir="2700000" algn="tl">
                    <a:srgbClr val="000000">
                      <a:alpha val="43137"/>
                    </a:srgbClr>
                  </a:outerShdw>
                </a:effectLst>
                <a:latin typeface="Arial" pitchFamily="34" charset="0"/>
                <a:cs typeface="Arial" pitchFamily="34" charset="0"/>
              </a:rPr>
              <a:t>C</a:t>
            </a:r>
            <a:r>
              <a:rPr lang="es-ES_tradnl" sz="1600" dirty="0" smtClean="0">
                <a:latin typeface="Arial" pitchFamily="34" charset="0"/>
                <a:cs typeface="Arial" pitchFamily="34" charset="0"/>
              </a:rPr>
              <a:t>onocer </a:t>
            </a:r>
            <a:r>
              <a:rPr lang="es-ES_tradnl" sz="1600" b="1" dirty="0" smtClean="0">
                <a:effectLst>
                  <a:outerShdw blurRad="38100" dist="38100" dir="2700000" algn="tl">
                    <a:srgbClr val="000000">
                      <a:alpha val="43137"/>
                    </a:srgbClr>
                  </a:outerShdw>
                </a:effectLst>
                <a:latin typeface="Arial" pitchFamily="34" charset="0"/>
                <a:cs typeface="Arial" pitchFamily="34" charset="0"/>
              </a:rPr>
              <a:t>el </a:t>
            </a:r>
            <a:r>
              <a:rPr lang="es-ES_tradnl" sz="1600" b="1" i="1" dirty="0" smtClean="0">
                <a:effectLst>
                  <a:outerShdw blurRad="38100" dist="38100" dir="2700000" algn="tl">
                    <a:srgbClr val="000000">
                      <a:alpha val="43137"/>
                    </a:srgbClr>
                  </a:outerShdw>
                </a:effectLst>
                <a:latin typeface="Arial" pitchFamily="34" charset="0"/>
                <a:cs typeface="Arial" pitchFamily="34" charset="0"/>
              </a:rPr>
              <a:t>modus operandi</a:t>
            </a:r>
            <a:r>
              <a:rPr lang="es-ES_tradnl" sz="1600" b="1" dirty="0" smtClean="0">
                <a:effectLst>
                  <a:outerShdw blurRad="38100" dist="38100" dir="2700000" algn="tl">
                    <a:srgbClr val="000000">
                      <a:alpha val="43137"/>
                    </a:srgbClr>
                  </a:outerShdw>
                </a:effectLst>
                <a:latin typeface="Arial" pitchFamily="34" charset="0"/>
                <a:cs typeface="Arial" pitchFamily="34" charset="0"/>
              </a:rPr>
              <a:t> de la banca central, del sistema financiero y las implicaciones de la política monetaria.</a:t>
            </a:r>
            <a:endParaRPr lang="es-MX" sz="1600" b="1" dirty="0">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2051720" y="620688"/>
            <a:ext cx="6573416" cy="1399032"/>
          </a:xfrm>
        </p:spPr>
        <p:txBody>
          <a:bodyPr>
            <a:normAutofit/>
          </a:bodyPr>
          <a:lstStyle/>
          <a:p>
            <a:pPr lvl="0"/>
            <a:r>
              <a:rPr lang="es-ES_tradnl" sz="2800" b="1" i="1" dirty="0" smtClean="0">
                <a:solidFill>
                  <a:srgbClr val="F87508"/>
                </a:solidFill>
                <a:latin typeface="Arial" pitchFamily="34" charset="0"/>
                <a:cs typeface="Arial" pitchFamily="34" charset="0"/>
              </a:rPr>
              <a:t>3. TIPO Y NIVEL DE FORMACIÓN DEL CURSO</a:t>
            </a:r>
            <a:r>
              <a:rPr lang="es-MX" sz="2800" dirty="0" smtClean="0">
                <a:ln>
                  <a:solidFill>
                    <a:schemeClr val="bg2"/>
                  </a:solidFill>
                </a:ln>
                <a:solidFill>
                  <a:srgbClr val="F87508"/>
                </a:solidFill>
                <a:effectLst/>
                <a:latin typeface="Arial" pitchFamily="34" charset="0"/>
                <a:cs typeface="Arial" pitchFamily="34" charset="0"/>
              </a:rPr>
              <a:t/>
            </a:r>
            <a:br>
              <a:rPr lang="es-MX" sz="2800" dirty="0" smtClean="0">
                <a:ln>
                  <a:solidFill>
                    <a:schemeClr val="bg2"/>
                  </a:solidFill>
                </a:ln>
                <a:solidFill>
                  <a:srgbClr val="F87508"/>
                </a:solidFill>
                <a:effectLst/>
                <a:latin typeface="Arial" pitchFamily="34" charset="0"/>
                <a:cs typeface="Arial" pitchFamily="34" charset="0"/>
              </a:rPr>
            </a:br>
            <a:endParaRPr lang="es-MX" sz="2800" dirty="0">
              <a:latin typeface="Arial" pitchFamily="34" charset="0"/>
              <a:cs typeface="Arial" pitchFamily="34" charset="0"/>
            </a:endParaRPr>
          </a:p>
        </p:txBody>
      </p:sp>
      <p:sp>
        <p:nvSpPr>
          <p:cNvPr id="6" name="5 Marcador de contenido"/>
          <p:cNvSpPr>
            <a:spLocks noGrp="1"/>
          </p:cNvSpPr>
          <p:nvPr>
            <p:ph idx="1"/>
          </p:nvPr>
        </p:nvSpPr>
        <p:spPr>
          <a:xfrm>
            <a:off x="611560" y="2636912"/>
            <a:ext cx="8229600" cy="1834224"/>
          </a:xfrm>
        </p:spPr>
        <p:txBody>
          <a:bodyPr>
            <a:normAutofit/>
          </a:bodyPr>
          <a:lstStyle/>
          <a:p>
            <a:pPr marL="85725" indent="-20638">
              <a:buNone/>
            </a:pPr>
            <a:r>
              <a:rPr lang="es-ES_tradnl" sz="2400" dirty="0" smtClean="0"/>
              <a:t>El curso ofrecerá </a:t>
            </a:r>
            <a:r>
              <a:rPr lang="es-ES_tradnl" sz="2400" b="1" dirty="0" smtClean="0">
                <a:solidFill>
                  <a:srgbClr val="F87508"/>
                </a:solidFill>
                <a:effectLst>
                  <a:outerShdw blurRad="38100" dist="38100" dir="2700000" algn="tl">
                    <a:srgbClr val="000000">
                      <a:alpha val="43137"/>
                    </a:srgbClr>
                  </a:outerShdw>
                </a:effectLst>
              </a:rPr>
              <a:t>un nivel básico de formación </a:t>
            </a:r>
            <a:r>
              <a:rPr lang="es-ES_tradnl" sz="2400" dirty="0" smtClean="0"/>
              <a:t>a nivel licenciatura sobre los temas elegidos.</a:t>
            </a:r>
            <a:endParaRPr lang="es-MX"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2411760" y="0"/>
            <a:ext cx="6084168" cy="1399032"/>
          </a:xfrm>
        </p:spPr>
        <p:txBody>
          <a:bodyPr>
            <a:normAutofit/>
          </a:bodyPr>
          <a:lstStyle/>
          <a:p>
            <a:r>
              <a:rPr lang="es-ES_tradnl" sz="2800" b="1" dirty="0" smtClean="0">
                <a:solidFill>
                  <a:srgbClr val="F87508"/>
                </a:solidFill>
                <a:latin typeface="Arial" pitchFamily="34" charset="0"/>
                <a:cs typeface="Arial" pitchFamily="34" charset="0"/>
              </a:rPr>
              <a:t>4. OBJETIVOS</a:t>
            </a:r>
            <a:r>
              <a:rPr lang="es-MX" sz="2800" dirty="0" smtClean="0">
                <a:solidFill>
                  <a:srgbClr val="F87508"/>
                </a:solidFill>
                <a:latin typeface="Arial" pitchFamily="34" charset="0"/>
                <a:cs typeface="Arial" pitchFamily="34" charset="0"/>
              </a:rPr>
              <a:t/>
            </a:r>
            <a:br>
              <a:rPr lang="es-MX" sz="2800" dirty="0" smtClean="0">
                <a:solidFill>
                  <a:srgbClr val="F87508"/>
                </a:solidFill>
                <a:latin typeface="Arial" pitchFamily="34" charset="0"/>
                <a:cs typeface="Arial" pitchFamily="34" charset="0"/>
              </a:rPr>
            </a:br>
            <a:endParaRPr lang="es-MX" sz="2800" dirty="0">
              <a:solidFill>
                <a:srgbClr val="F87508"/>
              </a:solidFill>
              <a:latin typeface="Arial" pitchFamily="34" charset="0"/>
              <a:cs typeface="Arial" pitchFamily="34" charset="0"/>
            </a:endParaRPr>
          </a:p>
        </p:txBody>
      </p:sp>
      <p:sp>
        <p:nvSpPr>
          <p:cNvPr id="4" name="3 Marcador de contenido"/>
          <p:cNvSpPr>
            <a:spLocks noGrp="1"/>
          </p:cNvSpPr>
          <p:nvPr>
            <p:ph idx="1"/>
          </p:nvPr>
        </p:nvSpPr>
        <p:spPr>
          <a:xfrm>
            <a:off x="467544" y="1484784"/>
            <a:ext cx="8229600" cy="4572000"/>
          </a:xfrm>
        </p:spPr>
        <p:txBody>
          <a:bodyPr>
            <a:noAutofit/>
          </a:bodyPr>
          <a:lstStyle/>
          <a:p>
            <a:pPr marL="0" indent="0" algn="just">
              <a:buNone/>
            </a:pPr>
            <a:r>
              <a:rPr lang="es-ES_tradnl" sz="1600" dirty="0" smtClean="0">
                <a:latin typeface="Arial" pitchFamily="34" charset="0"/>
                <a:cs typeface="Arial" pitchFamily="34" charset="0"/>
              </a:rPr>
              <a:t>El curso debe lograr </a:t>
            </a:r>
            <a:r>
              <a:rPr lang="es-ES_tradnl" sz="1600" b="1" dirty="0" smtClean="0">
                <a:effectLst>
                  <a:outerShdw blurRad="38100" dist="38100" dir="2700000" algn="tl">
                    <a:srgbClr val="000000">
                      <a:alpha val="43137"/>
                    </a:srgbClr>
                  </a:outerShdw>
                </a:effectLst>
                <a:latin typeface="Arial Black" pitchFamily="34" charset="0"/>
                <a:cs typeface="Arial" pitchFamily="34" charset="0"/>
              </a:rPr>
              <a:t>objetivos generales </a:t>
            </a:r>
            <a:r>
              <a:rPr lang="es-ES_tradnl" sz="1600" dirty="0" smtClean="0">
                <a:latin typeface="Arial" pitchFamily="34" charset="0"/>
                <a:cs typeface="Arial" pitchFamily="34" charset="0"/>
              </a:rPr>
              <a:t>en la formación del estudiante y objetivos específicos sobre su conocimiento de la teoría monetaria y de la política financiera. </a:t>
            </a:r>
          </a:p>
          <a:p>
            <a:pPr marL="0" indent="0" algn="just">
              <a:buNone/>
            </a:pPr>
            <a:r>
              <a:rPr lang="es-ES_tradnl" sz="1600" b="1" dirty="0" smtClean="0">
                <a:solidFill>
                  <a:srgbClr val="F87508"/>
                </a:solidFill>
                <a:effectLst>
                  <a:outerShdw blurRad="38100" dist="38100" dir="2700000" algn="tl">
                    <a:srgbClr val="000000">
                      <a:alpha val="43137"/>
                    </a:srgbClr>
                  </a:outerShdw>
                </a:effectLst>
                <a:latin typeface="Arial" pitchFamily="34" charset="0"/>
                <a:cs typeface="Arial" pitchFamily="34" charset="0"/>
              </a:rPr>
              <a:t>Qué se quiere lograr</a:t>
            </a:r>
            <a:r>
              <a:rPr lang="es-ES_tradnl" sz="1600" dirty="0" smtClean="0">
                <a:latin typeface="Arial" pitchFamily="34" charset="0"/>
                <a:cs typeface="Arial" pitchFamily="34" charset="0"/>
              </a:rPr>
              <a:t>:</a:t>
            </a:r>
            <a:endParaRPr lang="es-MX" sz="1600" dirty="0" smtClean="0">
              <a:latin typeface="Arial" pitchFamily="34" charset="0"/>
              <a:cs typeface="Arial" pitchFamily="34" charset="0"/>
            </a:endParaRPr>
          </a:p>
          <a:p>
            <a:pPr marL="85725" indent="-20638" algn="just">
              <a:buNone/>
            </a:pPr>
            <a:r>
              <a:rPr lang="es-ES_tradnl" sz="1200" b="1" i="1" dirty="0" smtClean="0">
                <a:latin typeface="Arial" pitchFamily="34" charset="0"/>
                <a:cs typeface="Arial" pitchFamily="34" charset="0"/>
              </a:rPr>
              <a:t>4.1 Generales</a:t>
            </a:r>
            <a:endParaRPr lang="es-MX" sz="1200" dirty="0" smtClean="0">
              <a:latin typeface="Arial" pitchFamily="34" charset="0"/>
              <a:cs typeface="Arial" pitchFamily="34" charset="0"/>
            </a:endParaRPr>
          </a:p>
          <a:p>
            <a:pPr marL="85725" lvl="0" indent="-20638" algn="just">
              <a:buFont typeface="Wingdings" pitchFamily="2" charset="2"/>
              <a:buChar char="ü"/>
            </a:pPr>
            <a:r>
              <a:rPr lang="es-ES_tradnl" sz="1200" dirty="0" smtClean="0">
                <a:latin typeface="Arial" pitchFamily="34" charset="0"/>
                <a:cs typeface="Arial" pitchFamily="34" charset="0"/>
              </a:rPr>
              <a:t>Profundizar la capacidad del estudiante para conceptualizar e interpretar la realidad económica y social.</a:t>
            </a:r>
            <a:endParaRPr lang="es-MX" sz="1200" dirty="0" smtClean="0">
              <a:latin typeface="Arial" pitchFamily="34" charset="0"/>
              <a:cs typeface="Arial" pitchFamily="34" charset="0"/>
            </a:endParaRPr>
          </a:p>
          <a:p>
            <a:pPr marL="85725" lvl="0" indent="-20638" algn="just">
              <a:buFont typeface="Wingdings" pitchFamily="2" charset="2"/>
              <a:buChar char="ü"/>
            </a:pPr>
            <a:r>
              <a:rPr lang="es-ES_tradnl" sz="1200" dirty="0" smtClean="0">
                <a:latin typeface="Arial" pitchFamily="34" charset="0"/>
                <a:cs typeface="Arial" pitchFamily="34" charset="0"/>
              </a:rPr>
              <a:t>Aumentar la sensibilidad del estudiante para entender que el conocimiento se basa en la abstracción.</a:t>
            </a:r>
          </a:p>
          <a:p>
            <a:pPr marL="85725" lvl="0" indent="-20638" algn="just">
              <a:buFont typeface="Wingdings" pitchFamily="2" charset="2"/>
              <a:buChar char="ü"/>
            </a:pPr>
            <a:r>
              <a:rPr lang="es-ES_tradnl" sz="1200" dirty="0" smtClean="0">
                <a:latin typeface="Arial" pitchFamily="34" charset="0"/>
                <a:cs typeface="Arial" pitchFamily="34" charset="0"/>
              </a:rPr>
              <a:t>Fortalecer la capacidad del estudiante para conocer la realidad a través del uso de modelos. </a:t>
            </a:r>
          </a:p>
          <a:p>
            <a:pPr marL="85725" lvl="0" indent="-20638" algn="just">
              <a:buFont typeface="Wingdings" pitchFamily="2" charset="2"/>
              <a:buChar char="ü"/>
            </a:pPr>
            <a:r>
              <a:rPr lang="es-ES_tradnl" sz="1200" dirty="0" smtClean="0">
                <a:latin typeface="Arial" pitchFamily="34" charset="0"/>
                <a:cs typeface="Arial" pitchFamily="34" charset="0"/>
              </a:rPr>
              <a:t>Desarrollar en el conocimiento del estudiante el espectro contemporáneo de la economía monetaria y financiera.</a:t>
            </a:r>
            <a:endParaRPr lang="es-MX" sz="1200" dirty="0" smtClean="0">
              <a:latin typeface="Arial" pitchFamily="34" charset="0"/>
              <a:cs typeface="Arial" pitchFamily="34" charset="0"/>
            </a:endParaRPr>
          </a:p>
          <a:p>
            <a:pPr marL="85725" lvl="0" indent="-20638" algn="just">
              <a:buFont typeface="Wingdings" pitchFamily="2" charset="2"/>
              <a:buChar char="ü"/>
            </a:pPr>
            <a:r>
              <a:rPr lang="es-ES_tradnl" sz="1200" dirty="0" smtClean="0">
                <a:latin typeface="Arial" pitchFamily="34" charset="0"/>
                <a:cs typeface="Arial" pitchFamily="34" charset="0"/>
              </a:rPr>
              <a:t>Relacionar la evolución histórica contemporánea de los sistemas y de las instituciones monetarias.</a:t>
            </a:r>
            <a:endParaRPr lang="es-MX" sz="1200" dirty="0" smtClean="0">
              <a:latin typeface="Arial" pitchFamily="34" charset="0"/>
              <a:cs typeface="Arial" pitchFamily="34" charset="0"/>
            </a:endParaRPr>
          </a:p>
          <a:p>
            <a:pPr marL="85725" lvl="0" indent="-20638" algn="just">
              <a:buFont typeface="Wingdings" pitchFamily="2" charset="2"/>
              <a:buChar char="ü"/>
            </a:pPr>
            <a:r>
              <a:rPr lang="es-ES_tradnl" sz="1200" dirty="0" smtClean="0">
                <a:latin typeface="Arial" pitchFamily="34" charset="0"/>
                <a:cs typeface="Arial" pitchFamily="34" charset="0"/>
              </a:rPr>
              <a:t>Conocer el contenido de las distintas teorías monetarias y aprender a usar, en una forma inicial, sus elementos analíticos.</a:t>
            </a:r>
            <a:endParaRPr lang="es-MX" sz="1200" dirty="0" smtClean="0">
              <a:latin typeface="Arial" pitchFamily="34" charset="0"/>
              <a:cs typeface="Arial" pitchFamily="34" charset="0"/>
            </a:endParaRPr>
          </a:p>
          <a:p>
            <a:pPr marL="85725" lvl="0" indent="-20638" algn="just">
              <a:buFont typeface="Wingdings" pitchFamily="2" charset="2"/>
              <a:buChar char="ü"/>
            </a:pPr>
            <a:r>
              <a:rPr lang="es-ES_tradnl" sz="1200" dirty="0" smtClean="0">
                <a:latin typeface="Arial" pitchFamily="34" charset="0"/>
                <a:cs typeface="Arial" pitchFamily="34" charset="0"/>
              </a:rPr>
              <a:t>Conocer el contenido de las teorías monetarias actualmente en uso.</a:t>
            </a:r>
            <a:endParaRPr lang="es-MX" sz="1200" dirty="0" smtClean="0">
              <a:latin typeface="Arial" pitchFamily="34" charset="0"/>
              <a:cs typeface="Arial" pitchFamily="34" charset="0"/>
            </a:endParaRPr>
          </a:p>
          <a:p>
            <a:pPr marL="85725" lvl="0" indent="-20638" algn="just">
              <a:buFont typeface="Wingdings" pitchFamily="2" charset="2"/>
              <a:buChar char="ü"/>
            </a:pPr>
            <a:r>
              <a:rPr lang="es-ES_tradnl" sz="1200" dirty="0" smtClean="0">
                <a:latin typeface="Arial" pitchFamily="34" charset="0"/>
                <a:cs typeface="Arial" pitchFamily="34" charset="0"/>
              </a:rPr>
              <a:t>Identificar los elementos de similitud y diferencia entre las teorías.</a:t>
            </a:r>
            <a:endParaRPr lang="es-MX" sz="1200" dirty="0" smtClean="0">
              <a:latin typeface="Arial" pitchFamily="34" charset="0"/>
              <a:cs typeface="Arial" pitchFamily="34" charset="0"/>
            </a:endParaRPr>
          </a:p>
          <a:p>
            <a:pPr marL="85725" lvl="0" indent="-20638" algn="just">
              <a:buFont typeface="Wingdings" pitchFamily="2" charset="2"/>
              <a:buChar char="ü"/>
            </a:pPr>
            <a:r>
              <a:rPr lang="es-ES_tradnl" sz="1200" dirty="0" smtClean="0">
                <a:latin typeface="Arial" pitchFamily="34" charset="0"/>
                <a:cs typeface="Arial" pitchFamily="34" charset="0"/>
              </a:rPr>
              <a:t>Conocer la evolución histórica del debate sobre la política monetaria y su relación con los otros aspectos de la política económica.</a:t>
            </a:r>
            <a:endParaRPr lang="es-MX" sz="1200" dirty="0" smtClean="0">
              <a:latin typeface="Arial" pitchFamily="34" charset="0"/>
              <a:cs typeface="Arial" pitchFamily="34" charset="0"/>
            </a:endParaRPr>
          </a:p>
          <a:p>
            <a:pPr marL="85725" lvl="0" indent="-20638" algn="just">
              <a:buFont typeface="Wingdings" pitchFamily="2" charset="2"/>
              <a:buChar char="ü"/>
            </a:pPr>
            <a:r>
              <a:rPr lang="es-ES_tradnl" sz="1200" dirty="0" smtClean="0">
                <a:latin typeface="Arial" pitchFamily="34" charset="0"/>
                <a:cs typeface="Arial" pitchFamily="34" charset="0"/>
              </a:rPr>
              <a:t>Relacionar el debate sobre la política monetaria con las teorías.</a:t>
            </a:r>
            <a:endParaRPr lang="es-MX" sz="1200" dirty="0" smtClean="0">
              <a:latin typeface="Arial" pitchFamily="34" charset="0"/>
              <a:cs typeface="Arial" pitchFamily="34" charset="0"/>
            </a:endParaRPr>
          </a:p>
          <a:p>
            <a:pPr marL="85725" lvl="0" indent="-20638" algn="just">
              <a:buFont typeface="Wingdings" pitchFamily="2" charset="2"/>
              <a:buChar char="ü"/>
            </a:pPr>
            <a:r>
              <a:rPr lang="es-ES_tradnl" sz="1200" dirty="0" smtClean="0">
                <a:latin typeface="Arial" pitchFamily="34" charset="0"/>
                <a:cs typeface="Arial" pitchFamily="34" charset="0"/>
              </a:rPr>
              <a:t>Profundizar en los aspectos institucionales de la política monetaria en una perspectiva histórica y de uso presente.</a:t>
            </a:r>
            <a:endParaRPr lang="es-MX" sz="1200" dirty="0" smtClean="0">
              <a:latin typeface="Arial" pitchFamily="34" charset="0"/>
              <a:cs typeface="Arial" pitchFamily="34" charset="0"/>
            </a:endParaRPr>
          </a:p>
          <a:p>
            <a:pPr marL="85725" lvl="0" indent="-20638" algn="just">
              <a:buFont typeface="Wingdings" pitchFamily="2" charset="2"/>
              <a:buChar char="ü"/>
            </a:pPr>
            <a:r>
              <a:rPr lang="es-ES_tradnl" sz="1200" dirty="0" smtClean="0">
                <a:latin typeface="Arial" pitchFamily="34" charset="0"/>
                <a:cs typeface="Arial" pitchFamily="34" charset="0"/>
              </a:rPr>
              <a:t>Relacionar el manejo de la política monetaria y de sus instituciones con temas generales como el desarrollo</a:t>
            </a:r>
            <a:endParaRPr lang="es-MX" sz="1200" dirty="0" smtClean="0">
              <a:latin typeface="Arial" pitchFamily="34" charset="0"/>
              <a:cs typeface="Arial" pitchFamily="34" charset="0"/>
            </a:endParaRPr>
          </a:p>
          <a:p>
            <a:pPr marL="85725" lvl="0" indent="-20638" algn="just">
              <a:buFont typeface="Wingdings" pitchFamily="2" charset="2"/>
              <a:buChar char="ü"/>
            </a:pPr>
            <a:r>
              <a:rPr lang="es-ES_tradnl" sz="1200" dirty="0" smtClean="0">
                <a:latin typeface="Arial" pitchFamily="34" charset="0"/>
                <a:cs typeface="Arial" pitchFamily="34" charset="0"/>
              </a:rPr>
              <a:t>Relacionar el conocimiento con la evolución del sistema financiero, de las instituciones y de la política monetaria en México.</a:t>
            </a:r>
            <a:endParaRPr lang="es-MX" sz="1200" dirty="0" smtClean="0">
              <a:latin typeface="Arial" pitchFamily="34" charset="0"/>
              <a:cs typeface="Arial" pitchFamily="34" charset="0"/>
            </a:endParaRPr>
          </a:p>
          <a:p>
            <a:pPr marL="85725" lvl="0" indent="-20638" algn="just">
              <a:buFont typeface="Wingdings" pitchFamily="2" charset="2"/>
              <a:buChar char="ü"/>
            </a:pPr>
            <a:r>
              <a:rPr lang="es-ES_tradnl" sz="1200" dirty="0" smtClean="0">
                <a:latin typeface="Arial" pitchFamily="34" charset="0"/>
                <a:cs typeface="Arial" pitchFamily="34" charset="0"/>
              </a:rPr>
              <a:t>Estudiar las implicaciones de política que se coligen a partir de los diversos paradigmas relevantes.</a:t>
            </a:r>
            <a:endParaRPr lang="es-MX" sz="1200" dirty="0" smtClean="0">
              <a:latin typeface="Arial" pitchFamily="34" charset="0"/>
              <a:cs typeface="Arial" pitchFamily="34" charset="0"/>
            </a:endParaRPr>
          </a:p>
          <a:p>
            <a:pPr marL="85725" indent="-20638" algn="just">
              <a:buFont typeface="Wingdings" pitchFamily="2" charset="2"/>
              <a:buChar char="ü"/>
            </a:pPr>
            <a:r>
              <a:rPr lang="es-ES_tradnl" sz="1400" b="1" dirty="0" smtClean="0">
                <a:effectLst>
                  <a:outerShdw blurRad="38100" dist="38100" dir="2700000" algn="tl">
                    <a:srgbClr val="000000">
                      <a:alpha val="43137"/>
                    </a:srgbClr>
                  </a:outerShdw>
                </a:effectLst>
                <a:latin typeface="Arial" pitchFamily="34" charset="0"/>
                <a:cs typeface="Arial" pitchFamily="34" charset="0"/>
              </a:rPr>
              <a:t>La organización didáctica </a:t>
            </a:r>
            <a:r>
              <a:rPr lang="es-ES_tradnl" sz="1200" dirty="0" smtClean="0">
                <a:latin typeface="Arial" pitchFamily="34" charset="0"/>
                <a:cs typeface="Arial" pitchFamily="34" charset="0"/>
              </a:rPr>
              <a:t>del curso debe orientarse a conseguir el conjunto de objetivos, mismos que los estudiantes alcanzarán en medidas diversas.</a:t>
            </a:r>
          </a:p>
          <a:p>
            <a:pPr marL="85725" indent="-20638" algn="just">
              <a:buNone/>
            </a:pPr>
            <a:r>
              <a:rPr lang="es-ES_tradnl" sz="1200" b="1" dirty="0" smtClean="0">
                <a:solidFill>
                  <a:srgbClr val="F87508"/>
                </a:solidFill>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627784" y="188640"/>
            <a:ext cx="6516216" cy="1152128"/>
          </a:xfrm>
        </p:spPr>
        <p:txBody>
          <a:bodyPr>
            <a:normAutofit/>
          </a:bodyPr>
          <a:lstStyle/>
          <a:p>
            <a:r>
              <a:rPr lang="es-ES_tradnl" sz="2800" b="1" dirty="0" smtClean="0">
                <a:latin typeface="Arial" pitchFamily="34" charset="0"/>
                <a:cs typeface="Arial" pitchFamily="34" charset="0"/>
              </a:rPr>
              <a:t>5. TEMARIO DETALLADO Y HORAS DE CLASE</a:t>
            </a:r>
            <a:endParaRPr lang="es-MX" sz="2800" dirty="0"/>
          </a:p>
        </p:txBody>
      </p:sp>
      <p:sp>
        <p:nvSpPr>
          <p:cNvPr id="3" name="2 Marcador de contenido"/>
          <p:cNvSpPr>
            <a:spLocks noGrp="1"/>
          </p:cNvSpPr>
          <p:nvPr>
            <p:ph idx="1"/>
          </p:nvPr>
        </p:nvSpPr>
        <p:spPr>
          <a:xfrm>
            <a:off x="738311" y="1196752"/>
            <a:ext cx="8229600" cy="4572000"/>
          </a:xfrm>
        </p:spPr>
        <p:txBody>
          <a:bodyPr>
            <a:noAutofit/>
          </a:bodyPr>
          <a:lstStyle/>
          <a:p>
            <a:pPr algn="just">
              <a:buNone/>
            </a:pPr>
            <a:r>
              <a:rPr lang="es-ES_tradnl" sz="1200" dirty="0" smtClean="0">
                <a:latin typeface="Arial" pitchFamily="34" charset="0"/>
                <a:cs typeface="Arial" pitchFamily="34" charset="0"/>
              </a:rPr>
              <a:t>El temario del curso debe respetar algunos principios  . </a:t>
            </a:r>
            <a:endParaRPr lang="es-MX" sz="1200" dirty="0" smtClean="0">
              <a:latin typeface="Arial" pitchFamily="34" charset="0"/>
              <a:cs typeface="Arial" pitchFamily="34" charset="0"/>
            </a:endParaRPr>
          </a:p>
          <a:p>
            <a:pPr algn="just">
              <a:buNone/>
            </a:pPr>
            <a:r>
              <a:rPr lang="es-ES_tradnl" sz="1200" b="1" i="1" dirty="0" smtClean="0">
                <a:latin typeface="Arial" pitchFamily="34" charset="0"/>
                <a:cs typeface="Arial" pitchFamily="34" charset="0"/>
              </a:rPr>
              <a:t>5.1 Necesidad de integrar distintos aspectos del análisis monetario.</a:t>
            </a:r>
            <a:endParaRPr lang="es-MX" sz="1200" dirty="0" smtClean="0">
              <a:latin typeface="Arial" pitchFamily="34" charset="0"/>
              <a:cs typeface="Arial" pitchFamily="34" charset="0"/>
            </a:endParaRPr>
          </a:p>
          <a:p>
            <a:pPr marL="0" indent="0" algn="just">
              <a:buNone/>
            </a:pPr>
            <a:r>
              <a:rPr lang="es-ES_tradnl" sz="1200" dirty="0" smtClean="0">
                <a:latin typeface="Arial" pitchFamily="34" charset="0"/>
                <a:cs typeface="Arial" pitchFamily="34" charset="0"/>
              </a:rPr>
              <a:t> </a:t>
            </a:r>
            <a:endParaRPr lang="es-MX" sz="1200" dirty="0" smtClean="0">
              <a:latin typeface="Arial" pitchFamily="34" charset="0"/>
              <a:cs typeface="Arial" pitchFamily="34" charset="0"/>
            </a:endParaRPr>
          </a:p>
          <a:p>
            <a:pPr algn="just">
              <a:buNone/>
            </a:pPr>
            <a:r>
              <a:rPr lang="es-ES_tradnl" sz="1200" b="1" i="1" dirty="0" smtClean="0">
                <a:latin typeface="Arial" pitchFamily="34" charset="0"/>
                <a:cs typeface="Arial" pitchFamily="34" charset="0"/>
              </a:rPr>
              <a:t>5.2 Contenidos esenciales del programa.</a:t>
            </a:r>
            <a:endParaRPr lang="es-MX" sz="1200" dirty="0" smtClean="0">
              <a:latin typeface="Arial" pitchFamily="34" charset="0"/>
              <a:cs typeface="Arial" pitchFamily="34" charset="0"/>
            </a:endParaRPr>
          </a:p>
          <a:p>
            <a:pPr marL="85725" indent="-20638">
              <a:buNone/>
            </a:pPr>
            <a:r>
              <a:rPr lang="es-ES_tradnl" sz="1200" dirty="0" smtClean="0">
                <a:latin typeface="Arial" pitchFamily="34" charset="0"/>
                <a:cs typeface="Arial" pitchFamily="34" charset="0"/>
              </a:rPr>
              <a:t>Un curso de teoría monetaria o de economía monetaria tiene, en general, una organización estándar, que a continuación se presenta:</a:t>
            </a:r>
            <a:endParaRPr lang="es-MX" sz="1200" dirty="0" smtClean="0">
              <a:latin typeface="Arial" pitchFamily="34" charset="0"/>
              <a:cs typeface="Arial" pitchFamily="34" charset="0"/>
            </a:endParaRPr>
          </a:p>
          <a:p>
            <a:pPr algn="just">
              <a:buNone/>
            </a:pPr>
            <a:r>
              <a:rPr lang="es-ES_tradnl" sz="1200" b="1" i="1" u="sng" dirty="0" smtClean="0">
                <a:solidFill>
                  <a:srgbClr val="FFFF00"/>
                </a:solidFill>
                <a:latin typeface="Arial" pitchFamily="34" charset="0"/>
                <a:cs typeface="Arial" pitchFamily="34" charset="0"/>
              </a:rPr>
              <a:t>Primera parte. Análisis de la oferta de moneda.</a:t>
            </a:r>
            <a:r>
              <a:rPr lang="es-ES_tradnl" sz="1200" dirty="0" smtClean="0">
                <a:solidFill>
                  <a:srgbClr val="FFFF00"/>
                </a:solidFill>
                <a:latin typeface="Arial" pitchFamily="34" charset="0"/>
                <a:cs typeface="Arial" pitchFamily="34" charset="0"/>
              </a:rPr>
              <a:t> </a:t>
            </a:r>
            <a:endParaRPr lang="es-MX" sz="1200" dirty="0" smtClean="0">
              <a:solidFill>
                <a:srgbClr val="FFFF00"/>
              </a:solidFill>
              <a:latin typeface="Arial" pitchFamily="34" charset="0"/>
              <a:cs typeface="Arial" pitchFamily="34" charset="0"/>
            </a:endParaRPr>
          </a:p>
          <a:p>
            <a:pPr algn="just">
              <a:buNone/>
            </a:pPr>
            <a:r>
              <a:rPr lang="es-ES_tradnl" sz="1200" b="1" i="1" u="sng" dirty="0" smtClean="0">
                <a:solidFill>
                  <a:srgbClr val="FFFF00"/>
                </a:solidFill>
                <a:latin typeface="Arial" pitchFamily="34" charset="0"/>
                <a:cs typeface="Arial" pitchFamily="34" charset="0"/>
              </a:rPr>
              <a:t>Segunda parte. Análisis de la demanda de dinero</a:t>
            </a:r>
            <a:r>
              <a:rPr lang="es-ES_tradnl" sz="1200" dirty="0" smtClean="0">
                <a:solidFill>
                  <a:srgbClr val="FFFF00"/>
                </a:solidFill>
                <a:latin typeface="Arial" pitchFamily="34" charset="0"/>
                <a:cs typeface="Arial" pitchFamily="34" charset="0"/>
              </a:rPr>
              <a:t>.</a:t>
            </a:r>
            <a:endParaRPr lang="es-MX" sz="1200" dirty="0" smtClean="0">
              <a:solidFill>
                <a:srgbClr val="FFFF00"/>
              </a:solidFill>
              <a:latin typeface="Arial" pitchFamily="34" charset="0"/>
              <a:cs typeface="Arial" pitchFamily="34" charset="0"/>
            </a:endParaRPr>
          </a:p>
          <a:p>
            <a:pPr algn="just">
              <a:buNone/>
            </a:pPr>
            <a:r>
              <a:rPr lang="es-ES_tradnl" sz="1200" b="1" i="1" u="sng" dirty="0" smtClean="0">
                <a:solidFill>
                  <a:srgbClr val="FFFF00"/>
                </a:solidFill>
                <a:latin typeface="Arial" pitchFamily="34" charset="0"/>
                <a:cs typeface="Arial" pitchFamily="34" charset="0"/>
              </a:rPr>
              <a:t>Tercera parte. Evolución de los modelos macroeconómicos financieros.</a:t>
            </a:r>
          </a:p>
          <a:p>
            <a:pPr algn="just">
              <a:buNone/>
            </a:pPr>
            <a:r>
              <a:rPr lang="es-ES_tradnl" sz="1200" b="1" i="1" u="sng" dirty="0" smtClean="0">
                <a:solidFill>
                  <a:srgbClr val="FFFF00"/>
                </a:solidFill>
                <a:latin typeface="Arial" pitchFamily="34" charset="0"/>
                <a:cs typeface="Arial" pitchFamily="34" charset="0"/>
              </a:rPr>
              <a:t>Cuarta parte. Temas adicionales seleccionados por el docente</a:t>
            </a:r>
            <a:r>
              <a:rPr lang="es-ES_tradnl" sz="1200" dirty="0" smtClean="0">
                <a:solidFill>
                  <a:srgbClr val="FFFF00"/>
                </a:solidFill>
                <a:latin typeface="Arial" pitchFamily="34" charset="0"/>
                <a:cs typeface="Arial" pitchFamily="34" charset="0"/>
              </a:rPr>
              <a:t> </a:t>
            </a:r>
            <a:endParaRPr lang="es-MX" sz="1200" dirty="0" smtClean="0">
              <a:solidFill>
                <a:srgbClr val="FFFF00"/>
              </a:solidFill>
              <a:latin typeface="Arial" pitchFamily="34" charset="0"/>
              <a:cs typeface="Arial" pitchFamily="34" charset="0"/>
            </a:endParaRPr>
          </a:p>
          <a:p>
            <a:pPr marL="85725" indent="-20638" algn="just">
              <a:buNone/>
            </a:pPr>
            <a:endParaRPr lang="es-ES" sz="1200" b="1" i="1" u="sng" dirty="0" smtClean="0">
              <a:latin typeface="Arial" pitchFamily="34" charset="0"/>
              <a:cs typeface="Arial" pitchFamily="34" charset="0"/>
            </a:endParaRPr>
          </a:p>
          <a:p>
            <a:pPr marL="85725" indent="-20638" algn="just">
              <a:buNone/>
            </a:pPr>
            <a:endParaRPr lang="es-MX" sz="1200" dirty="0" smtClean="0">
              <a:latin typeface="Arial" pitchFamily="34" charset="0"/>
              <a:cs typeface="Arial" pitchFamily="34" charset="0"/>
            </a:endParaRPr>
          </a:p>
          <a:p>
            <a:pPr algn="just"/>
            <a:endParaRPr lang="es-MX" sz="1200" dirty="0">
              <a:latin typeface="Arial" pitchFamily="34" charset="0"/>
              <a:cs typeface="Arial" pitchFamily="34" charset="0"/>
            </a:endParaRPr>
          </a:p>
        </p:txBody>
      </p:sp>
      <p:sp>
        <p:nvSpPr>
          <p:cNvPr id="9" name="8 CuadroTexto"/>
          <p:cNvSpPr txBox="1"/>
          <p:nvPr/>
        </p:nvSpPr>
        <p:spPr>
          <a:xfrm>
            <a:off x="4067944" y="3356992"/>
            <a:ext cx="5040560" cy="3416320"/>
          </a:xfrm>
          <a:prstGeom prst="rect">
            <a:avLst/>
          </a:prstGeom>
          <a:noFill/>
        </p:spPr>
        <p:txBody>
          <a:bodyPr wrap="square" rtlCol="0">
            <a:spAutoFit/>
          </a:bodyPr>
          <a:lstStyle/>
          <a:p>
            <a:pPr algn="just"/>
            <a:r>
              <a:rPr lang="es-ES" sz="1200" b="1" u="sng" dirty="0" smtClean="0">
                <a:solidFill>
                  <a:srgbClr val="F87508"/>
                </a:solidFill>
                <a:effectLst>
                  <a:outerShdw blurRad="38100" dist="38100" dir="2700000" algn="tl">
                    <a:srgbClr val="000000">
                      <a:alpha val="43137"/>
                    </a:srgbClr>
                  </a:outerShdw>
                </a:effectLst>
                <a:latin typeface="Arial" pitchFamily="34" charset="0"/>
                <a:cs typeface="Arial" pitchFamily="34" charset="0"/>
              </a:rPr>
              <a:t>Tercera Parte: </a:t>
            </a:r>
            <a:r>
              <a:rPr lang="es-ES" sz="1200" b="1" i="1" u="sng" dirty="0" smtClean="0">
                <a:latin typeface="Arial" pitchFamily="34" charset="0"/>
                <a:cs typeface="Arial" pitchFamily="34" charset="0"/>
              </a:rPr>
              <a:t>Los modelos macroeconómicos financieros y su evolución histórica</a:t>
            </a:r>
            <a:endParaRPr lang="es-MX" sz="1200" dirty="0" smtClean="0">
              <a:latin typeface="Arial" pitchFamily="34" charset="0"/>
              <a:cs typeface="Arial" pitchFamily="34" charset="0"/>
            </a:endParaRPr>
          </a:p>
          <a:p>
            <a:pPr algn="just"/>
            <a:r>
              <a:rPr lang="es-ES" sz="1200" dirty="0">
                <a:latin typeface="Arial" panose="020B0604020202020204" pitchFamily="34" charset="0"/>
                <a:cs typeface="Arial" panose="020B0604020202020204" pitchFamily="34" charset="0"/>
              </a:rPr>
              <a:t>3.1. Síntesis Neoclásica: El modelo IS-LM.</a:t>
            </a:r>
            <a:endParaRPr lang="es-MX" sz="1200" dirty="0">
              <a:latin typeface="Arial" panose="020B0604020202020204" pitchFamily="34" charset="0"/>
              <a:cs typeface="Arial" panose="020B0604020202020204" pitchFamily="34" charset="0"/>
            </a:endParaRPr>
          </a:p>
          <a:p>
            <a:pPr algn="just"/>
            <a:r>
              <a:rPr lang="es-ES" sz="1200" dirty="0">
                <a:latin typeface="Arial" panose="020B0604020202020204" pitchFamily="34" charset="0"/>
                <a:cs typeface="Arial" panose="020B0604020202020204" pitchFamily="34" charset="0"/>
              </a:rPr>
              <a:t>3.2. Los modelos de cantidades y flujos.</a:t>
            </a:r>
            <a:endParaRPr lang="es-MX" sz="1200" dirty="0">
              <a:latin typeface="Arial" panose="020B0604020202020204" pitchFamily="34" charset="0"/>
              <a:cs typeface="Arial" panose="020B0604020202020204" pitchFamily="34" charset="0"/>
            </a:endParaRPr>
          </a:p>
          <a:p>
            <a:pPr algn="just"/>
            <a:r>
              <a:rPr lang="es-ES" sz="1200" dirty="0">
                <a:latin typeface="Arial" panose="020B0604020202020204" pitchFamily="34" charset="0"/>
                <a:cs typeface="Arial" panose="020B0604020202020204" pitchFamily="34" charset="0"/>
              </a:rPr>
              <a:t>3.3. La curva de Phillips.</a:t>
            </a:r>
            <a:endParaRPr lang="es-MX" sz="1200" dirty="0">
              <a:latin typeface="Arial" panose="020B0604020202020204" pitchFamily="34" charset="0"/>
              <a:cs typeface="Arial" panose="020B0604020202020204" pitchFamily="34" charset="0"/>
            </a:endParaRPr>
          </a:p>
          <a:p>
            <a:pPr algn="just"/>
            <a:r>
              <a:rPr lang="es-ES" sz="1200" dirty="0">
                <a:latin typeface="Arial" panose="020B0604020202020204" pitchFamily="34" charset="0"/>
                <a:cs typeface="Arial" panose="020B0604020202020204" pitchFamily="34" charset="0"/>
              </a:rPr>
              <a:t>3.4. Monetarismo.</a:t>
            </a:r>
            <a:endParaRPr lang="es-MX" sz="1200" dirty="0">
              <a:latin typeface="Arial" panose="020B0604020202020204" pitchFamily="34" charset="0"/>
              <a:cs typeface="Arial" panose="020B0604020202020204" pitchFamily="34" charset="0"/>
            </a:endParaRPr>
          </a:p>
          <a:p>
            <a:pPr algn="just"/>
            <a:r>
              <a:rPr lang="es-ES" sz="1200" dirty="0">
                <a:latin typeface="Arial" panose="020B0604020202020204" pitchFamily="34" charset="0"/>
                <a:cs typeface="Arial" panose="020B0604020202020204" pitchFamily="34" charset="0"/>
              </a:rPr>
              <a:t>3.5. Nueva Macroeconomía Keynesiana y el  Nuevo Consenso Macroeconómico.</a:t>
            </a:r>
            <a:endParaRPr lang="es-MX" sz="1200" dirty="0">
              <a:latin typeface="Arial" panose="020B0604020202020204" pitchFamily="34" charset="0"/>
              <a:cs typeface="Arial" panose="020B0604020202020204" pitchFamily="34" charset="0"/>
            </a:endParaRPr>
          </a:p>
          <a:p>
            <a:pPr algn="just"/>
            <a:r>
              <a:rPr lang="es-ES" sz="1200" dirty="0">
                <a:latin typeface="Arial" panose="020B0604020202020204" pitchFamily="34" charset="0"/>
                <a:cs typeface="Arial" panose="020B0604020202020204" pitchFamily="34" charset="0"/>
              </a:rPr>
              <a:t>3.6. Reglas, discreción, reputación e independencia del banco central.</a:t>
            </a:r>
            <a:endParaRPr lang="es-MX" sz="1200" dirty="0">
              <a:latin typeface="Arial" panose="020B0604020202020204" pitchFamily="34" charset="0"/>
              <a:cs typeface="Arial" panose="020B0604020202020204" pitchFamily="34" charset="0"/>
            </a:endParaRPr>
          </a:p>
          <a:p>
            <a:pPr lvl="1" algn="just"/>
            <a:r>
              <a:rPr lang="es-ES" sz="1200" i="1" dirty="0" smtClean="0">
                <a:latin typeface="Arial" pitchFamily="34" charset="0"/>
                <a:cs typeface="Arial" pitchFamily="34" charset="0"/>
              </a:rPr>
              <a:t>		Numero de horas: 16</a:t>
            </a:r>
            <a:endParaRPr lang="es-MX" sz="1200" dirty="0" smtClean="0">
              <a:latin typeface="Arial" pitchFamily="34" charset="0"/>
              <a:cs typeface="Arial" pitchFamily="34" charset="0"/>
            </a:endParaRPr>
          </a:p>
          <a:p>
            <a:pPr algn="just"/>
            <a:r>
              <a:rPr lang="es-ES" sz="1200" b="1" i="1" dirty="0" smtClean="0">
                <a:latin typeface="Arial" pitchFamily="34" charset="0"/>
                <a:cs typeface="Arial" pitchFamily="34" charset="0"/>
              </a:rPr>
              <a:t> </a:t>
            </a:r>
            <a:r>
              <a:rPr lang="es-ES" sz="1200" b="1" dirty="0" smtClean="0">
                <a:solidFill>
                  <a:srgbClr val="F87508"/>
                </a:solidFill>
                <a:effectLst>
                  <a:outerShdw blurRad="38100" dist="38100" dir="2700000" algn="tl">
                    <a:srgbClr val="000000">
                      <a:alpha val="43137"/>
                    </a:srgbClr>
                  </a:outerShdw>
                </a:effectLst>
                <a:latin typeface="Arial" pitchFamily="34" charset="0"/>
                <a:cs typeface="Arial" pitchFamily="34" charset="0"/>
              </a:rPr>
              <a:t>Cuarta Parte: </a:t>
            </a:r>
            <a:r>
              <a:rPr lang="es-ES" sz="1200" b="1" i="1" u="sng" dirty="0" smtClean="0">
                <a:latin typeface="Arial" pitchFamily="34" charset="0"/>
                <a:cs typeface="Arial" pitchFamily="34" charset="0"/>
              </a:rPr>
              <a:t>Temas adicionales seleccionados por el docente</a:t>
            </a:r>
          </a:p>
          <a:p>
            <a:r>
              <a:rPr lang="es-MX" sz="1200" dirty="0">
                <a:latin typeface="Arial" panose="020B0604020202020204" pitchFamily="34" charset="0"/>
                <a:cs typeface="Arial" panose="020B0604020202020204" pitchFamily="34" charset="0"/>
              </a:rPr>
              <a:t>4.1. </a:t>
            </a:r>
            <a:r>
              <a:rPr lang="es-MX" sz="1200" dirty="0" smtClean="0">
                <a:latin typeface="Arial" panose="020B0604020202020204" pitchFamily="34" charset="0"/>
                <a:cs typeface="Arial" panose="020B0604020202020204" pitchFamily="34" charset="0"/>
              </a:rPr>
              <a:t>El </a:t>
            </a:r>
            <a:r>
              <a:rPr lang="es-MX" sz="1200" dirty="0">
                <a:latin typeface="Arial" panose="020B0604020202020204" pitchFamily="34" charset="0"/>
                <a:cs typeface="Arial" panose="020B0604020202020204" pitchFamily="34" charset="0"/>
              </a:rPr>
              <a:t>dinero y las finanzas públicas</a:t>
            </a:r>
          </a:p>
          <a:p>
            <a:r>
              <a:rPr lang="es-MX" sz="1200" dirty="0">
                <a:latin typeface="Arial" panose="020B0604020202020204" pitchFamily="34" charset="0"/>
                <a:cs typeface="Arial" panose="020B0604020202020204" pitchFamily="34" charset="0"/>
              </a:rPr>
              <a:t>4.2.  Diversos patrones de Regulación Financiera Internacional</a:t>
            </a:r>
          </a:p>
          <a:p>
            <a:r>
              <a:rPr lang="es-MX" sz="1200" dirty="0">
                <a:latin typeface="Arial" panose="020B0604020202020204" pitchFamily="34" charset="0"/>
                <a:cs typeface="Arial" panose="020B0604020202020204" pitchFamily="34" charset="0"/>
              </a:rPr>
              <a:t>4.3. Los consejos de estabilidad financiera</a:t>
            </a:r>
          </a:p>
          <a:p>
            <a:r>
              <a:rPr lang="es-MX" sz="1200" dirty="0">
                <a:latin typeface="Arial" panose="020B0604020202020204" pitchFamily="34" charset="0"/>
                <a:cs typeface="Arial" panose="020B0604020202020204" pitchFamily="34" charset="0"/>
              </a:rPr>
              <a:t>4.4.  Política financiera y “régimen monetario No Convencional</a:t>
            </a:r>
            <a:r>
              <a:rPr lang="es-MX" sz="1200" dirty="0" smtClean="0">
                <a:latin typeface="Arial" panose="020B0604020202020204" pitchFamily="34" charset="0"/>
                <a:cs typeface="Arial" panose="020B0604020202020204" pitchFamily="34" charset="0"/>
              </a:rPr>
              <a:t>”</a:t>
            </a:r>
          </a:p>
          <a:p>
            <a:r>
              <a:rPr lang="es-MX" sz="1200" dirty="0">
                <a:latin typeface="Arial" panose="020B0604020202020204" pitchFamily="34" charset="0"/>
                <a:cs typeface="Arial" panose="020B0604020202020204" pitchFamily="34" charset="0"/>
              </a:rPr>
              <a:t>4.6. Dinero e inflación estructural.</a:t>
            </a:r>
          </a:p>
          <a:p>
            <a:r>
              <a:rPr lang="es-MX" sz="1200" dirty="0">
                <a:latin typeface="Arial" panose="020B0604020202020204" pitchFamily="34" charset="0"/>
                <a:cs typeface="Arial" panose="020B0604020202020204" pitchFamily="34" charset="0"/>
              </a:rPr>
              <a:t>4.7. Política monetaria y crisis financieras.</a:t>
            </a:r>
          </a:p>
          <a:p>
            <a:pPr lvl="1" algn="just"/>
            <a:r>
              <a:rPr lang="es-ES" sz="1200" i="1" dirty="0" smtClean="0">
                <a:latin typeface="Arial" pitchFamily="34" charset="0"/>
                <a:cs typeface="Arial" pitchFamily="34" charset="0"/>
              </a:rPr>
              <a:t>		Numero de horas: 9</a:t>
            </a:r>
            <a:endParaRPr lang="es-MX" sz="1200" dirty="0">
              <a:latin typeface="Arial" pitchFamily="34" charset="0"/>
              <a:cs typeface="Arial" pitchFamily="34" charset="0"/>
            </a:endParaRPr>
          </a:p>
        </p:txBody>
      </p:sp>
      <p:sp>
        <p:nvSpPr>
          <p:cNvPr id="10" name="9 CuadroTexto"/>
          <p:cNvSpPr txBox="1"/>
          <p:nvPr/>
        </p:nvSpPr>
        <p:spPr>
          <a:xfrm>
            <a:off x="0" y="3385567"/>
            <a:ext cx="4067944" cy="3416320"/>
          </a:xfrm>
          <a:prstGeom prst="rect">
            <a:avLst/>
          </a:prstGeom>
          <a:noFill/>
        </p:spPr>
        <p:txBody>
          <a:bodyPr wrap="square" rtlCol="0">
            <a:spAutoFit/>
          </a:bodyPr>
          <a:lstStyle/>
          <a:p>
            <a:pPr marL="85725" indent="-20638" algn="just">
              <a:buNone/>
            </a:pPr>
            <a:r>
              <a:rPr lang="es-ES" sz="1200" b="1" u="sng" dirty="0" smtClean="0">
                <a:solidFill>
                  <a:srgbClr val="F87508"/>
                </a:solidFill>
                <a:effectLst>
                  <a:outerShdw blurRad="38100" dist="38100" dir="2700000" algn="tl">
                    <a:srgbClr val="000000">
                      <a:alpha val="43137"/>
                    </a:srgbClr>
                  </a:outerShdw>
                </a:effectLst>
                <a:latin typeface="Arial" pitchFamily="34" charset="0"/>
                <a:cs typeface="Arial" pitchFamily="34" charset="0"/>
              </a:rPr>
              <a:t>Primera Parte: </a:t>
            </a:r>
            <a:r>
              <a:rPr lang="es-ES" sz="1200" b="1" i="1" u="sng" dirty="0" smtClean="0">
                <a:latin typeface="Arial" pitchFamily="34" charset="0"/>
                <a:cs typeface="Arial" pitchFamily="34" charset="0"/>
              </a:rPr>
              <a:t>La oferta de moneda</a:t>
            </a:r>
            <a:endParaRPr lang="es-MX" sz="1200" dirty="0" smtClean="0">
              <a:latin typeface="Arial" pitchFamily="34" charset="0"/>
              <a:cs typeface="Arial" pitchFamily="34" charset="0"/>
            </a:endParaRPr>
          </a:p>
          <a:p>
            <a:pPr marL="85725" lvl="1"/>
            <a:r>
              <a:rPr lang="es-ES" sz="1200" dirty="0" smtClean="0">
                <a:latin typeface="Arial" panose="020B0604020202020204" pitchFamily="34" charset="0"/>
                <a:cs typeface="Arial" panose="020B0604020202020204" pitchFamily="34" charset="0"/>
              </a:rPr>
              <a:t>1.1. La </a:t>
            </a:r>
            <a:r>
              <a:rPr lang="es-ES" sz="1200" dirty="0">
                <a:latin typeface="Arial" panose="020B0604020202020204" pitchFamily="34" charset="0"/>
                <a:cs typeface="Arial" panose="020B0604020202020204" pitchFamily="34" charset="0"/>
              </a:rPr>
              <a:t>moneda en la literatura económica</a:t>
            </a:r>
            <a:r>
              <a:rPr lang="es-ES" sz="1200" dirty="0" smtClean="0">
                <a:latin typeface="Arial" panose="020B0604020202020204" pitchFamily="34" charset="0"/>
                <a:cs typeface="Arial" panose="020B0604020202020204" pitchFamily="34" charset="0"/>
              </a:rPr>
              <a:t>.</a:t>
            </a:r>
          </a:p>
          <a:p>
            <a:pPr marL="85725" lvl="1"/>
            <a:r>
              <a:rPr lang="es-ES" sz="1200" dirty="0" smtClean="0">
                <a:latin typeface="Arial" panose="020B0604020202020204" pitchFamily="34" charset="0"/>
                <a:cs typeface="Arial" panose="020B0604020202020204" pitchFamily="34" charset="0"/>
              </a:rPr>
              <a:t>1.2. Las </a:t>
            </a:r>
            <a:r>
              <a:rPr lang="es-ES" sz="1200" dirty="0">
                <a:latin typeface="Arial" panose="020B0604020202020204" pitchFamily="34" charset="0"/>
                <a:cs typeface="Arial" panose="020B0604020202020204" pitchFamily="34" charset="0"/>
              </a:rPr>
              <a:t>definiciones de agregados monetarios</a:t>
            </a:r>
            <a:r>
              <a:rPr lang="es-ES" sz="1200" dirty="0" smtClean="0">
                <a:latin typeface="Arial" panose="020B0604020202020204" pitchFamily="34" charset="0"/>
                <a:cs typeface="Arial" panose="020B0604020202020204" pitchFamily="34" charset="0"/>
              </a:rPr>
              <a:t>.</a:t>
            </a:r>
          </a:p>
          <a:p>
            <a:pPr marL="85725" lvl="1"/>
            <a:r>
              <a:rPr lang="es-ES" sz="1200" dirty="0" smtClean="0">
                <a:latin typeface="Arial" panose="020B0604020202020204" pitchFamily="34" charset="0"/>
                <a:cs typeface="Arial" panose="020B0604020202020204" pitchFamily="34" charset="0"/>
              </a:rPr>
              <a:t>1.3. Teorías </a:t>
            </a:r>
            <a:r>
              <a:rPr lang="es-ES" sz="1200" dirty="0">
                <a:latin typeface="Arial" panose="020B0604020202020204" pitchFamily="34" charset="0"/>
                <a:cs typeface="Arial" panose="020B0604020202020204" pitchFamily="34" charset="0"/>
              </a:rPr>
              <a:t>sobre el control de la oferta de </a:t>
            </a:r>
            <a:r>
              <a:rPr lang="es-ES" sz="1200" dirty="0" smtClean="0">
                <a:latin typeface="Arial" panose="020B0604020202020204" pitchFamily="34" charset="0"/>
                <a:cs typeface="Arial" panose="020B0604020202020204" pitchFamily="34" charset="0"/>
              </a:rPr>
              <a:t>moneda.</a:t>
            </a:r>
          </a:p>
          <a:p>
            <a:pPr marL="85725" lvl="1"/>
            <a:r>
              <a:rPr lang="es-ES" sz="1200" dirty="0" smtClean="0">
                <a:latin typeface="Arial" panose="020B0604020202020204" pitchFamily="34" charset="0"/>
                <a:cs typeface="Arial" panose="020B0604020202020204" pitchFamily="34" charset="0"/>
              </a:rPr>
              <a:t>1.4. El </a:t>
            </a:r>
            <a:r>
              <a:rPr lang="es-ES" sz="1200" dirty="0">
                <a:latin typeface="Arial" panose="020B0604020202020204" pitchFamily="34" charset="0"/>
                <a:cs typeface="Arial" panose="020B0604020202020204" pitchFamily="34" charset="0"/>
              </a:rPr>
              <a:t>control de la tasa de interés y de la oferta de moneda.</a:t>
            </a:r>
            <a:endParaRPr lang="es-MX" sz="1200" dirty="0">
              <a:latin typeface="Arial" panose="020B0604020202020204" pitchFamily="34" charset="0"/>
              <a:cs typeface="Arial" panose="020B0604020202020204" pitchFamily="34" charset="0"/>
            </a:endParaRPr>
          </a:p>
          <a:p>
            <a:pPr algn="just">
              <a:buNone/>
            </a:pPr>
            <a:r>
              <a:rPr lang="es-ES" sz="1200" i="1" dirty="0" smtClean="0">
                <a:latin typeface="Arial" pitchFamily="34" charset="0"/>
                <a:cs typeface="Arial" pitchFamily="34" charset="0"/>
              </a:rPr>
              <a:t>	Numero de horas: 10</a:t>
            </a:r>
            <a:endParaRPr lang="es-MX" sz="1200" dirty="0" smtClean="0">
              <a:latin typeface="Arial" pitchFamily="34" charset="0"/>
              <a:cs typeface="Arial" pitchFamily="34" charset="0"/>
            </a:endParaRPr>
          </a:p>
          <a:p>
            <a:pPr algn="just">
              <a:buNone/>
            </a:pPr>
            <a:r>
              <a:rPr lang="es-ES" sz="1200" b="1" i="1" dirty="0" smtClean="0">
                <a:latin typeface="Arial" pitchFamily="34" charset="0"/>
                <a:cs typeface="Arial" pitchFamily="34" charset="0"/>
              </a:rPr>
              <a:t> </a:t>
            </a:r>
            <a:endParaRPr lang="es-MX" sz="1200" dirty="0" smtClean="0">
              <a:latin typeface="Arial" pitchFamily="34" charset="0"/>
              <a:cs typeface="Arial" pitchFamily="34" charset="0"/>
            </a:endParaRPr>
          </a:p>
          <a:p>
            <a:pPr algn="just">
              <a:buNone/>
            </a:pPr>
            <a:r>
              <a:rPr lang="es-ES" sz="1200" b="1" i="1" u="sng" dirty="0" smtClean="0">
                <a:solidFill>
                  <a:srgbClr val="F87508"/>
                </a:solidFill>
                <a:effectLst>
                  <a:outerShdw blurRad="38100" dist="38100" dir="2700000" algn="tl">
                    <a:srgbClr val="000000">
                      <a:alpha val="43137"/>
                    </a:srgbClr>
                  </a:outerShdw>
                </a:effectLst>
                <a:latin typeface="Arial" pitchFamily="34" charset="0"/>
                <a:cs typeface="Arial" pitchFamily="34" charset="0"/>
              </a:rPr>
              <a:t>Segunda Parte</a:t>
            </a:r>
            <a:r>
              <a:rPr lang="es-ES" sz="1200" i="1" u="sng" dirty="0" smtClean="0">
                <a:effectLst>
                  <a:outerShdw blurRad="38100" dist="38100" dir="2700000" algn="tl">
                    <a:srgbClr val="000000">
                      <a:alpha val="43137"/>
                    </a:srgbClr>
                  </a:outerShdw>
                </a:effectLst>
                <a:latin typeface="Arial" pitchFamily="34" charset="0"/>
                <a:cs typeface="Arial" pitchFamily="34" charset="0"/>
              </a:rPr>
              <a:t>: </a:t>
            </a:r>
            <a:r>
              <a:rPr lang="es-ES" sz="1200" b="1" i="1" u="sng" dirty="0" smtClean="0">
                <a:latin typeface="Arial" pitchFamily="34" charset="0"/>
                <a:cs typeface="Arial" pitchFamily="34" charset="0"/>
              </a:rPr>
              <a:t>La demanda de moneda</a:t>
            </a:r>
            <a:endParaRPr lang="es-MX" sz="1200" dirty="0" smtClean="0">
              <a:latin typeface="Arial" pitchFamily="34" charset="0"/>
              <a:cs typeface="Arial" pitchFamily="34" charset="0"/>
            </a:endParaRPr>
          </a:p>
          <a:p>
            <a:r>
              <a:rPr lang="es-ES" sz="1200" dirty="0">
                <a:latin typeface="Arial" panose="020B0604020202020204" pitchFamily="34" charset="0"/>
                <a:cs typeface="Arial" panose="020B0604020202020204" pitchFamily="34" charset="0"/>
              </a:rPr>
              <a:t>2.1. La teoría cuantitativa del dinero: Clásicos, Fisher y Cambridge</a:t>
            </a:r>
            <a:endParaRPr lang="es-MX" sz="1200" dirty="0">
              <a:latin typeface="Arial" panose="020B0604020202020204" pitchFamily="34" charset="0"/>
              <a:cs typeface="Arial" panose="020B0604020202020204" pitchFamily="34" charset="0"/>
            </a:endParaRPr>
          </a:p>
          <a:p>
            <a:r>
              <a:rPr lang="es-ES" sz="1200" dirty="0">
                <a:latin typeface="Arial" panose="020B0604020202020204" pitchFamily="34" charset="0"/>
                <a:cs typeface="Arial" panose="020B0604020202020204" pitchFamily="34" charset="0"/>
              </a:rPr>
              <a:t>2.2. La teoría de la preferencia por la liquidez de J.M. Keynes</a:t>
            </a:r>
            <a:endParaRPr lang="es-MX" sz="1200" dirty="0">
              <a:latin typeface="Arial" panose="020B0604020202020204" pitchFamily="34" charset="0"/>
              <a:cs typeface="Arial" panose="020B0604020202020204" pitchFamily="34" charset="0"/>
            </a:endParaRPr>
          </a:p>
          <a:p>
            <a:r>
              <a:rPr lang="es-ES" sz="1200" dirty="0">
                <a:latin typeface="Arial" panose="020B0604020202020204" pitchFamily="34" charset="0"/>
                <a:cs typeface="Arial" panose="020B0604020202020204" pitchFamily="34" charset="0"/>
              </a:rPr>
              <a:t>2.3. La elección de cartera.</a:t>
            </a:r>
            <a:endParaRPr lang="es-MX" sz="1200" dirty="0">
              <a:latin typeface="Arial" panose="020B0604020202020204" pitchFamily="34" charset="0"/>
              <a:cs typeface="Arial" panose="020B0604020202020204" pitchFamily="34" charset="0"/>
            </a:endParaRPr>
          </a:p>
          <a:p>
            <a:r>
              <a:rPr lang="es-ES" sz="1200" dirty="0">
                <a:latin typeface="Arial" panose="020B0604020202020204" pitchFamily="34" charset="0"/>
                <a:cs typeface="Arial" panose="020B0604020202020204" pitchFamily="34" charset="0"/>
              </a:rPr>
              <a:t>2.4. </a:t>
            </a:r>
            <a:r>
              <a:rPr lang="es-MX" sz="1200" dirty="0">
                <a:latin typeface="Arial" panose="020B0604020202020204" pitchFamily="34" charset="0"/>
                <a:cs typeface="Arial" panose="020B0604020202020204" pitchFamily="34" charset="0"/>
              </a:rPr>
              <a:t>Interpretaciones monetaristas</a:t>
            </a:r>
          </a:p>
          <a:p>
            <a:pPr algn="just"/>
            <a:endParaRPr lang="es-MX" sz="1200" dirty="0" smtClean="0">
              <a:latin typeface="Arial" pitchFamily="34" charset="0"/>
              <a:cs typeface="Arial" pitchFamily="34" charset="0"/>
            </a:endParaRPr>
          </a:p>
          <a:p>
            <a:pPr lvl="1" algn="just"/>
            <a:r>
              <a:rPr lang="es-ES" sz="1200" i="1" dirty="0" smtClean="0">
                <a:latin typeface="Arial" pitchFamily="34" charset="0"/>
                <a:cs typeface="Arial" pitchFamily="34" charset="0"/>
              </a:rPr>
              <a:t>Numero de horas: 10</a:t>
            </a:r>
            <a:endParaRPr lang="es-MX" sz="1200" dirty="0" smtClean="0">
              <a:latin typeface="Arial" pitchFamily="34" charset="0"/>
              <a:cs typeface="Arial" pitchFamily="34" charset="0"/>
            </a:endParaRPr>
          </a:p>
          <a:p>
            <a:pPr algn="just"/>
            <a:r>
              <a:rPr lang="es-ES" sz="1200" b="1" i="1" dirty="0" smtClean="0">
                <a:latin typeface="Arial" pitchFamily="34" charset="0"/>
                <a:cs typeface="Arial" pitchFamily="34" charset="0"/>
              </a:rPr>
              <a:t> </a:t>
            </a:r>
            <a:endParaRPr lang="es-MX"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699792" y="267494"/>
            <a:ext cx="5760640" cy="1001266"/>
          </a:xfrm>
        </p:spPr>
        <p:txBody>
          <a:bodyPr>
            <a:normAutofit/>
          </a:bodyPr>
          <a:lstStyle/>
          <a:p>
            <a:pPr algn="ctr"/>
            <a:r>
              <a:rPr lang="es-ES_tradnl" sz="2800" b="1" dirty="0" smtClean="0">
                <a:latin typeface="Arial" pitchFamily="34" charset="0"/>
                <a:cs typeface="Arial" pitchFamily="34" charset="0"/>
              </a:rPr>
              <a:t>6. BIBLIOGRAFÍA BÁSICA (POR TEMA)</a:t>
            </a:r>
            <a:endParaRPr lang="es-MX" sz="2800" dirty="0">
              <a:latin typeface="Arial" pitchFamily="34" charset="0"/>
              <a:cs typeface="Arial" pitchFamily="34" charset="0"/>
            </a:endParaRPr>
          </a:p>
        </p:txBody>
      </p:sp>
      <p:sp>
        <p:nvSpPr>
          <p:cNvPr id="5" name="4 CuadroTexto"/>
          <p:cNvSpPr txBox="1"/>
          <p:nvPr/>
        </p:nvSpPr>
        <p:spPr>
          <a:xfrm>
            <a:off x="179512" y="1916832"/>
            <a:ext cx="8640960" cy="5278368"/>
          </a:xfrm>
          <a:prstGeom prst="rect">
            <a:avLst/>
          </a:prstGeom>
          <a:noFill/>
        </p:spPr>
        <p:txBody>
          <a:bodyPr wrap="square" rtlCol="0">
            <a:spAutoFit/>
          </a:bodyPr>
          <a:lstStyle/>
          <a:p>
            <a:r>
              <a:rPr lang="es-ES" sz="1200" b="1" i="1" u="sng" dirty="0" smtClean="0">
                <a:solidFill>
                  <a:srgbClr val="F87508"/>
                </a:solidFill>
                <a:effectLst>
                  <a:outerShdw blurRad="38100" dist="38100" dir="2700000" algn="tl">
                    <a:srgbClr val="000000">
                      <a:alpha val="43137"/>
                    </a:srgbClr>
                  </a:outerShdw>
                </a:effectLst>
                <a:latin typeface="Arial" pitchFamily="34" charset="0"/>
                <a:cs typeface="Arial" pitchFamily="34" charset="0"/>
              </a:rPr>
              <a:t>Primera Parte: La oferta de moneda</a:t>
            </a:r>
          </a:p>
          <a:p>
            <a:endParaRPr lang="es-ES" sz="1200" b="1" i="1" u="sng" dirty="0" smtClean="0">
              <a:solidFill>
                <a:srgbClr val="F87508"/>
              </a:solidFill>
              <a:effectLst>
                <a:outerShdw blurRad="38100" dist="38100" dir="2700000" algn="tl">
                  <a:srgbClr val="000000">
                    <a:alpha val="43137"/>
                  </a:srgbClr>
                </a:outerShdw>
              </a:effectLst>
              <a:latin typeface="Arial" pitchFamily="34" charset="0"/>
              <a:cs typeface="Arial" pitchFamily="34" charset="0"/>
            </a:endParaRPr>
          </a:p>
          <a:p>
            <a:pPr marL="171450" indent="-171450" algn="just">
              <a:buFont typeface="Wingdings" panose="05000000000000000000" pitchFamily="2" charset="2"/>
              <a:buChar char="Ø"/>
            </a:pPr>
            <a:r>
              <a:rPr lang="es-MX" sz="1100" dirty="0" err="1">
                <a:latin typeface="Arial" panose="020B0604020202020204" pitchFamily="34" charset="0"/>
                <a:cs typeface="Arial" panose="020B0604020202020204" pitchFamily="34" charset="0"/>
              </a:rPr>
              <a:t>Desai</a:t>
            </a:r>
            <a:r>
              <a:rPr lang="es-MX" sz="1100" dirty="0">
                <a:latin typeface="Arial" panose="020B0604020202020204" pitchFamily="34" charset="0"/>
                <a:cs typeface="Arial" panose="020B0604020202020204" pitchFamily="34" charset="0"/>
              </a:rPr>
              <a:t>, </a:t>
            </a:r>
            <a:r>
              <a:rPr lang="es-MX" sz="1100" dirty="0" err="1">
                <a:latin typeface="Arial" panose="020B0604020202020204" pitchFamily="34" charset="0"/>
                <a:cs typeface="Arial" panose="020B0604020202020204" pitchFamily="34" charset="0"/>
              </a:rPr>
              <a:t>Meghnad</a:t>
            </a:r>
            <a:r>
              <a:rPr lang="es-MX" sz="1100" dirty="0">
                <a:latin typeface="Arial" panose="020B0604020202020204" pitchFamily="34" charset="0"/>
                <a:cs typeface="Arial" panose="020B0604020202020204" pitchFamily="34" charset="0"/>
              </a:rPr>
              <a:t>, 1981, </a:t>
            </a:r>
            <a:r>
              <a:rPr lang="es-MX" sz="1100" i="1" dirty="0">
                <a:latin typeface="Arial" panose="020B0604020202020204" pitchFamily="34" charset="0"/>
                <a:cs typeface="Arial" panose="020B0604020202020204" pitchFamily="34" charset="0"/>
              </a:rPr>
              <a:t>El monetarismo a prueba</a:t>
            </a:r>
            <a:r>
              <a:rPr lang="es-MX" sz="1100" dirty="0">
                <a:latin typeface="Arial" panose="020B0604020202020204" pitchFamily="34" charset="0"/>
                <a:cs typeface="Arial" panose="020B0604020202020204" pitchFamily="34" charset="0"/>
              </a:rPr>
              <a:t>, FCE, México. (Capítulos I, II y IV)</a:t>
            </a:r>
          </a:p>
          <a:p>
            <a:pPr marL="171450" indent="-171450" algn="just">
              <a:buFont typeface="Wingdings" panose="05000000000000000000" pitchFamily="2" charset="2"/>
              <a:buChar char="Ø"/>
            </a:pPr>
            <a:r>
              <a:rPr lang="es-MX" sz="1100" dirty="0">
                <a:latin typeface="Arial" panose="020B0604020202020204" pitchFamily="34" charset="0"/>
                <a:cs typeface="Arial" panose="020B0604020202020204" pitchFamily="34" charset="0"/>
              </a:rPr>
              <a:t>Documentos del Banco de México</a:t>
            </a:r>
          </a:p>
          <a:p>
            <a:pPr marL="171450" indent="-171450" algn="just">
              <a:buFont typeface="Wingdings" panose="05000000000000000000" pitchFamily="2" charset="2"/>
              <a:buChar char="Ø"/>
            </a:pPr>
            <a:r>
              <a:rPr lang="es-MX" sz="1100" dirty="0">
                <a:latin typeface="Arial" panose="020B0604020202020204" pitchFamily="34" charset="0"/>
                <a:cs typeface="Arial" panose="020B0604020202020204" pitchFamily="34" charset="0"/>
              </a:rPr>
              <a:t>Harris, L. 1985, </a:t>
            </a:r>
            <a:r>
              <a:rPr lang="es-MX" sz="1100" i="1" dirty="0">
                <a:latin typeface="Arial" panose="020B0604020202020204" pitchFamily="34" charset="0"/>
                <a:cs typeface="Arial" panose="020B0604020202020204" pitchFamily="34" charset="0"/>
              </a:rPr>
              <a:t>Teoría monetaria</a:t>
            </a:r>
            <a:r>
              <a:rPr lang="es-MX" sz="1100" dirty="0">
                <a:latin typeface="Arial" panose="020B0604020202020204" pitchFamily="34" charset="0"/>
                <a:cs typeface="Arial" panose="020B0604020202020204" pitchFamily="34" charset="0"/>
              </a:rPr>
              <a:t>, FCE, México. (Capítulos 1, 2, 3 y 6)</a:t>
            </a:r>
          </a:p>
          <a:p>
            <a:pPr marL="171450" indent="-171450" algn="just">
              <a:buFont typeface="Wingdings" panose="05000000000000000000" pitchFamily="2" charset="2"/>
              <a:buChar char="Ø"/>
            </a:pPr>
            <a:r>
              <a:rPr lang="es-MX" sz="1100" dirty="0" err="1">
                <a:latin typeface="Arial" panose="020B0604020202020204" pitchFamily="34" charset="0"/>
                <a:cs typeface="Arial" panose="020B0604020202020204" pitchFamily="34" charset="0"/>
              </a:rPr>
              <a:t>Harrod</a:t>
            </a:r>
            <a:r>
              <a:rPr lang="es-MX" sz="1100" dirty="0">
                <a:latin typeface="Arial" panose="020B0604020202020204" pitchFamily="34" charset="0"/>
                <a:cs typeface="Arial" panose="020B0604020202020204" pitchFamily="34" charset="0"/>
              </a:rPr>
              <a:t>, R. 1969, </a:t>
            </a:r>
            <a:r>
              <a:rPr lang="es-MX" sz="1100" i="1" dirty="0">
                <a:latin typeface="Arial" panose="020B0604020202020204" pitchFamily="34" charset="0"/>
                <a:cs typeface="Arial" panose="020B0604020202020204" pitchFamily="34" charset="0"/>
              </a:rPr>
              <a:t>Dinero</a:t>
            </a:r>
            <a:r>
              <a:rPr lang="es-MX" sz="1100" dirty="0">
                <a:latin typeface="Arial" panose="020B0604020202020204" pitchFamily="34" charset="0"/>
                <a:cs typeface="Arial" panose="020B0604020202020204" pitchFamily="34" charset="0"/>
              </a:rPr>
              <a:t>, Ediciones Ariel, Barcelona. (Capítulos 1, 2 6 y 7)</a:t>
            </a:r>
          </a:p>
          <a:p>
            <a:pPr marL="171450" indent="-171450" algn="just">
              <a:buFont typeface="Wingdings" panose="05000000000000000000" pitchFamily="2" charset="2"/>
              <a:buChar char="Ø"/>
            </a:pPr>
            <a:r>
              <a:rPr lang="es-MX" sz="1100" dirty="0" err="1">
                <a:latin typeface="Arial" panose="020B0604020202020204" pitchFamily="34" charset="0"/>
                <a:cs typeface="Arial" panose="020B0604020202020204" pitchFamily="34" charset="0"/>
              </a:rPr>
              <a:t>Hicks</a:t>
            </a:r>
            <a:r>
              <a:rPr lang="es-MX" sz="1100" dirty="0">
                <a:latin typeface="Arial" panose="020B0604020202020204" pitchFamily="34" charset="0"/>
                <a:cs typeface="Arial" panose="020B0604020202020204" pitchFamily="34" charset="0"/>
              </a:rPr>
              <a:t>, J. R. 1967, </a:t>
            </a:r>
            <a:r>
              <a:rPr lang="es-MX" sz="1100" i="1" dirty="0">
                <a:latin typeface="Arial" panose="020B0604020202020204" pitchFamily="34" charset="0"/>
                <a:cs typeface="Arial" panose="020B0604020202020204" pitchFamily="34" charset="0"/>
              </a:rPr>
              <a:t>Ensayos críticos sobre la teoría del dinero</a:t>
            </a:r>
            <a:r>
              <a:rPr lang="es-MX" sz="1100" dirty="0">
                <a:latin typeface="Arial" panose="020B0604020202020204" pitchFamily="34" charset="0"/>
                <a:cs typeface="Arial" panose="020B0604020202020204" pitchFamily="34" charset="0"/>
              </a:rPr>
              <a:t>, Ariel, Barcelona. (Capítulos 1-4 y 9)</a:t>
            </a:r>
          </a:p>
          <a:p>
            <a:pPr marL="171450" indent="-171450" algn="just">
              <a:buFont typeface="Wingdings" panose="05000000000000000000" pitchFamily="2" charset="2"/>
              <a:buChar char="Ø"/>
            </a:pPr>
            <a:r>
              <a:rPr lang="es-MX" sz="1100" dirty="0" err="1">
                <a:latin typeface="Arial" panose="020B0604020202020204" pitchFamily="34" charset="0"/>
                <a:cs typeface="Arial" panose="020B0604020202020204" pitchFamily="34" charset="0"/>
              </a:rPr>
              <a:t>Mankiw</a:t>
            </a:r>
            <a:r>
              <a:rPr lang="es-MX" sz="1100" dirty="0">
                <a:latin typeface="Arial" panose="020B0604020202020204" pitchFamily="34" charset="0"/>
                <a:cs typeface="Arial" panose="020B0604020202020204" pitchFamily="34" charset="0"/>
              </a:rPr>
              <a:t>, Gregory. 2013, </a:t>
            </a:r>
            <a:r>
              <a:rPr lang="es-MX" sz="1100" i="1" dirty="0" err="1">
                <a:latin typeface="Arial" panose="020B0604020202020204" pitchFamily="34" charset="0"/>
                <a:cs typeface="Arial" panose="020B0604020202020204" pitchFamily="34" charset="0"/>
              </a:rPr>
              <a:t>Macroeconomia</a:t>
            </a:r>
            <a:r>
              <a:rPr lang="es-MX" sz="1100" dirty="0">
                <a:latin typeface="Arial" panose="020B0604020202020204" pitchFamily="34" charset="0"/>
                <a:cs typeface="Arial" panose="020B0604020202020204" pitchFamily="34" charset="0"/>
              </a:rPr>
              <a:t>, Octava edición, Antoni Bosch Editor, Barcelona.</a:t>
            </a:r>
          </a:p>
          <a:p>
            <a:pPr marL="171450" indent="-171450" algn="just">
              <a:buFont typeface="Wingdings" panose="05000000000000000000" pitchFamily="2" charset="2"/>
              <a:buChar char="Ø"/>
            </a:pPr>
            <a:r>
              <a:rPr lang="es-MX" sz="1100" dirty="0" err="1">
                <a:latin typeface="Arial" panose="020B0604020202020204" pitchFamily="34" charset="0"/>
                <a:cs typeface="Arial" panose="020B0604020202020204" pitchFamily="34" charset="0"/>
              </a:rPr>
              <a:t>Palley</a:t>
            </a:r>
            <a:r>
              <a:rPr lang="es-MX" sz="1100" dirty="0">
                <a:latin typeface="Arial" panose="020B0604020202020204" pitchFamily="34" charset="0"/>
                <a:cs typeface="Arial" panose="020B0604020202020204" pitchFamily="34" charset="0"/>
              </a:rPr>
              <a:t>, T., 2006, “Dinero endógeno: significado y alcance”, en P. </a:t>
            </a:r>
            <a:r>
              <a:rPr lang="es-MX" sz="1100" dirty="0" err="1">
                <a:latin typeface="Arial" panose="020B0604020202020204" pitchFamily="34" charset="0"/>
                <a:cs typeface="Arial" panose="020B0604020202020204" pitchFamily="34" charset="0"/>
              </a:rPr>
              <a:t>Piégay</a:t>
            </a:r>
            <a:r>
              <a:rPr lang="es-MX" sz="1100" dirty="0">
                <a:latin typeface="Arial" panose="020B0604020202020204" pitchFamily="34" charset="0"/>
                <a:cs typeface="Arial" panose="020B0604020202020204" pitchFamily="34" charset="0"/>
              </a:rPr>
              <a:t> y L. P. </a:t>
            </a:r>
            <a:r>
              <a:rPr lang="es-MX" sz="1100" dirty="0" err="1">
                <a:latin typeface="Arial" panose="020B0604020202020204" pitchFamily="34" charset="0"/>
                <a:cs typeface="Arial" panose="020B0604020202020204" pitchFamily="34" charset="0"/>
              </a:rPr>
              <a:t>Rochon</a:t>
            </a:r>
            <a:r>
              <a:rPr lang="es-MX" sz="1100" dirty="0">
                <a:latin typeface="Arial" panose="020B0604020202020204" pitchFamily="34" charset="0"/>
                <a:cs typeface="Arial" panose="020B0604020202020204" pitchFamily="34" charset="0"/>
              </a:rPr>
              <a:t>, editores, </a:t>
            </a:r>
            <a:r>
              <a:rPr lang="es-MX" sz="1100" i="1" dirty="0">
                <a:latin typeface="Arial" panose="020B0604020202020204" pitchFamily="34" charset="0"/>
                <a:cs typeface="Arial" panose="020B0604020202020204" pitchFamily="34" charset="0"/>
              </a:rPr>
              <a:t>Teorías monetarias </a:t>
            </a:r>
            <a:r>
              <a:rPr lang="es-MX" sz="1100" i="1" dirty="0" err="1">
                <a:latin typeface="Arial" panose="020B0604020202020204" pitchFamily="34" charset="0"/>
                <a:cs typeface="Arial" panose="020B0604020202020204" pitchFamily="34" charset="0"/>
              </a:rPr>
              <a:t>poskeynesianas</a:t>
            </a:r>
            <a:r>
              <a:rPr lang="es-MX" sz="1100" dirty="0">
                <a:latin typeface="Arial" panose="020B0604020202020204" pitchFamily="34" charset="0"/>
                <a:cs typeface="Arial" panose="020B0604020202020204" pitchFamily="34" charset="0"/>
              </a:rPr>
              <a:t>, </a:t>
            </a:r>
            <a:r>
              <a:rPr lang="es-MX" sz="1100" dirty="0" err="1">
                <a:latin typeface="Arial" panose="020B0604020202020204" pitchFamily="34" charset="0"/>
                <a:cs typeface="Arial" panose="020B0604020202020204" pitchFamily="34" charset="0"/>
              </a:rPr>
              <a:t>Akal</a:t>
            </a:r>
            <a:r>
              <a:rPr lang="es-MX" sz="1100" dirty="0">
                <a:latin typeface="Arial" panose="020B0604020202020204" pitchFamily="34" charset="0"/>
                <a:cs typeface="Arial" panose="020B0604020202020204" pitchFamily="34" charset="0"/>
              </a:rPr>
              <a:t>, Madrid.</a:t>
            </a:r>
          </a:p>
          <a:p>
            <a:pPr marL="171450" indent="-171450" algn="just">
              <a:buFont typeface="Wingdings" panose="05000000000000000000" pitchFamily="2" charset="2"/>
              <a:buChar char="Ø"/>
            </a:pPr>
            <a:r>
              <a:rPr lang="en-US" sz="1100" dirty="0" err="1">
                <a:latin typeface="Arial" panose="020B0604020202020204" pitchFamily="34" charset="0"/>
                <a:cs typeface="Arial" panose="020B0604020202020204" pitchFamily="34" charset="0"/>
              </a:rPr>
              <a:t>Panico</a:t>
            </a:r>
            <a:r>
              <a:rPr lang="en-US" sz="1100" dirty="0">
                <a:latin typeface="Arial" panose="020B0604020202020204" pitchFamily="34" charset="0"/>
                <a:cs typeface="Arial" panose="020B0604020202020204" pitchFamily="34" charset="0"/>
              </a:rPr>
              <a:t> C., 2008, “Keynes on the control of the money supply and the interest rate”, en </a:t>
            </a:r>
            <a:r>
              <a:rPr lang="en-US" sz="1100" dirty="0" err="1">
                <a:latin typeface="Arial" panose="020B0604020202020204" pitchFamily="34" charset="0"/>
                <a:cs typeface="Arial" panose="020B0604020202020204" pitchFamily="34" charset="0"/>
              </a:rPr>
              <a:t>Forstater</a:t>
            </a:r>
            <a:r>
              <a:rPr lang="en-US" sz="1100" dirty="0">
                <a:latin typeface="Arial" panose="020B0604020202020204" pitchFamily="34" charset="0"/>
                <a:cs typeface="Arial" panose="020B0604020202020204" pitchFamily="34" charset="0"/>
              </a:rPr>
              <a:t> M. y Wray R., eds., </a:t>
            </a:r>
            <a:r>
              <a:rPr lang="en-US" sz="1100" i="1" dirty="0">
                <a:latin typeface="Arial" panose="020B0604020202020204" pitchFamily="34" charset="0"/>
                <a:cs typeface="Arial" panose="020B0604020202020204" pitchFamily="34" charset="0"/>
              </a:rPr>
              <a:t>Keynes and macroeconomics after 70 years: critical assessments of the general theory</a:t>
            </a:r>
            <a:r>
              <a:rPr lang="en-US" sz="1100" dirty="0">
                <a:latin typeface="Arial" panose="020B0604020202020204" pitchFamily="34" charset="0"/>
                <a:cs typeface="Arial" panose="020B0604020202020204" pitchFamily="34" charset="0"/>
              </a:rPr>
              <a:t>, Elgar, </a:t>
            </a:r>
            <a:r>
              <a:rPr lang="en-US" sz="1100" dirty="0" err="1">
                <a:latin typeface="Arial" panose="020B0604020202020204" pitchFamily="34" charset="0"/>
                <a:cs typeface="Arial" panose="020B0604020202020204" pitchFamily="34" charset="0"/>
              </a:rPr>
              <a:t>Aldershot</a:t>
            </a:r>
            <a:r>
              <a:rPr lang="en-US" sz="1100" dirty="0" smtClean="0">
                <a:latin typeface="Arial" panose="020B0604020202020204" pitchFamily="34" charset="0"/>
                <a:cs typeface="Arial" panose="020B0604020202020204" pitchFamily="34" charset="0"/>
              </a:rPr>
              <a:t>.</a:t>
            </a:r>
          </a:p>
          <a:p>
            <a:pPr algn="just"/>
            <a:endParaRPr lang="en-US" sz="900" dirty="0">
              <a:latin typeface="Arial" panose="020B0604020202020204" pitchFamily="34" charset="0"/>
              <a:cs typeface="Arial" panose="020B0604020202020204" pitchFamily="34" charset="0"/>
            </a:endParaRPr>
          </a:p>
          <a:p>
            <a:pPr algn="just"/>
            <a:r>
              <a:rPr lang="es-ES" sz="1200" b="1" i="1" u="sng" dirty="0">
                <a:solidFill>
                  <a:srgbClr val="F87508"/>
                </a:solidFill>
                <a:effectLst>
                  <a:outerShdw blurRad="38100" dist="38100" dir="2700000" algn="tl">
                    <a:srgbClr val="000000">
                      <a:alpha val="43137"/>
                    </a:srgbClr>
                  </a:outerShdw>
                </a:effectLst>
                <a:latin typeface="Arial" pitchFamily="34" charset="0"/>
                <a:cs typeface="Arial" pitchFamily="34" charset="0"/>
              </a:rPr>
              <a:t>Segunda Parte: La demanda de moneda</a:t>
            </a:r>
            <a:endParaRPr lang="es-MX" sz="1200" b="1" dirty="0">
              <a:solidFill>
                <a:srgbClr val="F87508"/>
              </a:solidFill>
              <a:effectLst>
                <a:outerShdw blurRad="38100" dist="38100" dir="2700000" algn="tl">
                  <a:srgbClr val="000000">
                    <a:alpha val="43137"/>
                  </a:srgbClr>
                </a:outerShdw>
              </a:effectLst>
              <a:latin typeface="Arial" pitchFamily="34" charset="0"/>
              <a:cs typeface="Arial" pitchFamily="34" charset="0"/>
            </a:endParaRPr>
          </a:p>
          <a:p>
            <a:pPr algn="just"/>
            <a:endParaRPr lang="en-US" sz="900" dirty="0" smtClean="0">
              <a:latin typeface="Arial" panose="020B0604020202020204" pitchFamily="34" charset="0"/>
              <a:cs typeface="Arial" panose="020B0604020202020204" pitchFamily="34" charset="0"/>
            </a:endParaRPr>
          </a:p>
          <a:p>
            <a:pPr marL="171450" indent="-171450">
              <a:buFont typeface="Wingdings" panose="05000000000000000000" pitchFamily="2" charset="2"/>
              <a:buChar char="Ø"/>
            </a:pPr>
            <a:r>
              <a:rPr lang="es-MX" sz="1100" dirty="0">
                <a:latin typeface="Arial" panose="020B0604020202020204" pitchFamily="34" charset="0"/>
                <a:cs typeface="Arial" panose="020B0604020202020204" pitchFamily="34" charset="0"/>
              </a:rPr>
              <a:t>Argandoña, Antonio (1981)/ </a:t>
            </a:r>
            <a:r>
              <a:rPr lang="es-MX" sz="1100" i="1" dirty="0">
                <a:latin typeface="Arial" panose="020B0604020202020204" pitchFamily="34" charset="0"/>
                <a:cs typeface="Arial" panose="020B0604020202020204" pitchFamily="34" charset="0"/>
              </a:rPr>
              <a:t>La teoría monetaria moderna. De Keynes a la década de los 80</a:t>
            </a:r>
            <a:r>
              <a:rPr lang="es-MX" sz="1100" dirty="0">
                <a:latin typeface="Arial" panose="020B0604020202020204" pitchFamily="34" charset="0"/>
                <a:cs typeface="Arial" panose="020B0604020202020204" pitchFamily="34" charset="0"/>
              </a:rPr>
              <a:t>, Editorial Ariel, Barcelona. </a:t>
            </a:r>
          </a:p>
          <a:p>
            <a:pPr marL="171450" indent="-171450">
              <a:buFont typeface="Wingdings" panose="05000000000000000000" pitchFamily="2" charset="2"/>
              <a:buChar char="Ø"/>
            </a:pPr>
            <a:r>
              <a:rPr lang="es-MX" sz="1100" dirty="0" err="1">
                <a:latin typeface="Arial" panose="020B0604020202020204" pitchFamily="34" charset="0"/>
                <a:cs typeface="Arial" panose="020B0604020202020204" pitchFamily="34" charset="0"/>
              </a:rPr>
              <a:t>Chick</a:t>
            </a:r>
            <a:r>
              <a:rPr lang="es-MX" sz="1100" dirty="0">
                <a:latin typeface="Arial" panose="020B0604020202020204" pitchFamily="34" charset="0"/>
                <a:cs typeface="Arial" panose="020B0604020202020204" pitchFamily="34" charset="0"/>
              </a:rPr>
              <a:t>, Victoria (1990)/ </a:t>
            </a:r>
            <a:r>
              <a:rPr lang="es-MX" sz="1100" i="1" dirty="0">
                <a:latin typeface="Arial" panose="020B0604020202020204" pitchFamily="34" charset="0"/>
                <a:cs typeface="Arial" panose="020B0604020202020204" pitchFamily="34" charset="0"/>
              </a:rPr>
              <a:t>La macroeconomía según Keynes. Una revisión de la teoría general</a:t>
            </a:r>
            <a:r>
              <a:rPr lang="es-MX" sz="1100" dirty="0">
                <a:latin typeface="Arial" panose="020B0604020202020204" pitchFamily="34" charset="0"/>
                <a:cs typeface="Arial" panose="020B0604020202020204" pitchFamily="34" charset="0"/>
              </a:rPr>
              <a:t>, Alianza Editorial, Madrid. (Capítulos 11 y 12)</a:t>
            </a:r>
          </a:p>
          <a:p>
            <a:pPr marL="171450" indent="-171450">
              <a:buFont typeface="Wingdings" panose="05000000000000000000" pitchFamily="2" charset="2"/>
              <a:buChar char="Ø"/>
            </a:pPr>
            <a:r>
              <a:rPr lang="es-MX" sz="1100" dirty="0" err="1">
                <a:latin typeface="Arial" panose="020B0604020202020204" pitchFamily="34" charset="0"/>
                <a:cs typeface="Arial" panose="020B0604020202020204" pitchFamily="34" charset="0"/>
              </a:rPr>
              <a:t>Desai</a:t>
            </a:r>
            <a:r>
              <a:rPr lang="es-MX" sz="1100" dirty="0">
                <a:latin typeface="Arial" panose="020B0604020202020204" pitchFamily="34" charset="0"/>
                <a:cs typeface="Arial" panose="020B0604020202020204" pitchFamily="34" charset="0"/>
              </a:rPr>
              <a:t>, </a:t>
            </a:r>
            <a:r>
              <a:rPr lang="es-MX" sz="1100" dirty="0" err="1">
                <a:latin typeface="Arial" panose="020B0604020202020204" pitchFamily="34" charset="0"/>
                <a:cs typeface="Arial" panose="020B0604020202020204" pitchFamily="34" charset="0"/>
              </a:rPr>
              <a:t>Meghnad</a:t>
            </a:r>
            <a:r>
              <a:rPr lang="es-MX" sz="1100" dirty="0">
                <a:latin typeface="Arial" panose="020B0604020202020204" pitchFamily="34" charset="0"/>
                <a:cs typeface="Arial" panose="020B0604020202020204" pitchFamily="34" charset="0"/>
              </a:rPr>
              <a:t> (1981)/ </a:t>
            </a:r>
            <a:r>
              <a:rPr lang="es-MX" sz="1100" i="1" dirty="0">
                <a:latin typeface="Arial" panose="020B0604020202020204" pitchFamily="34" charset="0"/>
                <a:cs typeface="Arial" panose="020B0604020202020204" pitchFamily="34" charset="0"/>
              </a:rPr>
              <a:t>El monetarismo a prueba</a:t>
            </a:r>
            <a:r>
              <a:rPr lang="es-MX" sz="1100" dirty="0">
                <a:latin typeface="Arial" panose="020B0604020202020204" pitchFamily="34" charset="0"/>
                <a:cs typeface="Arial" panose="020B0604020202020204" pitchFamily="34" charset="0"/>
              </a:rPr>
              <a:t>, FCE, México. (Capítulos I, II y IV)</a:t>
            </a:r>
          </a:p>
          <a:p>
            <a:pPr marL="171450" indent="-171450">
              <a:buFont typeface="Wingdings" panose="05000000000000000000" pitchFamily="2" charset="2"/>
              <a:buChar char="Ø"/>
            </a:pPr>
            <a:r>
              <a:rPr lang="en-US" sz="1100" dirty="0">
                <a:latin typeface="Arial" panose="020B0604020202020204" pitchFamily="34" charset="0"/>
                <a:cs typeface="Arial" panose="020B0604020202020204" pitchFamily="34" charset="0"/>
              </a:rPr>
              <a:t>Friedman, Milton (1980)/ “Monetarism: a reply to the critics”, </a:t>
            </a:r>
            <a:r>
              <a:rPr lang="en-US" sz="1100" i="1" dirty="0">
                <a:latin typeface="Arial" panose="020B0604020202020204" pitchFamily="34" charset="0"/>
                <a:cs typeface="Arial" panose="020B0604020202020204" pitchFamily="34" charset="0"/>
              </a:rPr>
              <a:t>The Times</a:t>
            </a:r>
            <a:r>
              <a:rPr lang="en-US" sz="1100" dirty="0">
                <a:latin typeface="Arial" panose="020B0604020202020204" pitchFamily="34" charset="0"/>
                <a:cs typeface="Arial" panose="020B0604020202020204" pitchFamily="34" charset="0"/>
              </a:rPr>
              <a:t>, </a:t>
            </a:r>
            <a:r>
              <a:rPr lang="en-US" sz="1100" dirty="0" err="1">
                <a:latin typeface="Arial" panose="020B0604020202020204" pitchFamily="34" charset="0"/>
                <a:cs typeface="Arial" panose="020B0604020202020204" pitchFamily="34" charset="0"/>
              </a:rPr>
              <a:t>Londres</a:t>
            </a:r>
            <a:r>
              <a:rPr lang="en-US" sz="1100" dirty="0">
                <a:latin typeface="Arial" panose="020B0604020202020204" pitchFamily="34" charset="0"/>
                <a:cs typeface="Arial" panose="020B0604020202020204" pitchFamily="34" charset="0"/>
              </a:rPr>
              <a:t>, </a:t>
            </a:r>
            <a:r>
              <a:rPr lang="en-US" sz="1100" dirty="0" err="1">
                <a:latin typeface="Arial" panose="020B0604020202020204" pitchFamily="34" charset="0"/>
                <a:cs typeface="Arial" panose="020B0604020202020204" pitchFamily="34" charset="0"/>
              </a:rPr>
              <a:t>marzo</a:t>
            </a:r>
            <a:r>
              <a:rPr lang="en-US" sz="1100" dirty="0">
                <a:latin typeface="Arial" panose="020B0604020202020204" pitchFamily="34" charset="0"/>
                <a:cs typeface="Arial" panose="020B0604020202020204" pitchFamily="34" charset="0"/>
              </a:rPr>
              <a:t> 3.</a:t>
            </a:r>
            <a:endParaRPr lang="es-MX" sz="1100" dirty="0">
              <a:latin typeface="Arial" panose="020B0604020202020204" pitchFamily="34" charset="0"/>
              <a:cs typeface="Arial" panose="020B0604020202020204" pitchFamily="34" charset="0"/>
            </a:endParaRPr>
          </a:p>
          <a:p>
            <a:pPr marL="171450" indent="-171450">
              <a:buFont typeface="Wingdings" panose="05000000000000000000" pitchFamily="2" charset="2"/>
              <a:buChar char="Ø"/>
            </a:pPr>
            <a:r>
              <a:rPr lang="en-US" sz="1100" dirty="0">
                <a:latin typeface="Arial" panose="020B0604020202020204" pitchFamily="34" charset="0"/>
                <a:cs typeface="Arial" panose="020B0604020202020204" pitchFamily="34" charset="0"/>
              </a:rPr>
              <a:t>_____ (1983)/ “Monetarism in rhetoric and in practice”, </a:t>
            </a:r>
            <a:r>
              <a:rPr lang="en-US" sz="1100" i="1" dirty="0">
                <a:latin typeface="Arial" panose="020B0604020202020204" pitchFamily="34" charset="0"/>
                <a:cs typeface="Arial" panose="020B0604020202020204" pitchFamily="34" charset="0"/>
              </a:rPr>
              <a:t>Monetary and Economic Studies</a:t>
            </a:r>
            <a:r>
              <a:rPr lang="en-US" sz="1100" dirty="0">
                <a:latin typeface="Arial" panose="020B0604020202020204" pitchFamily="34" charset="0"/>
                <a:cs typeface="Arial" panose="020B0604020202020204" pitchFamily="34" charset="0"/>
              </a:rPr>
              <a:t>, </a:t>
            </a:r>
            <a:r>
              <a:rPr lang="en-US" sz="1100" dirty="0" err="1">
                <a:latin typeface="Arial" panose="020B0604020202020204" pitchFamily="34" charset="0"/>
                <a:cs typeface="Arial" panose="020B0604020202020204" pitchFamily="34" charset="0"/>
              </a:rPr>
              <a:t>octubre</a:t>
            </a:r>
            <a:r>
              <a:rPr lang="en-US" sz="1100" dirty="0">
                <a:latin typeface="Arial" panose="020B0604020202020204" pitchFamily="34" charset="0"/>
                <a:cs typeface="Arial" panose="020B0604020202020204" pitchFamily="34" charset="0"/>
              </a:rPr>
              <a:t>.</a:t>
            </a:r>
            <a:endParaRPr lang="es-MX" sz="1100" dirty="0">
              <a:latin typeface="Arial" panose="020B0604020202020204" pitchFamily="34" charset="0"/>
              <a:cs typeface="Arial" panose="020B0604020202020204" pitchFamily="34" charset="0"/>
            </a:endParaRPr>
          </a:p>
          <a:p>
            <a:pPr marL="171450" indent="-171450">
              <a:buFont typeface="Wingdings" panose="05000000000000000000" pitchFamily="2" charset="2"/>
              <a:buChar char="Ø"/>
            </a:pPr>
            <a:r>
              <a:rPr lang="es-MX" sz="1100" dirty="0">
                <a:latin typeface="Arial" panose="020B0604020202020204" pitchFamily="34" charset="0"/>
                <a:cs typeface="Arial" panose="020B0604020202020204" pitchFamily="34" charset="0"/>
              </a:rPr>
              <a:t>Gordon, R. J. (1970)/ </a:t>
            </a:r>
            <a:r>
              <a:rPr lang="es-MX" sz="1100" i="1" dirty="0">
                <a:latin typeface="Arial" panose="020B0604020202020204" pitchFamily="34" charset="0"/>
                <a:cs typeface="Arial" panose="020B0604020202020204" pitchFamily="34" charset="0"/>
              </a:rPr>
              <a:t>El marco monetario de Milton Friedman</a:t>
            </a:r>
            <a:r>
              <a:rPr lang="es-MX" sz="1100" dirty="0">
                <a:latin typeface="Arial" panose="020B0604020202020204" pitchFamily="34" charset="0"/>
                <a:cs typeface="Arial" panose="020B0604020202020204" pitchFamily="34" charset="0"/>
              </a:rPr>
              <a:t>, Editorial </a:t>
            </a:r>
            <a:r>
              <a:rPr lang="es-MX" sz="1100" dirty="0" err="1">
                <a:latin typeface="Arial" panose="020B0604020202020204" pitchFamily="34" charset="0"/>
                <a:cs typeface="Arial" panose="020B0604020202020204" pitchFamily="34" charset="0"/>
              </a:rPr>
              <a:t>Premiá</a:t>
            </a:r>
            <a:r>
              <a:rPr lang="es-MX" sz="1100" dirty="0">
                <a:latin typeface="Arial" panose="020B0604020202020204" pitchFamily="34" charset="0"/>
                <a:cs typeface="Arial" panose="020B0604020202020204" pitchFamily="34" charset="0"/>
              </a:rPr>
              <a:t>, México.</a:t>
            </a:r>
          </a:p>
          <a:p>
            <a:pPr marL="171450" indent="-171450">
              <a:buFont typeface="Wingdings" panose="05000000000000000000" pitchFamily="2" charset="2"/>
              <a:buChar char="Ø"/>
            </a:pPr>
            <a:r>
              <a:rPr lang="es-MX" sz="1100" dirty="0">
                <a:latin typeface="Arial" panose="020B0604020202020204" pitchFamily="34" charset="0"/>
                <a:cs typeface="Arial" panose="020B0604020202020204" pitchFamily="34" charset="0"/>
              </a:rPr>
              <a:t>Harris, L. 1985, </a:t>
            </a:r>
            <a:r>
              <a:rPr lang="es-MX" sz="1100" i="1" dirty="0">
                <a:latin typeface="Arial" panose="020B0604020202020204" pitchFamily="34" charset="0"/>
                <a:cs typeface="Arial" panose="020B0604020202020204" pitchFamily="34" charset="0"/>
              </a:rPr>
              <a:t>Teoría Monetaria</a:t>
            </a:r>
            <a:r>
              <a:rPr lang="es-MX" sz="1100" dirty="0">
                <a:latin typeface="Arial" panose="020B0604020202020204" pitchFamily="34" charset="0"/>
                <a:cs typeface="Arial" panose="020B0604020202020204" pitchFamily="34" charset="0"/>
              </a:rPr>
              <a:t>, FCE, México. </a:t>
            </a:r>
            <a:r>
              <a:rPr lang="en-US" sz="1100" dirty="0">
                <a:latin typeface="Arial" panose="020B0604020202020204" pitchFamily="34" charset="0"/>
                <a:cs typeface="Arial" panose="020B0604020202020204" pitchFamily="34" charset="0"/>
              </a:rPr>
              <a:t>(</a:t>
            </a:r>
            <a:r>
              <a:rPr lang="en-US" sz="1100" dirty="0" err="1">
                <a:latin typeface="Arial" panose="020B0604020202020204" pitchFamily="34" charset="0"/>
                <a:cs typeface="Arial" panose="020B0604020202020204" pitchFamily="34" charset="0"/>
              </a:rPr>
              <a:t>Capítulos</a:t>
            </a:r>
            <a:r>
              <a:rPr lang="en-US" sz="1100" dirty="0">
                <a:latin typeface="Arial" panose="020B0604020202020204" pitchFamily="34" charset="0"/>
                <a:cs typeface="Arial" panose="020B0604020202020204" pitchFamily="34" charset="0"/>
              </a:rPr>
              <a:t> 6-9, 12 y del 15-17) </a:t>
            </a:r>
            <a:endParaRPr lang="es-MX" sz="1100" dirty="0">
              <a:latin typeface="Arial" panose="020B0604020202020204" pitchFamily="34" charset="0"/>
              <a:cs typeface="Arial" panose="020B0604020202020204" pitchFamily="34" charset="0"/>
            </a:endParaRPr>
          </a:p>
          <a:p>
            <a:pPr marL="171450" indent="-171450">
              <a:buFont typeface="Wingdings" panose="05000000000000000000" pitchFamily="2" charset="2"/>
              <a:buChar char="Ø"/>
            </a:pPr>
            <a:r>
              <a:rPr lang="en-US" sz="1100" dirty="0" err="1">
                <a:latin typeface="Arial" panose="020B0604020202020204" pitchFamily="34" charset="0"/>
                <a:cs typeface="Arial" panose="020B0604020202020204" pitchFamily="34" charset="0"/>
              </a:rPr>
              <a:t>Hetzel</a:t>
            </a:r>
            <a:r>
              <a:rPr lang="en-US" sz="1100" dirty="0">
                <a:latin typeface="Arial" panose="020B0604020202020204" pitchFamily="34" charset="0"/>
                <a:cs typeface="Arial" panose="020B0604020202020204" pitchFamily="34" charset="0"/>
              </a:rPr>
              <a:t>, Robert (2004)/ “How do central banks control inflation?”, </a:t>
            </a:r>
            <a:r>
              <a:rPr lang="en-US" sz="1100" i="1" dirty="0">
                <a:latin typeface="Arial" panose="020B0604020202020204" pitchFamily="34" charset="0"/>
                <a:cs typeface="Arial" panose="020B0604020202020204" pitchFamily="34" charset="0"/>
              </a:rPr>
              <a:t>Economic Quarterly </a:t>
            </a:r>
            <a:r>
              <a:rPr lang="en-US" sz="1100" dirty="0">
                <a:latin typeface="Arial" panose="020B0604020202020204" pitchFamily="34" charset="0"/>
                <a:cs typeface="Arial" panose="020B0604020202020204" pitchFamily="34" charset="0"/>
              </a:rPr>
              <a:t>vol. 90 </a:t>
            </a:r>
            <a:r>
              <a:rPr lang="en-US" sz="1100" dirty="0" err="1">
                <a:latin typeface="Arial" panose="020B0604020202020204" pitchFamily="34" charset="0"/>
                <a:cs typeface="Arial" panose="020B0604020202020204" pitchFamily="34" charset="0"/>
              </a:rPr>
              <a:t>núm</a:t>
            </a:r>
            <a:r>
              <a:rPr lang="en-US" sz="1100" dirty="0">
                <a:latin typeface="Arial" panose="020B0604020202020204" pitchFamily="34" charset="0"/>
                <a:cs typeface="Arial" panose="020B0604020202020204" pitchFamily="34" charset="0"/>
              </a:rPr>
              <a:t>. 3, </a:t>
            </a:r>
            <a:r>
              <a:rPr lang="en-US" sz="1100" cap="small" dirty="0" err="1">
                <a:latin typeface="Arial" panose="020B0604020202020204" pitchFamily="34" charset="0"/>
                <a:cs typeface="Arial" panose="020B0604020202020204" pitchFamily="34" charset="0"/>
              </a:rPr>
              <a:t>frb</a:t>
            </a:r>
            <a:r>
              <a:rPr lang="en-US" sz="1100" dirty="0">
                <a:latin typeface="Arial" panose="020B0604020202020204" pitchFamily="34" charset="0"/>
                <a:cs typeface="Arial" panose="020B0604020202020204" pitchFamily="34" charset="0"/>
              </a:rPr>
              <a:t> of Richmond, </a:t>
            </a:r>
            <a:r>
              <a:rPr lang="en-US" sz="1100" dirty="0" err="1">
                <a:latin typeface="Arial" panose="020B0604020202020204" pitchFamily="34" charset="0"/>
                <a:cs typeface="Arial" panose="020B0604020202020204" pitchFamily="34" charset="0"/>
              </a:rPr>
              <a:t>verano</a:t>
            </a:r>
            <a:r>
              <a:rPr lang="en-US" sz="1100" dirty="0">
                <a:latin typeface="Arial" panose="020B0604020202020204" pitchFamily="34" charset="0"/>
                <a:cs typeface="Arial" panose="020B0604020202020204" pitchFamily="34" charset="0"/>
              </a:rPr>
              <a:t>. </a:t>
            </a:r>
            <a:endParaRPr lang="es-MX" sz="1100" dirty="0">
              <a:latin typeface="Arial" panose="020B0604020202020204" pitchFamily="34" charset="0"/>
              <a:cs typeface="Arial" panose="020B0604020202020204" pitchFamily="34" charset="0"/>
            </a:endParaRPr>
          </a:p>
          <a:p>
            <a:pPr marL="171450" indent="-171450">
              <a:buFont typeface="Wingdings" panose="05000000000000000000" pitchFamily="2" charset="2"/>
              <a:buChar char="Ø"/>
            </a:pPr>
            <a:r>
              <a:rPr lang="en-US" sz="1100" dirty="0">
                <a:latin typeface="Arial" panose="020B0604020202020204" pitchFamily="34" charset="0"/>
                <a:cs typeface="Arial" panose="020B0604020202020204" pitchFamily="34" charset="0"/>
              </a:rPr>
              <a:t>_____ (2012)/ “Does monetarism retain relevance?”, </a:t>
            </a:r>
            <a:r>
              <a:rPr lang="en-US" sz="1100" i="1" dirty="0">
                <a:latin typeface="Arial" panose="020B0604020202020204" pitchFamily="34" charset="0"/>
                <a:cs typeface="Arial" panose="020B0604020202020204" pitchFamily="34" charset="0"/>
              </a:rPr>
              <a:t>Economic Quarterly</a:t>
            </a:r>
            <a:r>
              <a:rPr lang="en-US" sz="1100" dirty="0">
                <a:latin typeface="Arial" panose="020B0604020202020204" pitchFamily="34" charset="0"/>
                <a:cs typeface="Arial" panose="020B0604020202020204" pitchFamily="34" charset="0"/>
              </a:rPr>
              <a:t> vol. 98 </a:t>
            </a:r>
            <a:r>
              <a:rPr lang="en-US" sz="1100" dirty="0" err="1">
                <a:latin typeface="Arial" panose="020B0604020202020204" pitchFamily="34" charset="0"/>
                <a:cs typeface="Arial" panose="020B0604020202020204" pitchFamily="34" charset="0"/>
              </a:rPr>
              <a:t>núm</a:t>
            </a:r>
            <a:r>
              <a:rPr lang="en-US" sz="1100" dirty="0">
                <a:latin typeface="Arial" panose="020B0604020202020204" pitchFamily="34" charset="0"/>
                <a:cs typeface="Arial" panose="020B0604020202020204" pitchFamily="34" charset="0"/>
              </a:rPr>
              <a:t>. 2, FRB of Richmond.</a:t>
            </a:r>
            <a:endParaRPr lang="es-MX" sz="1100" dirty="0">
              <a:latin typeface="Arial" panose="020B0604020202020204" pitchFamily="34" charset="0"/>
              <a:cs typeface="Arial" panose="020B0604020202020204" pitchFamily="34" charset="0"/>
            </a:endParaRPr>
          </a:p>
          <a:p>
            <a:pPr marL="171450" indent="-171450">
              <a:buFont typeface="Wingdings" panose="05000000000000000000" pitchFamily="2" charset="2"/>
              <a:buChar char="Ø"/>
            </a:pPr>
            <a:r>
              <a:rPr lang="en-US" sz="1100" dirty="0" err="1">
                <a:latin typeface="Arial" panose="020B0604020202020204" pitchFamily="34" charset="0"/>
                <a:cs typeface="Arial" panose="020B0604020202020204" pitchFamily="34" charset="0"/>
              </a:rPr>
              <a:t>Kaldor</a:t>
            </a:r>
            <a:r>
              <a:rPr lang="en-US" sz="1100" dirty="0">
                <a:latin typeface="Arial" panose="020B0604020202020204" pitchFamily="34" charset="0"/>
                <a:cs typeface="Arial" panose="020B0604020202020204" pitchFamily="34" charset="0"/>
              </a:rPr>
              <a:t>, N. (1986,)/ </a:t>
            </a:r>
            <a:r>
              <a:rPr lang="en-US" sz="1100" i="1" dirty="0">
                <a:latin typeface="Arial" panose="020B0604020202020204" pitchFamily="34" charset="0"/>
                <a:cs typeface="Arial" panose="020B0604020202020204" pitchFamily="34" charset="0"/>
              </a:rPr>
              <a:t>The scourge of monetarism</a:t>
            </a:r>
            <a:r>
              <a:rPr lang="en-US" sz="1100" dirty="0">
                <a:latin typeface="Arial" panose="020B0604020202020204" pitchFamily="34" charset="0"/>
                <a:cs typeface="Arial" panose="020B0604020202020204" pitchFamily="34" charset="0"/>
              </a:rPr>
              <a:t>, Oxford, Oxford University Press, 2a. 	</a:t>
            </a:r>
            <a:r>
              <a:rPr lang="es-MX" sz="1100" dirty="0">
                <a:latin typeface="Arial" panose="020B0604020202020204" pitchFamily="34" charset="0"/>
                <a:cs typeface="Arial" panose="020B0604020202020204" pitchFamily="34" charset="0"/>
              </a:rPr>
              <a:t>Edición.</a:t>
            </a:r>
          </a:p>
          <a:p>
            <a:pPr marL="171450" indent="-171450">
              <a:buFont typeface="Wingdings" panose="05000000000000000000" pitchFamily="2" charset="2"/>
              <a:buChar char="Ø"/>
            </a:pPr>
            <a:r>
              <a:rPr lang="es-MX" sz="1100" dirty="0" err="1">
                <a:latin typeface="Arial" panose="020B0604020202020204" pitchFamily="34" charset="0"/>
                <a:cs typeface="Arial" panose="020B0604020202020204" pitchFamily="34" charset="0"/>
              </a:rPr>
              <a:t>Laidler</a:t>
            </a:r>
            <a:r>
              <a:rPr lang="es-MX" sz="1100" dirty="0">
                <a:latin typeface="Arial" panose="020B0604020202020204" pitchFamily="34" charset="0"/>
                <a:cs typeface="Arial" panose="020B0604020202020204" pitchFamily="34" charset="0"/>
              </a:rPr>
              <a:t>, David (1980)/ </a:t>
            </a:r>
            <a:r>
              <a:rPr lang="es-MX" sz="1100" i="1" dirty="0">
                <a:latin typeface="Arial" panose="020B0604020202020204" pitchFamily="34" charset="0"/>
                <a:cs typeface="Arial" panose="020B0604020202020204" pitchFamily="34" charset="0"/>
              </a:rPr>
              <a:t>La demanda de dinero</a:t>
            </a:r>
            <a:r>
              <a:rPr lang="es-MX" sz="1100" dirty="0">
                <a:latin typeface="Arial" panose="020B0604020202020204" pitchFamily="34" charset="0"/>
                <a:cs typeface="Arial" panose="020B0604020202020204" pitchFamily="34" charset="0"/>
              </a:rPr>
              <a:t>, Antoni Bosch Editor, Barcelona. Segunda edición. </a:t>
            </a:r>
          </a:p>
          <a:p>
            <a:pPr marL="171450" indent="-171450">
              <a:buFont typeface="Wingdings" panose="05000000000000000000" pitchFamily="2" charset="2"/>
              <a:buChar char="Ø"/>
            </a:pPr>
            <a:r>
              <a:rPr lang="es-MX" sz="1100" dirty="0" err="1">
                <a:latin typeface="Arial" panose="020B0604020202020204" pitchFamily="34" charset="0"/>
                <a:cs typeface="Arial" panose="020B0604020202020204" pitchFamily="34" charset="0"/>
              </a:rPr>
              <a:t>Minsky</a:t>
            </a:r>
            <a:r>
              <a:rPr lang="es-MX" sz="1100" dirty="0">
                <a:latin typeface="Arial" panose="020B0604020202020204" pitchFamily="34" charset="0"/>
                <a:cs typeface="Arial" panose="020B0604020202020204" pitchFamily="34" charset="0"/>
              </a:rPr>
              <a:t>, H. P. (1975)/ </a:t>
            </a:r>
            <a:r>
              <a:rPr lang="es-MX" sz="1100" i="1" dirty="0">
                <a:latin typeface="Arial" panose="020B0604020202020204" pitchFamily="34" charset="0"/>
                <a:cs typeface="Arial" panose="020B0604020202020204" pitchFamily="34" charset="0"/>
              </a:rPr>
              <a:t>Las razones de Keynes</a:t>
            </a:r>
            <a:r>
              <a:rPr lang="es-MX" sz="1100" dirty="0">
                <a:latin typeface="Arial" panose="020B0604020202020204" pitchFamily="34" charset="0"/>
                <a:cs typeface="Arial" panose="020B0604020202020204" pitchFamily="34" charset="0"/>
              </a:rPr>
              <a:t>, FCE, México. </a:t>
            </a:r>
            <a:r>
              <a:rPr lang="en-US" sz="1100" dirty="0">
                <a:latin typeface="Arial" panose="020B0604020202020204" pitchFamily="34" charset="0"/>
                <a:cs typeface="Arial" panose="020B0604020202020204" pitchFamily="34" charset="0"/>
              </a:rPr>
              <a:t>(</a:t>
            </a:r>
            <a:r>
              <a:rPr lang="en-US" sz="1100" dirty="0" err="1">
                <a:latin typeface="Arial" panose="020B0604020202020204" pitchFamily="34" charset="0"/>
                <a:cs typeface="Arial" panose="020B0604020202020204" pitchFamily="34" charset="0"/>
              </a:rPr>
              <a:t>Capítulos</a:t>
            </a:r>
            <a:r>
              <a:rPr lang="en-US" sz="1100" dirty="0">
                <a:latin typeface="Arial" panose="020B0604020202020204" pitchFamily="34" charset="0"/>
                <a:cs typeface="Arial" panose="020B0604020202020204" pitchFamily="34" charset="0"/>
              </a:rPr>
              <a:t> 4 y 5).</a:t>
            </a:r>
            <a:endParaRPr lang="es-MX" sz="1100" dirty="0">
              <a:latin typeface="Arial" panose="020B0604020202020204" pitchFamily="34" charset="0"/>
              <a:cs typeface="Arial" panose="020B0604020202020204" pitchFamily="34" charset="0"/>
            </a:endParaRPr>
          </a:p>
          <a:p>
            <a:pPr marL="171450" indent="-171450">
              <a:buFont typeface="Wingdings" panose="05000000000000000000" pitchFamily="2" charset="2"/>
              <a:buChar char="Ø"/>
            </a:pPr>
            <a:r>
              <a:rPr lang="en-US" sz="1100" dirty="0">
                <a:latin typeface="Arial" panose="020B0604020202020204" pitchFamily="34" charset="0"/>
                <a:cs typeface="Arial" panose="020B0604020202020204" pitchFamily="34" charset="0"/>
              </a:rPr>
              <a:t>Tobin J., 1958, Liquidity preference as behavior toward risk, </a:t>
            </a:r>
            <a:r>
              <a:rPr lang="en-US" sz="1100" i="1" dirty="0">
                <a:latin typeface="Arial" panose="020B0604020202020204" pitchFamily="34" charset="0"/>
                <a:cs typeface="Arial" panose="020B0604020202020204" pitchFamily="34" charset="0"/>
              </a:rPr>
              <a:t>Review of Economic Studies</a:t>
            </a:r>
            <a:r>
              <a:rPr lang="en-US" sz="1100" dirty="0">
                <a:latin typeface="Arial" panose="020B0604020202020204" pitchFamily="34" charset="0"/>
                <a:cs typeface="Arial" panose="020B0604020202020204" pitchFamily="34" charset="0"/>
              </a:rPr>
              <a:t>, 25. </a:t>
            </a:r>
            <a:r>
              <a:rPr lang="es-MX" sz="1100" dirty="0">
                <a:latin typeface="Arial" panose="020B0604020202020204" pitchFamily="34" charset="0"/>
                <a:cs typeface="Arial" panose="020B0604020202020204" pitchFamily="34" charset="0"/>
              </a:rPr>
              <a:t>65-87.</a:t>
            </a:r>
          </a:p>
          <a:p>
            <a:pPr algn="just"/>
            <a:endParaRPr lang="es-MX" sz="900" dirty="0">
              <a:latin typeface="Arial" panose="020B0604020202020204" pitchFamily="34" charset="0"/>
              <a:cs typeface="Arial" panose="020B0604020202020204" pitchFamily="34" charset="0"/>
            </a:endParaRPr>
          </a:p>
          <a:p>
            <a:endParaRPr lang="es-MX" sz="1000" b="1" dirty="0" smtClean="0">
              <a:solidFill>
                <a:srgbClr val="F87508"/>
              </a:solidFill>
              <a:effectLst>
                <a:outerShdw blurRad="38100" dist="38100" dir="2700000" algn="tl">
                  <a:srgbClr val="000000">
                    <a:alpha val="43137"/>
                  </a:srgbClr>
                </a:outerShdw>
              </a:effectLst>
              <a:latin typeface="Arial" pitchFamily="34" charset="0"/>
              <a:cs typeface="Arial" pitchFamily="34" charset="0"/>
            </a:endParaRPr>
          </a:p>
        </p:txBody>
      </p:sp>
      <p:sp>
        <p:nvSpPr>
          <p:cNvPr id="9" name="8 CuadroTexto"/>
          <p:cNvSpPr txBox="1"/>
          <p:nvPr/>
        </p:nvSpPr>
        <p:spPr>
          <a:xfrm>
            <a:off x="287524" y="1260629"/>
            <a:ext cx="8424936" cy="800219"/>
          </a:xfrm>
          <a:prstGeom prst="rect">
            <a:avLst/>
          </a:prstGeom>
          <a:noFill/>
        </p:spPr>
        <p:txBody>
          <a:bodyPr wrap="square" rtlCol="0">
            <a:spAutoFit/>
          </a:bodyPr>
          <a:lstStyle/>
          <a:p>
            <a:pPr algn="just"/>
            <a:r>
              <a:rPr lang="es-ES" sz="1200" dirty="0" smtClean="0">
                <a:latin typeface="Arial" pitchFamily="34" charset="0"/>
                <a:cs typeface="Arial" pitchFamily="34" charset="0"/>
              </a:rPr>
              <a:t>Dado que es importante que el docente pueda ejercer su libertad de cátedra en lo que concierne al enfoque teórico de su predilección, la bibliografía que se sugiere aquí es mínima e indicativa, i.e., no es obligatoria. El profesor podrá seleccionar los textos que juzgue pertinentes para la consecución de los objetivos de su materia de estudio. </a:t>
            </a:r>
            <a:endParaRPr lang="es-MX" sz="1200" dirty="0" smtClean="0">
              <a:latin typeface="Arial" pitchFamily="34" charset="0"/>
              <a:cs typeface="Arial" pitchFamily="34" charset="0"/>
            </a:endParaRPr>
          </a:p>
          <a:p>
            <a:endParaRPr lang="es-MX" sz="1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contenido"/>
          <p:cNvSpPr>
            <a:spLocks noGrp="1"/>
          </p:cNvSpPr>
          <p:nvPr>
            <p:ph idx="1"/>
          </p:nvPr>
        </p:nvSpPr>
        <p:spPr>
          <a:xfrm>
            <a:off x="107504" y="1268760"/>
            <a:ext cx="8928992" cy="5400600"/>
          </a:xfrm>
        </p:spPr>
        <p:txBody>
          <a:bodyPr>
            <a:noAutofit/>
          </a:bodyPr>
          <a:lstStyle/>
          <a:p>
            <a:pPr algn="just">
              <a:buNone/>
            </a:pPr>
            <a:r>
              <a:rPr lang="es-ES" sz="1200" dirty="0" smtClean="0">
                <a:latin typeface="Arial" pitchFamily="34" charset="0"/>
                <a:cs typeface="Arial" pitchFamily="34" charset="0"/>
              </a:rPr>
              <a:t> </a:t>
            </a:r>
            <a:r>
              <a:rPr lang="es-ES" sz="1200" b="1" i="1" u="sng" dirty="0" smtClean="0">
                <a:solidFill>
                  <a:srgbClr val="F87508"/>
                </a:solidFill>
                <a:effectLst>
                  <a:outerShdw blurRad="38100" dist="38100" dir="2700000" algn="tl">
                    <a:srgbClr val="000000">
                      <a:alpha val="43137"/>
                    </a:srgbClr>
                  </a:outerShdw>
                </a:effectLst>
                <a:latin typeface="Arial" pitchFamily="34" charset="0"/>
                <a:cs typeface="Arial" pitchFamily="34" charset="0"/>
              </a:rPr>
              <a:t>Tercera Parte: Los modelos macroeconómicos financieros y su evolución</a:t>
            </a:r>
          </a:p>
          <a:p>
            <a:pPr marL="266700" indent="-201613" algn="just">
              <a:buFont typeface="Wingdings" panose="05000000000000000000" pitchFamily="2" charset="2"/>
              <a:buChar char="Ø"/>
            </a:pPr>
            <a:r>
              <a:rPr lang="es-MX" sz="1000" dirty="0" err="1"/>
              <a:t>Angeriz</a:t>
            </a:r>
            <a:r>
              <a:rPr lang="es-MX" sz="1000" dirty="0"/>
              <a:t>, A. y  P. </a:t>
            </a:r>
            <a:r>
              <a:rPr lang="es-MX" sz="1000" dirty="0" err="1"/>
              <a:t>Arestis</a:t>
            </a:r>
            <a:r>
              <a:rPr lang="es-MX" sz="1000" dirty="0"/>
              <a:t>, (2009)/ “Objetivo de inflación: evaluación de la evidencia”, </a:t>
            </a:r>
            <a:r>
              <a:rPr lang="es-MX" sz="1000" i="1" dirty="0"/>
              <a:t>Investigación Económica</a:t>
            </a:r>
            <a:r>
              <a:rPr lang="es-MX" sz="1000" dirty="0"/>
              <a:t>, volumen LXVIII, </a:t>
            </a:r>
            <a:r>
              <a:rPr lang="es-MX" sz="1000" cap="small" dirty="0"/>
              <a:t>fe-</a:t>
            </a:r>
            <a:r>
              <a:rPr lang="es-MX" sz="1000" cap="small" dirty="0" err="1"/>
              <a:t>unam</a:t>
            </a:r>
            <a:r>
              <a:rPr lang="es-MX" sz="1000" dirty="0"/>
              <a:t>, número especial, pp. 21-46.</a:t>
            </a:r>
          </a:p>
          <a:p>
            <a:pPr marL="266700" indent="-201613" algn="just">
              <a:buFont typeface="Wingdings" panose="05000000000000000000" pitchFamily="2" charset="2"/>
              <a:buChar char="Ø"/>
            </a:pPr>
            <a:r>
              <a:rPr lang="en-US" sz="1000" dirty="0"/>
              <a:t>Bernanke, Ben (2003)/ “A perspective on inflation targeting”, Federal Reserve Board, Washington, </a:t>
            </a:r>
            <a:r>
              <a:rPr lang="en-US" sz="1000" dirty="0" err="1"/>
              <a:t>marzo</a:t>
            </a:r>
            <a:r>
              <a:rPr lang="en-US" sz="1000" dirty="0"/>
              <a:t>. </a:t>
            </a:r>
            <a:endParaRPr lang="es-MX" sz="1000" dirty="0"/>
          </a:p>
          <a:p>
            <a:pPr marL="266700" indent="-201613" algn="just">
              <a:buFont typeface="Wingdings" panose="05000000000000000000" pitchFamily="2" charset="2"/>
              <a:buChar char="Ø"/>
            </a:pPr>
            <a:r>
              <a:rPr lang="en-US" sz="1000" dirty="0" err="1"/>
              <a:t>Barro</a:t>
            </a:r>
            <a:r>
              <a:rPr lang="en-US" sz="1000" dirty="0"/>
              <a:t>, Robert J. y David B. Gordon (1983a)/ “Rules, discretion and reputation in a model of monetary policy”, </a:t>
            </a:r>
            <a:r>
              <a:rPr lang="en-US" sz="1000" i="1" dirty="0"/>
              <a:t>Journal of Monetary Economics</a:t>
            </a:r>
            <a:r>
              <a:rPr lang="en-US" sz="1000" dirty="0"/>
              <a:t> vol. 12 </a:t>
            </a:r>
            <a:r>
              <a:rPr lang="en-US" sz="1000" dirty="0" err="1"/>
              <a:t>núm</a:t>
            </a:r>
            <a:r>
              <a:rPr lang="en-US" sz="1000" dirty="0"/>
              <a:t>. 1, </a:t>
            </a:r>
            <a:r>
              <a:rPr lang="en-US" sz="1000" dirty="0" err="1"/>
              <a:t>julio</a:t>
            </a:r>
            <a:r>
              <a:rPr lang="en-US" sz="1000" dirty="0"/>
              <a:t>. </a:t>
            </a:r>
            <a:endParaRPr lang="es-MX" sz="1000" dirty="0"/>
          </a:p>
          <a:p>
            <a:pPr marL="266700" indent="-201613" algn="just">
              <a:buFont typeface="Wingdings" panose="05000000000000000000" pitchFamily="2" charset="2"/>
              <a:buChar char="Ø"/>
            </a:pPr>
            <a:r>
              <a:rPr lang="en-US" sz="1000" dirty="0"/>
              <a:t>_____ y _____ (1983b)/ “A positive theory of monetary policy in a natural-rate model”, </a:t>
            </a:r>
            <a:r>
              <a:rPr lang="en-US" sz="1000" i="1" dirty="0"/>
              <a:t>Journal of Political Economy</a:t>
            </a:r>
            <a:r>
              <a:rPr lang="en-US" sz="1000" dirty="0"/>
              <a:t> vol. 91 </a:t>
            </a:r>
            <a:r>
              <a:rPr lang="en-US" sz="1000" dirty="0" err="1"/>
              <a:t>núm</a:t>
            </a:r>
            <a:r>
              <a:rPr lang="en-US" sz="1000" dirty="0"/>
              <a:t>. 4, </a:t>
            </a:r>
            <a:r>
              <a:rPr lang="en-US" sz="1000" dirty="0" err="1"/>
              <a:t>agosto</a:t>
            </a:r>
            <a:r>
              <a:rPr lang="en-US" sz="1000" dirty="0"/>
              <a:t>. </a:t>
            </a:r>
            <a:endParaRPr lang="es-MX" sz="1000" dirty="0"/>
          </a:p>
          <a:p>
            <a:pPr marL="266700" indent="-201613" algn="just">
              <a:buFont typeface="Wingdings" panose="05000000000000000000" pitchFamily="2" charset="2"/>
              <a:buChar char="Ø"/>
            </a:pPr>
            <a:r>
              <a:rPr lang="es-MX" sz="1000" dirty="0" err="1"/>
              <a:t>Blinder</a:t>
            </a:r>
            <a:r>
              <a:rPr lang="es-MX" sz="1000" dirty="0"/>
              <a:t>, A., (1998)/ </a:t>
            </a:r>
            <a:r>
              <a:rPr lang="es-MX" sz="1000" i="1" dirty="0"/>
              <a:t>Banca central en la práctica y en la teoría</a:t>
            </a:r>
            <a:r>
              <a:rPr lang="es-MX" sz="1000" dirty="0"/>
              <a:t>, Antoni Bosch editor, Barcelona. </a:t>
            </a:r>
            <a:r>
              <a:rPr lang="en-US" sz="1000" dirty="0"/>
              <a:t>(</a:t>
            </a:r>
            <a:r>
              <a:rPr lang="en-US" sz="1000" dirty="0" err="1"/>
              <a:t>Capítulos</a:t>
            </a:r>
            <a:r>
              <a:rPr lang="en-US" sz="1000" dirty="0"/>
              <a:t> 1 y 2)</a:t>
            </a:r>
            <a:endParaRPr lang="es-MX" sz="1000" dirty="0"/>
          </a:p>
          <a:p>
            <a:pPr marL="266700" indent="-201613" algn="just">
              <a:buFont typeface="Wingdings" panose="05000000000000000000" pitchFamily="2" charset="2"/>
              <a:buChar char="Ø"/>
            </a:pPr>
            <a:r>
              <a:rPr lang="en-US" sz="1000" dirty="0" smtClean="0"/>
              <a:t>Friedman</a:t>
            </a:r>
            <a:r>
              <a:rPr lang="en-US" sz="1000" dirty="0"/>
              <a:t>, Milton (1968)/ “The role of monetary policy”, </a:t>
            </a:r>
            <a:r>
              <a:rPr lang="en-US" sz="1000" i="1" dirty="0"/>
              <a:t>American Economic Review</a:t>
            </a:r>
            <a:r>
              <a:rPr lang="en-US" sz="1000" dirty="0"/>
              <a:t> vol. 58 </a:t>
            </a:r>
            <a:r>
              <a:rPr lang="en-US" sz="1000" dirty="0" err="1"/>
              <a:t>núm</a:t>
            </a:r>
            <a:r>
              <a:rPr lang="en-US" sz="1000" dirty="0"/>
              <a:t>. 1, </a:t>
            </a:r>
            <a:r>
              <a:rPr lang="en-US" sz="1000" dirty="0" err="1"/>
              <a:t>marzo</a:t>
            </a:r>
            <a:r>
              <a:rPr lang="en-US" sz="1000" dirty="0"/>
              <a:t>.</a:t>
            </a:r>
            <a:endParaRPr lang="es-MX" sz="1000" dirty="0"/>
          </a:p>
          <a:p>
            <a:pPr marL="266700" indent="-201613" algn="just">
              <a:buFont typeface="Wingdings" panose="05000000000000000000" pitchFamily="2" charset="2"/>
              <a:buChar char="Ø"/>
            </a:pPr>
            <a:r>
              <a:rPr lang="es-MX" sz="1000" dirty="0" err="1"/>
              <a:t>Hicks</a:t>
            </a:r>
            <a:r>
              <a:rPr lang="es-MX" sz="1000" dirty="0"/>
              <a:t>, J. R. (1967)/ </a:t>
            </a:r>
            <a:r>
              <a:rPr lang="es-MX" sz="1000" i="1" dirty="0"/>
              <a:t>Ensayos críticos sobre teoría monetaria</a:t>
            </a:r>
            <a:r>
              <a:rPr lang="es-MX" sz="1000" dirty="0"/>
              <a:t>, Ariel, Barcelona. </a:t>
            </a:r>
            <a:r>
              <a:rPr lang="en-US" sz="1000" dirty="0"/>
              <a:t>(</a:t>
            </a:r>
            <a:r>
              <a:rPr lang="en-US" sz="1000" dirty="0" err="1"/>
              <a:t>Capítulo</a:t>
            </a:r>
            <a:r>
              <a:rPr lang="en-US" sz="1000" dirty="0"/>
              <a:t> 7)</a:t>
            </a:r>
            <a:endParaRPr lang="es-MX" sz="1000" dirty="0"/>
          </a:p>
          <a:p>
            <a:pPr marL="266700" indent="-201613" algn="just">
              <a:buFont typeface="Wingdings" panose="05000000000000000000" pitchFamily="2" charset="2"/>
              <a:buChar char="Ø"/>
            </a:pPr>
            <a:r>
              <a:rPr lang="en-US" sz="1000" dirty="0" err="1"/>
              <a:t>Kydland</a:t>
            </a:r>
            <a:r>
              <a:rPr lang="en-US" sz="1000" dirty="0"/>
              <a:t>, Finn y Edward C. Prescott (1977)/ “Rules rather than discretion: the inconsistency of optimal plans”, </a:t>
            </a:r>
            <a:r>
              <a:rPr lang="en-US" sz="1000" i="1" dirty="0"/>
              <a:t>Journal of Political Economy</a:t>
            </a:r>
            <a:r>
              <a:rPr lang="en-US" sz="1000" dirty="0"/>
              <a:t> vol. 85 </a:t>
            </a:r>
            <a:r>
              <a:rPr lang="en-US" sz="1000" dirty="0" err="1"/>
              <a:t>núm</a:t>
            </a:r>
            <a:r>
              <a:rPr lang="en-US" sz="1000" dirty="0"/>
              <a:t>. 3, </a:t>
            </a:r>
            <a:r>
              <a:rPr lang="en-US" sz="1000" dirty="0" err="1"/>
              <a:t>junio</a:t>
            </a:r>
            <a:r>
              <a:rPr lang="en-US" sz="1000" dirty="0"/>
              <a:t>. </a:t>
            </a:r>
            <a:endParaRPr lang="es-MX" sz="1000" dirty="0"/>
          </a:p>
          <a:p>
            <a:pPr marL="266700" indent="-201613" algn="just">
              <a:buFont typeface="Wingdings" panose="05000000000000000000" pitchFamily="2" charset="2"/>
              <a:buChar char="Ø"/>
            </a:pPr>
            <a:r>
              <a:rPr lang="es-MX" sz="1000" dirty="0" err="1"/>
              <a:t>Lavoie</a:t>
            </a:r>
            <a:r>
              <a:rPr lang="es-MX" sz="1000" dirty="0"/>
              <a:t>, M. (2005)/ </a:t>
            </a:r>
            <a:r>
              <a:rPr lang="es-MX" sz="1000" i="1" dirty="0"/>
              <a:t> La economía </a:t>
            </a:r>
            <a:r>
              <a:rPr lang="es-MX" sz="1000" i="1" dirty="0" err="1"/>
              <a:t>Postkeynesiana</a:t>
            </a:r>
            <a:r>
              <a:rPr lang="es-MX" sz="1000" dirty="0"/>
              <a:t>, Icaria, Barcelona.</a:t>
            </a:r>
          </a:p>
          <a:p>
            <a:pPr marL="266700" indent="-201613" algn="just">
              <a:buFont typeface="Wingdings" panose="05000000000000000000" pitchFamily="2" charset="2"/>
              <a:buChar char="Ø"/>
            </a:pPr>
            <a:r>
              <a:rPr lang="en-US" sz="1000" dirty="0" smtClean="0"/>
              <a:t>Lucas</a:t>
            </a:r>
            <a:r>
              <a:rPr lang="en-US" sz="1000" dirty="0"/>
              <a:t>, Robert Jr. (1976)/ “Econometric policy evaluation: a critique”, en </a:t>
            </a:r>
            <a:r>
              <a:rPr lang="en-US" sz="1000" i="1" dirty="0"/>
              <a:t>The Phillips curve and labor markets</a:t>
            </a:r>
            <a:r>
              <a:rPr lang="en-US" sz="1000" dirty="0"/>
              <a:t> vol. 1 en Carnegie-Rochester Conference Series on Public Policy, comps. Karl Brunner y Allan Meltzer, </a:t>
            </a:r>
            <a:r>
              <a:rPr lang="en-US" sz="1000" dirty="0" err="1"/>
              <a:t>enero</a:t>
            </a:r>
            <a:r>
              <a:rPr lang="en-US" sz="1000" dirty="0"/>
              <a:t>. </a:t>
            </a:r>
            <a:endParaRPr lang="es-MX" sz="1000" dirty="0"/>
          </a:p>
          <a:p>
            <a:pPr marL="266700" indent="-201613" algn="just">
              <a:buFont typeface="Wingdings" panose="05000000000000000000" pitchFamily="2" charset="2"/>
              <a:buChar char="Ø"/>
            </a:pPr>
            <a:r>
              <a:rPr lang="en-US" sz="1000" dirty="0" err="1"/>
              <a:t>Muth</a:t>
            </a:r>
            <a:r>
              <a:rPr lang="en-US" sz="1000" dirty="0"/>
              <a:t>, John F. (1961)/ “Rational expectations and the theory of price movements”, </a:t>
            </a:r>
            <a:r>
              <a:rPr lang="en-US" sz="1000" i="1" dirty="0" err="1"/>
              <a:t>Econometrica</a:t>
            </a:r>
            <a:r>
              <a:rPr lang="en-US" sz="1000" dirty="0"/>
              <a:t> vol. 29 </a:t>
            </a:r>
            <a:r>
              <a:rPr lang="en-US" sz="1000" dirty="0" err="1"/>
              <a:t>núm</a:t>
            </a:r>
            <a:r>
              <a:rPr lang="en-US" sz="1000" dirty="0"/>
              <a:t>. 3, </a:t>
            </a:r>
            <a:r>
              <a:rPr lang="en-US" sz="1000" dirty="0" err="1"/>
              <a:t>julio</a:t>
            </a:r>
            <a:r>
              <a:rPr lang="en-US" sz="1000" dirty="0"/>
              <a:t>. </a:t>
            </a:r>
            <a:endParaRPr lang="en-US" sz="1000" dirty="0" smtClean="0"/>
          </a:p>
          <a:p>
            <a:pPr marL="266700" indent="-201613" algn="just">
              <a:buFont typeface="Wingdings" panose="05000000000000000000" pitchFamily="2" charset="2"/>
              <a:buChar char="Ø"/>
            </a:pPr>
            <a:r>
              <a:rPr lang="es-MX" sz="1000" dirty="0" err="1" smtClean="0"/>
              <a:t>Perrotini</a:t>
            </a:r>
            <a:r>
              <a:rPr lang="es-MX" sz="1000" dirty="0"/>
              <a:t>, I. (2007)/ “El nuevo paradigma monetario”, </a:t>
            </a:r>
            <a:r>
              <a:rPr lang="es-MX" sz="1000" i="1" dirty="0"/>
              <a:t>Economía UNAM</a:t>
            </a:r>
            <a:r>
              <a:rPr lang="es-MX" sz="1000" dirty="0"/>
              <a:t> núm. 11, mayo-agosto, </a:t>
            </a:r>
            <a:r>
              <a:rPr lang="es-MX" sz="1000" cap="small" dirty="0"/>
              <a:t>fe-</a:t>
            </a:r>
            <a:r>
              <a:rPr lang="es-MX" sz="1000" cap="small" dirty="0" err="1"/>
              <a:t>unam</a:t>
            </a:r>
            <a:r>
              <a:rPr lang="es-MX" sz="1000" dirty="0"/>
              <a:t>, pp. 64-82.</a:t>
            </a:r>
          </a:p>
          <a:p>
            <a:pPr marL="266700" indent="-201613" algn="just">
              <a:buFont typeface="Wingdings" panose="05000000000000000000" pitchFamily="2" charset="2"/>
              <a:buChar char="Ø"/>
            </a:pPr>
            <a:r>
              <a:rPr lang="en-US" sz="1000" dirty="0"/>
              <a:t>Phillips, A. W. (1958)/ “The relation between unemployment and the rate of change of money wage rates in the United Kingdom, 1861-1957”, </a:t>
            </a:r>
            <a:r>
              <a:rPr lang="en-US" sz="1000" i="1" dirty="0" err="1"/>
              <a:t>Economica</a:t>
            </a:r>
            <a:r>
              <a:rPr lang="en-US" sz="1000" dirty="0"/>
              <a:t> vol. 25 </a:t>
            </a:r>
            <a:r>
              <a:rPr lang="en-US" sz="1000" dirty="0" err="1"/>
              <a:t>núm</a:t>
            </a:r>
            <a:r>
              <a:rPr lang="en-US" sz="1000" dirty="0"/>
              <a:t>. 100, New Series, </a:t>
            </a:r>
            <a:r>
              <a:rPr lang="en-US" sz="1000" dirty="0" err="1"/>
              <a:t>noviembre</a:t>
            </a:r>
            <a:r>
              <a:rPr lang="en-US" sz="1000" dirty="0"/>
              <a:t>. </a:t>
            </a:r>
            <a:r>
              <a:rPr lang="es-MX" sz="1000" dirty="0"/>
              <a:t>Versión en español en </a:t>
            </a:r>
            <a:r>
              <a:rPr lang="es-MX" sz="1000" dirty="0" err="1"/>
              <a:t>Mueller</a:t>
            </a:r>
            <a:r>
              <a:rPr lang="es-MX" sz="1000" dirty="0"/>
              <a:t>, M. G. (1985): </a:t>
            </a:r>
            <a:r>
              <a:rPr lang="es-MX" sz="1000" i="1" dirty="0"/>
              <a:t>Lecturas de Macro-economía</a:t>
            </a:r>
            <a:r>
              <a:rPr lang="es-MX" sz="1000" dirty="0"/>
              <a:t>, ed. </a:t>
            </a:r>
            <a:r>
              <a:rPr lang="en-US" sz="1000" dirty="0"/>
              <a:t>CECSA, México.</a:t>
            </a:r>
            <a:endParaRPr lang="es-MX" sz="1000" dirty="0"/>
          </a:p>
          <a:p>
            <a:pPr marL="266700" indent="-201613" algn="just">
              <a:buFont typeface="Wingdings" panose="05000000000000000000" pitchFamily="2" charset="2"/>
              <a:buChar char="Ø"/>
            </a:pPr>
            <a:r>
              <a:rPr lang="es-MX" sz="1000" dirty="0" smtClean="0"/>
              <a:t>Schwartz</a:t>
            </a:r>
            <a:r>
              <a:rPr lang="es-MX" sz="1000" dirty="0"/>
              <a:t>, Moisés J. y </a:t>
            </a:r>
            <a:r>
              <a:rPr lang="es-MX" sz="1000" dirty="0" err="1"/>
              <a:t>Sybel</a:t>
            </a:r>
            <a:r>
              <a:rPr lang="es-MX" sz="1000" dirty="0"/>
              <a:t> Galván (1999)/ “Teoría económica y credibilidad en la política monetaria”, Documento de Investigación núm. 9901, Banco de México. </a:t>
            </a:r>
          </a:p>
          <a:p>
            <a:pPr marL="266700" indent="-201613" algn="just">
              <a:buFont typeface="Wingdings" panose="05000000000000000000" pitchFamily="2" charset="2"/>
              <a:buChar char="Ø"/>
            </a:pPr>
            <a:r>
              <a:rPr lang="en-US" sz="1000" dirty="0"/>
              <a:t>Samuelson, Paul A. y Robert M. Solow (1960)/ “Analytical aspects of anti-inflation policy”, </a:t>
            </a:r>
            <a:r>
              <a:rPr lang="en-US" sz="1000" i="1" dirty="0"/>
              <a:t>American Economic Review</a:t>
            </a:r>
            <a:r>
              <a:rPr lang="en-US" sz="1000" dirty="0"/>
              <a:t>, vol. 50 </a:t>
            </a:r>
            <a:r>
              <a:rPr lang="en-US" sz="1000" dirty="0" err="1"/>
              <a:t>núm</a:t>
            </a:r>
            <a:r>
              <a:rPr lang="en-US" sz="1000" dirty="0"/>
              <a:t>. 2, Papers and Proceedings of the Seventy-second Annual Meeting of the American Economic Association, mayo.</a:t>
            </a:r>
            <a:endParaRPr lang="es-MX" sz="1000" dirty="0"/>
          </a:p>
          <a:p>
            <a:pPr marL="266700" indent="-201613" algn="just">
              <a:buFont typeface="Wingdings" panose="05000000000000000000" pitchFamily="2" charset="2"/>
              <a:buChar char="Ø"/>
            </a:pPr>
            <a:r>
              <a:rPr lang="en-US" sz="1000" dirty="0"/>
              <a:t>Taylor, John B. (1982)/ “Establishing credibility: a rational expectations viewpoint”, American Economic Review vol. 72 </a:t>
            </a:r>
            <a:r>
              <a:rPr lang="en-US" sz="1000" dirty="0" err="1"/>
              <a:t>núm</a:t>
            </a:r>
            <a:r>
              <a:rPr lang="en-US" sz="1000" dirty="0"/>
              <a:t>. 2, mayo.</a:t>
            </a:r>
            <a:endParaRPr lang="es-MX" sz="1000" dirty="0"/>
          </a:p>
          <a:p>
            <a:pPr marL="266700" indent="-201613" algn="just">
              <a:buFont typeface="Wingdings" panose="05000000000000000000" pitchFamily="2" charset="2"/>
              <a:buChar char="Ø"/>
            </a:pPr>
            <a:r>
              <a:rPr lang="en-US" sz="1000" dirty="0"/>
              <a:t>_____ (1993)/ “Discretion versus policy rules in practice”, Carnegie-Rochester Conference Series on Public Policy vol. 39.</a:t>
            </a:r>
            <a:endParaRPr lang="es-MX" sz="1000" dirty="0"/>
          </a:p>
          <a:p>
            <a:pPr marL="266700" indent="-201613" algn="just">
              <a:buFont typeface="Wingdings" panose="05000000000000000000" pitchFamily="2" charset="2"/>
              <a:buChar char="Ø"/>
            </a:pPr>
            <a:r>
              <a:rPr lang="en-US" sz="1000" dirty="0"/>
              <a:t>_____ (1999)/ </a:t>
            </a:r>
            <a:r>
              <a:rPr lang="en-US" sz="1000" i="1" dirty="0"/>
              <a:t>Monetary policy rules</a:t>
            </a:r>
            <a:r>
              <a:rPr lang="en-US" sz="1000" dirty="0"/>
              <a:t>, University of Chicago Press-</a:t>
            </a:r>
            <a:r>
              <a:rPr lang="en-US" sz="1000" cap="small" dirty="0" err="1"/>
              <a:t>nber</a:t>
            </a:r>
            <a:r>
              <a:rPr lang="en-US" sz="1000" cap="small" dirty="0"/>
              <a:t>,</a:t>
            </a:r>
            <a:r>
              <a:rPr lang="en-US" sz="1000" dirty="0"/>
              <a:t> Chicago. </a:t>
            </a:r>
            <a:endParaRPr lang="es-MX" sz="1000" dirty="0"/>
          </a:p>
          <a:p>
            <a:pPr marL="266700" indent="-201613" algn="just">
              <a:buFont typeface="Wingdings" panose="05000000000000000000" pitchFamily="2" charset="2"/>
              <a:buChar char="Ø"/>
            </a:pPr>
            <a:r>
              <a:rPr lang="en-US" sz="1000" dirty="0"/>
              <a:t>_____ (2001a)/ “How the rational expectations revolution has changed macroeconomic policy research”, en </a:t>
            </a:r>
            <a:r>
              <a:rPr lang="en-US" sz="1000" i="1" dirty="0"/>
              <a:t>Advances in Macroeconomic Theory</a:t>
            </a:r>
            <a:r>
              <a:rPr lang="en-US" sz="1000" dirty="0"/>
              <a:t> vol. 2, </a:t>
            </a:r>
            <a:r>
              <a:rPr lang="en-US" sz="1000" dirty="0" err="1"/>
              <a:t>editado</a:t>
            </a:r>
            <a:r>
              <a:rPr lang="en-US" sz="1000" dirty="0"/>
              <a:t> </a:t>
            </a:r>
            <a:r>
              <a:rPr lang="en-US" sz="1000" dirty="0" err="1"/>
              <a:t>por</a:t>
            </a:r>
            <a:r>
              <a:rPr lang="en-US" sz="1000" dirty="0"/>
              <a:t> </a:t>
            </a:r>
            <a:r>
              <a:rPr lang="en-US" sz="1000" dirty="0" err="1"/>
              <a:t>Drèze</a:t>
            </a:r>
            <a:r>
              <a:rPr lang="en-US" sz="1000" dirty="0"/>
              <a:t> J., Palgrave McMillan, </a:t>
            </a:r>
            <a:r>
              <a:rPr lang="en-US" sz="1000" dirty="0" err="1"/>
              <a:t>Londres</a:t>
            </a:r>
            <a:r>
              <a:rPr lang="en-US" sz="1000" dirty="0"/>
              <a:t>. </a:t>
            </a:r>
            <a:endParaRPr lang="es-MX" sz="1000" dirty="0"/>
          </a:p>
          <a:p>
            <a:pPr marL="266700" indent="-201613" algn="just">
              <a:buFont typeface="Wingdings" panose="05000000000000000000" pitchFamily="2" charset="2"/>
              <a:buChar char="Ø"/>
            </a:pPr>
            <a:r>
              <a:rPr lang="en-US" sz="1000" dirty="0"/>
              <a:t>_____ (2001b)/ “The role of the exchange rate in monetary-policy rules”, </a:t>
            </a:r>
            <a:r>
              <a:rPr lang="en-US" sz="1000" i="1" dirty="0"/>
              <a:t>American Economic Review</a:t>
            </a:r>
            <a:r>
              <a:rPr lang="en-US" sz="1000" dirty="0"/>
              <a:t> vol. 91 </a:t>
            </a:r>
            <a:r>
              <a:rPr lang="en-US" sz="1000" dirty="0" err="1"/>
              <a:t>núm</a:t>
            </a:r>
            <a:r>
              <a:rPr lang="en-US" sz="1000" dirty="0"/>
              <a:t>. 2, mayo.</a:t>
            </a:r>
            <a:endParaRPr lang="es-MX" sz="1000" dirty="0"/>
          </a:p>
          <a:p>
            <a:pPr marL="266700" indent="-201613" algn="just">
              <a:buFont typeface="Wingdings" panose="05000000000000000000" pitchFamily="2" charset="2"/>
              <a:buChar char="Ø"/>
            </a:pPr>
            <a:r>
              <a:rPr lang="es-MX" sz="1000" dirty="0"/>
              <a:t>VV., AA. (2003)/ Expectativas endógenas en macroeconomía, </a:t>
            </a:r>
            <a:r>
              <a:rPr lang="es-MX" sz="1000" i="1" dirty="0"/>
              <a:t>Economía informa</a:t>
            </a:r>
            <a:r>
              <a:rPr lang="es-MX" sz="1000" dirty="0"/>
              <a:t> núm. 333, </a:t>
            </a:r>
            <a:r>
              <a:rPr lang="es-MX" sz="1000" cap="small" dirty="0"/>
              <a:t>fe-</a:t>
            </a:r>
            <a:r>
              <a:rPr lang="es-MX" sz="1000" cap="small" dirty="0" err="1"/>
              <a:t>unam</a:t>
            </a:r>
            <a:r>
              <a:rPr lang="es-MX" sz="1000" dirty="0"/>
              <a:t>, marzo-abril.</a:t>
            </a:r>
          </a:p>
          <a:p>
            <a:pPr algn="just">
              <a:buNone/>
            </a:pPr>
            <a:endParaRPr lang="es-MX" sz="900" b="1" dirty="0" smtClean="0">
              <a:solidFill>
                <a:srgbClr val="F87508"/>
              </a:solidFill>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xmlns="" val="22129930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3777" y="1484784"/>
            <a:ext cx="8640960" cy="3046988"/>
          </a:xfrm>
          <a:prstGeom prst="rect">
            <a:avLst/>
          </a:prstGeom>
        </p:spPr>
        <p:txBody>
          <a:bodyPr wrap="square">
            <a:spAutoFit/>
          </a:bodyPr>
          <a:lstStyle/>
          <a:p>
            <a:r>
              <a:rPr lang="es-MX" sz="1200" b="1" i="1" u="sng" dirty="0">
                <a:solidFill>
                  <a:srgbClr val="F87508"/>
                </a:solidFill>
                <a:latin typeface="Arial" panose="020B0604020202020204" pitchFamily="34" charset="0"/>
                <a:cs typeface="Arial" panose="020B0604020202020204" pitchFamily="34" charset="0"/>
              </a:rPr>
              <a:t>Cuarta Parte: Política </a:t>
            </a:r>
            <a:r>
              <a:rPr lang="es-MX" sz="1200" b="1" i="1" u="sng" dirty="0" smtClean="0">
                <a:solidFill>
                  <a:srgbClr val="F87508"/>
                </a:solidFill>
                <a:latin typeface="Arial" panose="020B0604020202020204" pitchFamily="34" charset="0"/>
                <a:cs typeface="Arial" panose="020B0604020202020204" pitchFamily="34" charset="0"/>
              </a:rPr>
              <a:t>financiera</a:t>
            </a:r>
          </a:p>
          <a:p>
            <a:endParaRPr lang="es-MX" sz="1200" dirty="0">
              <a:latin typeface="Arial" panose="020B0604020202020204" pitchFamily="34" charset="0"/>
              <a:cs typeface="Arial" panose="020B0604020202020204" pitchFamily="34" charset="0"/>
            </a:endParaRPr>
          </a:p>
          <a:p>
            <a:pPr marL="171450" indent="-171450" algn="just">
              <a:buClr>
                <a:srgbClr val="F87508"/>
              </a:buClr>
              <a:buFont typeface="Wingdings" panose="05000000000000000000" pitchFamily="2" charset="2"/>
              <a:buChar char="Ø"/>
            </a:pPr>
            <a:r>
              <a:rPr lang="es-MX" sz="1200" dirty="0">
                <a:latin typeface="Arial" panose="020B0604020202020204" pitchFamily="34" charset="0"/>
                <a:cs typeface="Arial" panose="020B0604020202020204" pitchFamily="34" charset="0"/>
              </a:rPr>
              <a:t>Ayala, José (2005)/ </a:t>
            </a:r>
            <a:r>
              <a:rPr lang="es-MX" sz="1200" i="1" dirty="0">
                <a:latin typeface="Arial" panose="020B0604020202020204" pitchFamily="34" charset="0"/>
                <a:cs typeface="Arial" panose="020B0604020202020204" pitchFamily="34" charset="0"/>
              </a:rPr>
              <a:t>Economía del sector público mexicano</a:t>
            </a:r>
            <a:r>
              <a:rPr lang="es-MX" sz="1200" dirty="0">
                <a:latin typeface="Arial" panose="020B0604020202020204" pitchFamily="34" charset="0"/>
                <a:cs typeface="Arial" panose="020B0604020202020204" pitchFamily="34" charset="0"/>
              </a:rPr>
              <a:t>, Editorial Esfinge-</a:t>
            </a:r>
            <a:r>
              <a:rPr lang="es-MX" sz="1200" cap="small" dirty="0">
                <a:latin typeface="Arial" panose="020B0604020202020204" pitchFamily="34" charset="0"/>
                <a:cs typeface="Arial" panose="020B0604020202020204" pitchFamily="34" charset="0"/>
              </a:rPr>
              <a:t>fe </a:t>
            </a:r>
            <a:r>
              <a:rPr lang="es-MX" sz="1200" cap="small" dirty="0" err="1">
                <a:latin typeface="Arial" panose="020B0604020202020204" pitchFamily="34" charset="0"/>
                <a:cs typeface="Arial" panose="020B0604020202020204" pitchFamily="34" charset="0"/>
              </a:rPr>
              <a:t>unam</a:t>
            </a:r>
            <a:r>
              <a:rPr lang="es-MX" sz="1200" cap="small" dirty="0">
                <a:latin typeface="Arial" panose="020B0604020202020204" pitchFamily="34" charset="0"/>
                <a:cs typeface="Arial" panose="020B0604020202020204" pitchFamily="34" charset="0"/>
              </a:rPr>
              <a:t>, </a:t>
            </a:r>
            <a:r>
              <a:rPr lang="es-MX" sz="1200" dirty="0">
                <a:latin typeface="Arial" panose="020B0604020202020204" pitchFamily="34" charset="0"/>
                <a:cs typeface="Arial" panose="020B0604020202020204" pitchFamily="34" charset="0"/>
              </a:rPr>
              <a:t>México. (Capítulo 13)</a:t>
            </a:r>
          </a:p>
          <a:p>
            <a:pPr marL="171450" indent="-171450" algn="just">
              <a:buClr>
                <a:srgbClr val="F87508"/>
              </a:buClr>
              <a:buFont typeface="Wingdings" panose="05000000000000000000" pitchFamily="2" charset="2"/>
              <a:buChar char="Ø"/>
            </a:pPr>
            <a:r>
              <a:rPr lang="en-US" sz="1200" dirty="0">
                <a:latin typeface="Arial" panose="020B0604020202020204" pitchFamily="34" charset="0"/>
                <a:cs typeface="Arial" panose="020B0604020202020204" pitchFamily="34" charset="0"/>
              </a:rPr>
              <a:t>Bernanke, Ben (2008), “Liquidity provision by the Federal Reserve”, Federal Reserve Board, mayo.</a:t>
            </a:r>
            <a:endParaRPr lang="es-MX" sz="1200" dirty="0">
              <a:latin typeface="Arial" panose="020B0604020202020204" pitchFamily="34" charset="0"/>
              <a:cs typeface="Arial" panose="020B0604020202020204" pitchFamily="34" charset="0"/>
            </a:endParaRPr>
          </a:p>
          <a:p>
            <a:pPr marL="171450" indent="-171450" algn="just">
              <a:buClr>
                <a:srgbClr val="F87508"/>
              </a:buClr>
              <a:buFont typeface="Wingdings" panose="05000000000000000000" pitchFamily="2" charset="2"/>
              <a:buChar char="Ø"/>
            </a:pPr>
            <a:r>
              <a:rPr lang="en-US" sz="1200" dirty="0">
                <a:latin typeface="Arial" panose="020B0604020202020204" pitchFamily="34" charset="0"/>
                <a:cs typeface="Arial" panose="020B0604020202020204" pitchFamily="34" charset="0"/>
              </a:rPr>
              <a:t>_____ y Vincent Reinhart (2004), “ Conducting monetary policy at very low short-term interest rates”, </a:t>
            </a:r>
            <a:r>
              <a:rPr lang="en-US" sz="1200" i="1" dirty="0">
                <a:latin typeface="Arial" panose="020B0604020202020204" pitchFamily="34" charset="0"/>
                <a:cs typeface="Arial" panose="020B0604020202020204" pitchFamily="34" charset="0"/>
              </a:rPr>
              <a:t>American Economic Review</a:t>
            </a:r>
            <a:r>
              <a:rPr lang="en-US" sz="1200" dirty="0">
                <a:latin typeface="Arial" panose="020B0604020202020204" pitchFamily="34" charset="0"/>
                <a:cs typeface="Arial" panose="020B0604020202020204" pitchFamily="34" charset="0"/>
              </a:rPr>
              <a:t> vol. 94 </a:t>
            </a:r>
            <a:r>
              <a:rPr lang="en-US" sz="1200" dirty="0" err="1">
                <a:latin typeface="Arial" panose="020B0604020202020204" pitchFamily="34" charset="0"/>
                <a:cs typeface="Arial" panose="020B0604020202020204" pitchFamily="34" charset="0"/>
              </a:rPr>
              <a:t>núm</a:t>
            </a:r>
            <a:r>
              <a:rPr lang="en-US" sz="1200" dirty="0">
                <a:latin typeface="Arial" panose="020B0604020202020204" pitchFamily="34" charset="0"/>
                <a:cs typeface="Arial" panose="020B0604020202020204" pitchFamily="34" charset="0"/>
              </a:rPr>
              <a:t>. 2, mayo.</a:t>
            </a:r>
            <a:endParaRPr lang="es-MX" sz="1200" dirty="0">
              <a:latin typeface="Arial" panose="020B0604020202020204" pitchFamily="34" charset="0"/>
              <a:cs typeface="Arial" panose="020B0604020202020204" pitchFamily="34" charset="0"/>
            </a:endParaRPr>
          </a:p>
          <a:p>
            <a:pPr marL="171450" indent="-171450" algn="just">
              <a:buClr>
                <a:srgbClr val="F87508"/>
              </a:buClr>
              <a:buFont typeface="Wingdings" panose="05000000000000000000" pitchFamily="2" charset="2"/>
              <a:buChar char="Ø"/>
            </a:pPr>
            <a:r>
              <a:rPr lang="es-MX" sz="1200" dirty="0" err="1">
                <a:latin typeface="Arial" panose="020B0604020202020204" pitchFamily="34" charset="0"/>
                <a:cs typeface="Arial" panose="020B0604020202020204" pitchFamily="34" charset="0"/>
              </a:rPr>
              <a:t>Croce</a:t>
            </a:r>
            <a:r>
              <a:rPr lang="es-MX" sz="1200" dirty="0">
                <a:latin typeface="Arial" panose="020B0604020202020204" pitchFamily="34" charset="0"/>
                <a:cs typeface="Arial" panose="020B0604020202020204" pitchFamily="34" charset="0"/>
              </a:rPr>
              <a:t>, Enzo y </a:t>
            </a:r>
            <a:r>
              <a:rPr lang="es-MX" sz="1200" dirty="0" err="1">
                <a:latin typeface="Arial" panose="020B0604020202020204" pitchFamily="34" charset="0"/>
                <a:cs typeface="Arial" panose="020B0604020202020204" pitchFamily="34" charset="0"/>
              </a:rPr>
              <a:t>Mohsin</a:t>
            </a:r>
            <a:r>
              <a:rPr lang="es-MX" sz="1200" dirty="0">
                <a:latin typeface="Arial" panose="020B0604020202020204" pitchFamily="34" charset="0"/>
                <a:cs typeface="Arial" panose="020B0604020202020204" pitchFamily="34" charset="0"/>
              </a:rPr>
              <a:t> </a:t>
            </a:r>
            <a:r>
              <a:rPr lang="es-MX" sz="1200" dirty="0" err="1">
                <a:latin typeface="Arial" panose="020B0604020202020204" pitchFamily="34" charset="0"/>
                <a:cs typeface="Arial" panose="020B0604020202020204" pitchFamily="34" charset="0"/>
              </a:rPr>
              <a:t>Khan</a:t>
            </a:r>
            <a:r>
              <a:rPr lang="es-MX" sz="1200" dirty="0">
                <a:latin typeface="Arial" panose="020B0604020202020204" pitchFamily="34" charset="0"/>
                <a:cs typeface="Arial" panose="020B0604020202020204" pitchFamily="34" charset="0"/>
              </a:rPr>
              <a:t> (2000)/ “Regímenes monetarios y metas inflacionarias explícitas”, </a:t>
            </a:r>
            <a:r>
              <a:rPr lang="es-MX" sz="1200" i="1" dirty="0">
                <a:latin typeface="Arial" panose="020B0604020202020204" pitchFamily="34" charset="0"/>
                <a:cs typeface="Arial" panose="020B0604020202020204" pitchFamily="34" charset="0"/>
              </a:rPr>
              <a:t>Finanzas y desarrollo</a:t>
            </a:r>
            <a:r>
              <a:rPr lang="es-MX" sz="1200" dirty="0">
                <a:latin typeface="Arial" panose="020B0604020202020204" pitchFamily="34" charset="0"/>
                <a:cs typeface="Arial" panose="020B0604020202020204" pitchFamily="34" charset="0"/>
              </a:rPr>
              <a:t>  vol. 37 núm.3, septiembre.</a:t>
            </a:r>
          </a:p>
          <a:p>
            <a:pPr marL="171450" indent="-171450" algn="just">
              <a:buClr>
                <a:srgbClr val="F87508"/>
              </a:buClr>
              <a:buFont typeface="Wingdings" panose="05000000000000000000" pitchFamily="2" charset="2"/>
              <a:buChar char="Ø"/>
            </a:pPr>
            <a:r>
              <a:rPr lang="en-US" sz="1200" dirty="0" err="1">
                <a:latin typeface="Arial" panose="020B0604020202020204" pitchFamily="34" charset="0"/>
                <a:cs typeface="Arial" panose="020B0604020202020204" pitchFamily="34" charset="0"/>
              </a:rPr>
              <a:t>Mishkin</a:t>
            </a:r>
            <a:r>
              <a:rPr lang="en-US" sz="1200" dirty="0">
                <a:latin typeface="Arial" panose="020B0604020202020204" pitchFamily="34" charset="0"/>
                <a:cs typeface="Arial" panose="020B0604020202020204" pitchFamily="34" charset="0"/>
              </a:rPr>
              <a:t>, Frederic (1999)/ “International experiences with different monetary policy regimes”, </a:t>
            </a:r>
            <a:r>
              <a:rPr lang="en-US" sz="1200" cap="small" dirty="0" err="1">
                <a:latin typeface="Arial" panose="020B0604020202020204" pitchFamily="34" charset="0"/>
                <a:cs typeface="Arial" panose="020B0604020202020204" pitchFamily="34" charset="0"/>
              </a:rPr>
              <a:t>nber</a:t>
            </a:r>
            <a:r>
              <a:rPr lang="en-US" sz="1200" dirty="0">
                <a:latin typeface="Arial" panose="020B0604020202020204" pitchFamily="34" charset="0"/>
                <a:cs typeface="Arial" panose="020B0604020202020204" pitchFamily="34" charset="0"/>
              </a:rPr>
              <a:t> working paper 6965, </a:t>
            </a:r>
            <a:r>
              <a:rPr lang="en-US" sz="1200" dirty="0" err="1">
                <a:latin typeface="Arial" panose="020B0604020202020204" pitchFamily="34" charset="0"/>
                <a:cs typeface="Arial" panose="020B0604020202020204" pitchFamily="34" charset="0"/>
              </a:rPr>
              <a:t>febrero</a:t>
            </a:r>
            <a:r>
              <a:rPr lang="en-US" sz="1200" dirty="0">
                <a:latin typeface="Arial" panose="020B0604020202020204" pitchFamily="34" charset="0"/>
                <a:cs typeface="Arial" panose="020B0604020202020204" pitchFamily="34" charset="0"/>
              </a:rPr>
              <a:t>.</a:t>
            </a:r>
            <a:endParaRPr lang="es-MX" sz="1200" dirty="0">
              <a:latin typeface="Arial" panose="020B0604020202020204" pitchFamily="34" charset="0"/>
              <a:cs typeface="Arial" panose="020B0604020202020204" pitchFamily="34" charset="0"/>
            </a:endParaRPr>
          </a:p>
          <a:p>
            <a:pPr marL="171450" indent="-171450" algn="just">
              <a:buClr>
                <a:srgbClr val="F87508"/>
              </a:buClr>
              <a:buFont typeface="Wingdings" panose="05000000000000000000" pitchFamily="2" charset="2"/>
              <a:buChar char="Ø"/>
            </a:pPr>
            <a:r>
              <a:rPr lang="es-MX" sz="1200" dirty="0">
                <a:latin typeface="Arial" panose="020B0604020202020204" pitchFamily="34" charset="0"/>
                <a:cs typeface="Arial" panose="020B0604020202020204" pitchFamily="34" charset="0"/>
              </a:rPr>
              <a:t>Schwartz, Moisés J. y Alberto Torres (2000)/ “Expectativas de inflación, riesgo país y política monetaria en México”, en  </a:t>
            </a:r>
            <a:r>
              <a:rPr lang="es-MX" sz="1200" i="1" dirty="0">
                <a:latin typeface="Arial" panose="020B0604020202020204" pitchFamily="34" charset="0"/>
                <a:cs typeface="Arial" panose="020B0604020202020204" pitchFamily="34" charset="0"/>
              </a:rPr>
              <a:t>Estabilización y política monetaria: la experiencia internacional, Banco de México</a:t>
            </a:r>
            <a:r>
              <a:rPr lang="es-MX" sz="1200" dirty="0">
                <a:latin typeface="Arial" panose="020B0604020202020204" pitchFamily="34" charset="0"/>
                <a:cs typeface="Arial" panose="020B0604020202020204" pitchFamily="34" charset="0"/>
              </a:rPr>
              <a:t>, Documentos presentados en el Seminario del 75 Aniversario, México D.F., noviembre 14-15.</a:t>
            </a:r>
          </a:p>
          <a:p>
            <a:pPr marL="171450" indent="-171450" algn="just">
              <a:buClr>
                <a:srgbClr val="F87508"/>
              </a:buClr>
              <a:buFont typeface="Wingdings" panose="05000000000000000000" pitchFamily="2" charset="2"/>
              <a:buChar char="Ø"/>
            </a:pPr>
            <a:r>
              <a:rPr lang="es-MX" sz="1200" dirty="0">
                <a:latin typeface="Arial" panose="020B0604020202020204" pitchFamily="34" charset="0"/>
                <a:cs typeface="Arial" panose="020B0604020202020204" pitchFamily="34" charset="0"/>
              </a:rPr>
              <a:t>Sargent, Thomas J. (1989)/ </a:t>
            </a:r>
            <a:r>
              <a:rPr lang="es-MX" sz="1200" i="1" dirty="0">
                <a:latin typeface="Arial" panose="020B0604020202020204" pitchFamily="34" charset="0"/>
                <a:cs typeface="Arial" panose="020B0604020202020204" pitchFamily="34" charset="0"/>
              </a:rPr>
              <a:t>Expectativas racionales e inflación</a:t>
            </a:r>
            <a:r>
              <a:rPr lang="es-MX" sz="1200" dirty="0">
                <a:latin typeface="Arial" panose="020B0604020202020204" pitchFamily="34" charset="0"/>
                <a:cs typeface="Arial" panose="020B0604020202020204" pitchFamily="34" charset="0"/>
              </a:rPr>
              <a:t>, Alianza Editorial, Madrid.</a:t>
            </a:r>
          </a:p>
          <a:p>
            <a:pPr marL="171450" indent="-171450" algn="just">
              <a:buClr>
                <a:srgbClr val="F87508"/>
              </a:buClr>
              <a:buFont typeface="Wingdings" panose="05000000000000000000" pitchFamily="2" charset="2"/>
              <a:buChar char="Ø"/>
            </a:pPr>
            <a:r>
              <a:rPr lang="es-MX" sz="1200" dirty="0">
                <a:latin typeface="Arial" panose="020B0604020202020204" pitchFamily="34" charset="0"/>
                <a:cs typeface="Arial" panose="020B0604020202020204" pitchFamily="34" charset="0"/>
              </a:rPr>
              <a:t>VV., AA. (2003)/ </a:t>
            </a:r>
            <a:r>
              <a:rPr lang="es-MX" sz="1200" i="1" dirty="0">
                <a:latin typeface="Arial" panose="020B0604020202020204" pitchFamily="34" charset="0"/>
                <a:cs typeface="Arial" panose="020B0604020202020204" pitchFamily="34" charset="0"/>
              </a:rPr>
              <a:t>Reglas </a:t>
            </a:r>
            <a:r>
              <a:rPr lang="es-MX" sz="1200" i="1" dirty="0" err="1">
                <a:latin typeface="Arial" panose="020B0604020202020204" pitchFamily="34" charset="0"/>
                <a:cs typeface="Arial" panose="020B0604020202020204" pitchFamily="34" charset="0"/>
              </a:rPr>
              <a:t>macrofiscales</a:t>
            </a:r>
            <a:r>
              <a:rPr lang="es-MX" sz="1200" i="1" dirty="0">
                <a:latin typeface="Arial" panose="020B0604020202020204" pitchFamily="34" charset="0"/>
                <a:cs typeface="Arial" panose="020B0604020202020204" pitchFamily="34" charset="0"/>
              </a:rPr>
              <a:t>, sostenibilidad y procedimientos presupuestarios</a:t>
            </a:r>
            <a:r>
              <a:rPr lang="es-MX" sz="1200" dirty="0">
                <a:latin typeface="Arial" panose="020B0604020202020204" pitchFamily="34" charset="0"/>
                <a:cs typeface="Arial" panose="020B0604020202020204" pitchFamily="34" charset="0"/>
              </a:rPr>
              <a:t>, </a:t>
            </a:r>
            <a:r>
              <a:rPr lang="es-MX" sz="1200" cap="small" dirty="0" err="1">
                <a:latin typeface="Arial" panose="020B0604020202020204" pitchFamily="34" charset="0"/>
                <a:cs typeface="Arial" panose="020B0604020202020204" pitchFamily="34" charset="0"/>
              </a:rPr>
              <a:t>cepal</a:t>
            </a:r>
            <a:r>
              <a:rPr lang="es-MX" sz="1200" cap="small" dirty="0">
                <a:latin typeface="Arial" panose="020B0604020202020204" pitchFamily="34" charset="0"/>
                <a:cs typeface="Arial" panose="020B0604020202020204" pitchFamily="34" charset="0"/>
              </a:rPr>
              <a:t>,</a:t>
            </a:r>
            <a:r>
              <a:rPr lang="es-MX" sz="1200" dirty="0">
                <a:latin typeface="Arial" panose="020B0604020202020204" pitchFamily="34" charset="0"/>
                <a:cs typeface="Arial" panose="020B0604020202020204" pitchFamily="34" charset="0"/>
              </a:rPr>
              <a:t> Documentos presentados en el XV Seminario Regional de Política Fiscal, Santiago de Chile.</a:t>
            </a:r>
          </a:p>
        </p:txBody>
      </p:sp>
    </p:spTree>
    <p:extLst>
      <p:ext uri="{BB962C8B-B14F-4D97-AF65-F5344CB8AC3E}">
        <p14:creationId xmlns:p14="http://schemas.microsoft.com/office/powerpoint/2010/main" xmlns="" val="21101613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274</TotalTime>
  <Words>1791</Words>
  <Application>Microsoft Office PowerPoint</Application>
  <PresentationFormat>Presentación en pantalla (4:3)</PresentationFormat>
  <Paragraphs>171</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Brío</vt:lpstr>
      <vt:lpstr>TEORIA MONETARIA Y POLITICA FINANCIERA </vt:lpstr>
      <vt:lpstr>1. EXPOSICIÓN DE MOTIVOS</vt:lpstr>
      <vt:lpstr>2. DENOMINACIÓN DE LA ASIGNATURA Y CONTENIDOS PROGRAMÁTICOS</vt:lpstr>
      <vt:lpstr>3. TIPO Y NIVEL DE FORMACIÓN DEL CURSO </vt:lpstr>
      <vt:lpstr>4. OBJETIVOS </vt:lpstr>
      <vt:lpstr>5. TEMARIO DETALLADO Y HORAS DE CLASE</vt:lpstr>
      <vt:lpstr>6. BIBLIOGRAFÍA BÁSICA (POR TEMA)</vt:lpstr>
      <vt:lpstr>Diapositiva 8</vt:lpstr>
      <vt:lpstr>Diapositiva 9</vt:lpstr>
      <vt:lpstr>7. CRITERIOS DE INTEGRACIÓN HORIZONTAL Y VERTICAL</vt:lpstr>
      <vt:lpstr>8. FORMAS DE EVALUACIÓN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TEORIA MONETARIA</dc:title>
  <dc:creator>DEP2</dc:creator>
  <cp:lastModifiedBy>User</cp:lastModifiedBy>
  <cp:revision>89</cp:revision>
  <dcterms:created xsi:type="dcterms:W3CDTF">2014-03-19T17:21:51Z</dcterms:created>
  <dcterms:modified xsi:type="dcterms:W3CDTF">2014-05-07T22:17:04Z</dcterms:modified>
</cp:coreProperties>
</file>