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8" r:id="rId5"/>
    <p:sldId id="259" r:id="rId6"/>
    <p:sldId id="260" r:id="rId7"/>
    <p:sldId id="266" r:id="rId8"/>
    <p:sldId id="262" r:id="rId9"/>
    <p:sldId id="263" r:id="rId10"/>
    <p:sldId id="267" r:id="rId11"/>
    <p:sldId id="268" r:id="rId12"/>
    <p:sldId id="269" r:id="rId13"/>
    <p:sldId id="264" r:id="rId14"/>
    <p:sldId id="270" r:id="rId15"/>
    <p:sldId id="271" r:id="rId16"/>
    <p:sldId id="265" r:id="rId17"/>
    <p:sldId id="272" r:id="rId18"/>
    <p:sldId id="273" r:id="rId19"/>
    <p:sldId id="277" r:id="rId20"/>
    <p:sldId id="274" r:id="rId21"/>
    <p:sldId id="275" r:id="rId22"/>
    <p:sldId id="276" r:id="rId2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9015E8C1-1558-4215-9DF9-4FC7EBF11452}" type="datetimeFigureOut">
              <a:rPr lang="es-MX" smtClean="0"/>
              <a:pPr/>
              <a:t>04/05/2014</a:t>
            </a:fld>
            <a:endParaRPr lang="es-MX"/>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MX"/>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053CAAC5-64D8-4045-BA18-6376A8E6D9CC}"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015E8C1-1558-4215-9DF9-4FC7EBF11452}" type="datetimeFigureOut">
              <a:rPr lang="es-MX" smtClean="0"/>
              <a:pPr/>
              <a:t>04/05/2014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53CAAC5-64D8-4045-BA18-6376A8E6D9CC}"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015E8C1-1558-4215-9DF9-4FC7EBF11452}" type="datetimeFigureOut">
              <a:rPr lang="es-MX" smtClean="0"/>
              <a:pPr/>
              <a:t>04/05/2014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53CAAC5-64D8-4045-BA18-6376A8E6D9CC}"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9015E8C1-1558-4215-9DF9-4FC7EBF11452}" type="datetimeFigureOut">
              <a:rPr lang="es-MX" smtClean="0"/>
              <a:pPr/>
              <a:t>04/05/2014</a:t>
            </a:fld>
            <a:endParaRPr lang="es-MX"/>
          </a:p>
        </p:txBody>
      </p:sp>
      <p:sp>
        <p:nvSpPr>
          <p:cNvPr id="9" name="8 Marcador de número de diapositiva"/>
          <p:cNvSpPr>
            <a:spLocks noGrp="1"/>
          </p:cNvSpPr>
          <p:nvPr>
            <p:ph type="sldNum" sz="quarter" idx="15"/>
          </p:nvPr>
        </p:nvSpPr>
        <p:spPr/>
        <p:txBody>
          <a:bodyPr rtlCol="0"/>
          <a:lstStyle/>
          <a:p>
            <a:fld id="{053CAAC5-64D8-4045-BA18-6376A8E6D9CC}" type="slidenum">
              <a:rPr lang="es-MX" smtClean="0"/>
              <a:pPr/>
              <a:t>‹Nº›</a:t>
            </a:fld>
            <a:endParaRPr lang="es-MX"/>
          </a:p>
        </p:txBody>
      </p:sp>
      <p:sp>
        <p:nvSpPr>
          <p:cNvPr id="10" name="9 Marcador de pie de página"/>
          <p:cNvSpPr>
            <a:spLocks noGrp="1"/>
          </p:cNvSpPr>
          <p:nvPr>
            <p:ph type="ftr" sz="quarter" idx="16"/>
          </p:nvPr>
        </p:nvSpPr>
        <p:spPr/>
        <p:txBody>
          <a:bodyPr rtlCol="0"/>
          <a:lstStyle/>
          <a:p>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9015E8C1-1558-4215-9DF9-4FC7EBF11452}" type="datetimeFigureOut">
              <a:rPr lang="es-MX" smtClean="0"/>
              <a:pPr/>
              <a:t>04/05/2014</a:t>
            </a:fld>
            <a:endParaRPr lang="es-MX"/>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MX"/>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053CAAC5-64D8-4045-BA18-6376A8E6D9CC}"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9015E8C1-1558-4215-9DF9-4FC7EBF11452}" type="datetimeFigureOut">
              <a:rPr lang="es-MX" smtClean="0"/>
              <a:pPr/>
              <a:t>04/05/2014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53CAAC5-64D8-4045-BA18-6376A8E6D9CC}" type="slidenum">
              <a:rPr lang="es-MX" smtClean="0"/>
              <a:pPr/>
              <a:t>‹Nº›</a:t>
            </a:fld>
            <a:endParaRPr lang="es-MX"/>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9015E8C1-1558-4215-9DF9-4FC7EBF11452}" type="datetimeFigureOut">
              <a:rPr lang="es-MX" smtClean="0"/>
              <a:pPr/>
              <a:t>04/05/2014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053CAAC5-64D8-4045-BA18-6376A8E6D9CC}" type="slidenum">
              <a:rPr lang="es-MX" smtClean="0"/>
              <a:pPr/>
              <a:t>‹Nº›</a:t>
            </a:fld>
            <a:endParaRPr lang="es-MX"/>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9015E8C1-1558-4215-9DF9-4FC7EBF11452}" type="datetimeFigureOut">
              <a:rPr lang="es-MX" smtClean="0"/>
              <a:pPr/>
              <a:t>04/05/2014</a:t>
            </a:fld>
            <a:endParaRPr lang="es-MX"/>
          </a:p>
        </p:txBody>
      </p:sp>
      <p:sp>
        <p:nvSpPr>
          <p:cNvPr id="7" name="6 Marcador de número de diapositiva"/>
          <p:cNvSpPr>
            <a:spLocks noGrp="1"/>
          </p:cNvSpPr>
          <p:nvPr>
            <p:ph type="sldNum" sz="quarter" idx="11"/>
          </p:nvPr>
        </p:nvSpPr>
        <p:spPr/>
        <p:txBody>
          <a:bodyPr rtlCol="0"/>
          <a:lstStyle/>
          <a:p>
            <a:fld id="{053CAAC5-64D8-4045-BA18-6376A8E6D9CC}" type="slidenum">
              <a:rPr lang="es-MX" smtClean="0"/>
              <a:pPr/>
              <a:t>‹Nº›</a:t>
            </a:fld>
            <a:endParaRPr lang="es-MX"/>
          </a:p>
        </p:txBody>
      </p:sp>
      <p:sp>
        <p:nvSpPr>
          <p:cNvPr id="8" name="7 Marcador de pie de página"/>
          <p:cNvSpPr>
            <a:spLocks noGrp="1"/>
          </p:cNvSpPr>
          <p:nvPr>
            <p:ph type="ftr" sz="quarter" idx="12"/>
          </p:nvPr>
        </p:nvSpPr>
        <p:spPr/>
        <p:txBody>
          <a:bodyPr rtlCol="0"/>
          <a:lstStyle/>
          <a:p>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015E8C1-1558-4215-9DF9-4FC7EBF11452}" type="datetimeFigureOut">
              <a:rPr lang="es-MX" smtClean="0"/>
              <a:pPr/>
              <a:t>04/05/2014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053CAAC5-64D8-4045-BA18-6376A8E6D9CC}"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9015E8C1-1558-4215-9DF9-4FC7EBF11452}" type="datetimeFigureOut">
              <a:rPr lang="es-MX" smtClean="0"/>
              <a:pPr/>
              <a:t>04/05/2014</a:t>
            </a:fld>
            <a:endParaRPr lang="es-MX"/>
          </a:p>
        </p:txBody>
      </p:sp>
      <p:sp>
        <p:nvSpPr>
          <p:cNvPr id="22" name="21 Marcador de número de diapositiva"/>
          <p:cNvSpPr>
            <a:spLocks noGrp="1"/>
          </p:cNvSpPr>
          <p:nvPr>
            <p:ph type="sldNum" sz="quarter" idx="15"/>
          </p:nvPr>
        </p:nvSpPr>
        <p:spPr/>
        <p:txBody>
          <a:bodyPr rtlCol="0"/>
          <a:lstStyle/>
          <a:p>
            <a:fld id="{053CAAC5-64D8-4045-BA18-6376A8E6D9CC}" type="slidenum">
              <a:rPr lang="es-MX" smtClean="0"/>
              <a:pPr/>
              <a:t>‹Nº›</a:t>
            </a:fld>
            <a:endParaRPr lang="es-MX"/>
          </a:p>
        </p:txBody>
      </p:sp>
      <p:sp>
        <p:nvSpPr>
          <p:cNvPr id="23" name="22 Marcador de pie de página"/>
          <p:cNvSpPr>
            <a:spLocks noGrp="1"/>
          </p:cNvSpPr>
          <p:nvPr>
            <p:ph type="ftr" sz="quarter" idx="16"/>
          </p:nvPr>
        </p:nvSpPr>
        <p:spPr/>
        <p:txBody>
          <a:bodyPr rtlCol="0"/>
          <a:lstStyle/>
          <a:p>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9015E8C1-1558-4215-9DF9-4FC7EBF11452}" type="datetimeFigureOut">
              <a:rPr lang="es-MX" smtClean="0"/>
              <a:pPr/>
              <a:t>04/05/2014</a:t>
            </a:fld>
            <a:endParaRPr lang="es-MX"/>
          </a:p>
        </p:txBody>
      </p:sp>
      <p:sp>
        <p:nvSpPr>
          <p:cNvPr id="18" name="17 Marcador de número de diapositiva"/>
          <p:cNvSpPr>
            <a:spLocks noGrp="1"/>
          </p:cNvSpPr>
          <p:nvPr>
            <p:ph type="sldNum" sz="quarter" idx="11"/>
          </p:nvPr>
        </p:nvSpPr>
        <p:spPr/>
        <p:txBody>
          <a:bodyPr rtlCol="0"/>
          <a:lstStyle/>
          <a:p>
            <a:fld id="{053CAAC5-64D8-4045-BA18-6376A8E6D9CC}" type="slidenum">
              <a:rPr lang="es-MX" smtClean="0"/>
              <a:pPr/>
              <a:t>‹Nº›</a:t>
            </a:fld>
            <a:endParaRPr lang="es-MX"/>
          </a:p>
        </p:txBody>
      </p:sp>
      <p:sp>
        <p:nvSpPr>
          <p:cNvPr id="21" name="20 Marcador de pie de página"/>
          <p:cNvSpPr>
            <a:spLocks noGrp="1"/>
          </p:cNvSpPr>
          <p:nvPr>
            <p:ph type="ftr" sz="quarter" idx="12"/>
          </p:nvPr>
        </p:nvSpPr>
        <p:spPr/>
        <p:txBody>
          <a:bodyPr rtlCol="0"/>
          <a:lstStyle/>
          <a:p>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015E8C1-1558-4215-9DF9-4FC7EBF11452}" type="datetimeFigureOut">
              <a:rPr lang="es-MX" smtClean="0"/>
              <a:pPr/>
              <a:t>04/05/2014</a:t>
            </a:fld>
            <a:endParaRPr lang="es-MX"/>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MX"/>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53CAAC5-64D8-4045-BA18-6376A8E6D9CC}"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Propuesta de contenidos para los cursos de Economía Política</a:t>
            </a:r>
            <a:endParaRPr lang="es-MX" dirty="0"/>
          </a:p>
        </p:txBody>
      </p:sp>
      <p:sp>
        <p:nvSpPr>
          <p:cNvPr id="3" name="2 Subtítulo"/>
          <p:cNvSpPr>
            <a:spLocks noGrp="1"/>
          </p:cNvSpPr>
          <p:nvPr>
            <p:ph type="subTitle" idx="1"/>
          </p:nvPr>
        </p:nvSpPr>
        <p:spPr/>
        <p:txBody>
          <a:bodyPr/>
          <a:lstStyle/>
          <a:p>
            <a:r>
              <a:rPr lang="es-MX" dirty="0" smtClean="0"/>
              <a:t>José G. Sandoval</a:t>
            </a:r>
          </a:p>
          <a:p>
            <a:r>
              <a:rPr lang="es-MX" dirty="0" smtClean="0"/>
              <a:t>Mayo  del 2014</a:t>
            </a:r>
            <a:endParaRPr lang="es-MX"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Temas para Economía Política III</a:t>
            </a:r>
            <a:endParaRPr lang="es-MX" dirty="0"/>
          </a:p>
        </p:txBody>
      </p:sp>
      <p:sp>
        <p:nvSpPr>
          <p:cNvPr id="3" name="2 Marcador de contenido"/>
          <p:cNvSpPr>
            <a:spLocks noGrp="1"/>
          </p:cNvSpPr>
          <p:nvPr>
            <p:ph sz="quarter" idx="1"/>
          </p:nvPr>
        </p:nvSpPr>
        <p:spPr/>
        <p:txBody>
          <a:bodyPr/>
          <a:lstStyle/>
          <a:p>
            <a:r>
              <a:rPr lang="es-ES" b="1" dirty="0" smtClean="0"/>
              <a:t>Acumulación extensiva e impacto sobre los trabajadores.</a:t>
            </a:r>
          </a:p>
          <a:p>
            <a:r>
              <a:rPr lang="es-ES" b="1" dirty="0" smtClean="0"/>
              <a:t>Acumulación intensiva y sus repercusiones sobre los trabajadores.</a:t>
            </a:r>
          </a:p>
          <a:p>
            <a:pPr>
              <a:buNone/>
            </a:pPr>
            <a:r>
              <a:rPr lang="es-ES" b="1" dirty="0" smtClean="0"/>
              <a:t>Modelo bisectorial de acumulación</a:t>
            </a:r>
          </a:p>
          <a:p>
            <a:r>
              <a:rPr lang="es-ES" b="1" dirty="0" smtClean="0"/>
              <a:t>La finalidad de los esquemas de reproducción</a:t>
            </a:r>
          </a:p>
          <a:p>
            <a:r>
              <a:rPr lang="es-ES" b="1" dirty="0" smtClean="0"/>
              <a:t>Reproducción simple y condiciones de equilibrio 			</a:t>
            </a:r>
            <a:endParaRPr lang="es-MX" b="1" dirty="0" smtClean="0"/>
          </a:p>
          <a:p>
            <a:endParaRPr lang="es-MX"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Temas para Economía Política III</a:t>
            </a:r>
            <a:endParaRPr lang="es-MX" dirty="0"/>
          </a:p>
        </p:txBody>
      </p:sp>
      <p:sp>
        <p:nvSpPr>
          <p:cNvPr id="3" name="2 Marcador de contenido"/>
          <p:cNvSpPr>
            <a:spLocks noGrp="1"/>
          </p:cNvSpPr>
          <p:nvPr>
            <p:ph sz="quarter" idx="1"/>
          </p:nvPr>
        </p:nvSpPr>
        <p:spPr/>
        <p:txBody>
          <a:bodyPr/>
          <a:lstStyle/>
          <a:p>
            <a:r>
              <a:rPr lang="es-MX" b="1" dirty="0" smtClean="0"/>
              <a:t>Reproducción ampliada y condiciones de equilibrio.</a:t>
            </a:r>
          </a:p>
          <a:p>
            <a:pPr lvl="1"/>
            <a:r>
              <a:rPr lang="es-MX" b="1" dirty="0" smtClean="0"/>
              <a:t>¿Qué ocurre con el modelo cuando ambos sectores acumulan a tasas diferentes?</a:t>
            </a:r>
          </a:p>
          <a:p>
            <a:pPr lvl="1"/>
            <a:r>
              <a:rPr lang="es-MX" b="1" dirty="0" smtClean="0"/>
              <a:t>¿Qué ocurren cuando ambos sectores acumulan a la misma tasa?</a:t>
            </a:r>
          </a:p>
          <a:p>
            <a:pPr lvl="1"/>
            <a:r>
              <a:rPr lang="es-MX" b="1" dirty="0" smtClean="0"/>
              <a:t>El sector I como director del proceso de acumulación y el sector II como subordinado.</a:t>
            </a:r>
          </a:p>
          <a:p>
            <a:pPr lvl="1"/>
            <a:endParaRPr lang="es-MX" dirty="0" smtClean="0"/>
          </a:p>
          <a:p>
            <a:endParaRPr lang="es-MX"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Temas para Economía Política III</a:t>
            </a:r>
            <a:endParaRPr lang="es-MX" dirty="0"/>
          </a:p>
        </p:txBody>
      </p:sp>
      <p:sp>
        <p:nvSpPr>
          <p:cNvPr id="3" name="2 Marcador de contenido"/>
          <p:cNvSpPr>
            <a:spLocks noGrp="1"/>
          </p:cNvSpPr>
          <p:nvPr>
            <p:ph sz="quarter" idx="1"/>
          </p:nvPr>
        </p:nvSpPr>
        <p:spPr/>
        <p:txBody>
          <a:bodyPr/>
          <a:lstStyle/>
          <a:p>
            <a:r>
              <a:rPr lang="es-MX" b="1" dirty="0" smtClean="0"/>
              <a:t>Acercamiento a la evidencia empírica de la acumulación en el capitalismo norteamericano y mexicano.</a:t>
            </a:r>
            <a:endParaRPr lang="es-MX"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txBody>
          <a:bodyPr/>
          <a:lstStyle/>
          <a:p>
            <a:r>
              <a:rPr lang="es-MX" dirty="0" smtClean="0"/>
              <a:t>Temas para Economía Política IV</a:t>
            </a:r>
            <a:endParaRPr lang="es-MX" dirty="0"/>
          </a:p>
        </p:txBody>
      </p:sp>
      <p:sp>
        <p:nvSpPr>
          <p:cNvPr id="3" name="2 Marcador de contenido"/>
          <p:cNvSpPr>
            <a:spLocks noGrp="1"/>
          </p:cNvSpPr>
          <p:nvPr>
            <p:ph sz="quarter" idx="1"/>
          </p:nvPr>
        </p:nvSpPr>
        <p:spPr>
          <a:xfrm>
            <a:off x="457200" y="1196752"/>
            <a:ext cx="8229600" cy="4929411"/>
          </a:xfrm>
        </p:spPr>
        <p:txBody>
          <a:bodyPr>
            <a:normAutofit/>
          </a:bodyPr>
          <a:lstStyle/>
          <a:p>
            <a:r>
              <a:rPr lang="es-MX" b="1" dirty="0" smtClean="0"/>
              <a:t>La teoría marxista de la competencia</a:t>
            </a:r>
          </a:p>
          <a:p>
            <a:r>
              <a:rPr lang="es-MX" b="1" dirty="0" smtClean="0"/>
              <a:t>Tasa media de ganancia y precios de producción.</a:t>
            </a:r>
          </a:p>
          <a:p>
            <a:pPr lvl="1"/>
            <a:r>
              <a:rPr lang="es-MX" b="1" dirty="0" smtClean="0"/>
              <a:t>El modelo de Marx</a:t>
            </a:r>
          </a:p>
          <a:p>
            <a:pPr lvl="1"/>
            <a:r>
              <a:rPr lang="es-MX" b="1" dirty="0" smtClean="0"/>
              <a:t>La polémica sobre la transformación de valores en precios de producción.</a:t>
            </a:r>
          </a:p>
          <a:p>
            <a:pPr lvl="1"/>
            <a:r>
              <a:rPr lang="es-MX" b="1" dirty="0" smtClean="0"/>
              <a:t>La transformación de valores en precios y el análisis concreto.</a:t>
            </a:r>
          </a:p>
          <a:p>
            <a:r>
              <a:rPr lang="es-MX" b="1" dirty="0" smtClean="0"/>
              <a:t>La división de la plusvalía</a:t>
            </a:r>
          </a:p>
          <a:p>
            <a:pPr lvl="1"/>
            <a:r>
              <a:rPr lang="es-MX" b="1" dirty="0" smtClean="0"/>
              <a:t>El capital comercial</a:t>
            </a:r>
          </a:p>
          <a:p>
            <a:pPr>
              <a:buNone/>
            </a:pPr>
            <a:endParaRPr lang="es-MX"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Temas para Economía Política IV</a:t>
            </a:r>
            <a:endParaRPr lang="es-MX" dirty="0"/>
          </a:p>
        </p:txBody>
      </p:sp>
      <p:sp>
        <p:nvSpPr>
          <p:cNvPr id="3" name="2 Marcador de contenido"/>
          <p:cNvSpPr>
            <a:spLocks noGrp="1"/>
          </p:cNvSpPr>
          <p:nvPr>
            <p:ph sz="quarter" idx="1"/>
          </p:nvPr>
        </p:nvSpPr>
        <p:spPr/>
        <p:txBody>
          <a:bodyPr/>
          <a:lstStyle/>
          <a:p>
            <a:r>
              <a:rPr lang="es-MX" b="1" dirty="0" smtClean="0"/>
              <a:t>El papel de la circulación en la reproducción social del capital</a:t>
            </a:r>
          </a:p>
          <a:p>
            <a:r>
              <a:rPr lang="es-MX" b="1" dirty="0" smtClean="0"/>
              <a:t>Las funciones de capital comercial</a:t>
            </a:r>
          </a:p>
          <a:p>
            <a:r>
              <a:rPr lang="es-MX" b="1" dirty="0" smtClean="0"/>
              <a:t>El capital comercial en la formación de la tasa media de ganancia</a:t>
            </a:r>
          </a:p>
          <a:p>
            <a:r>
              <a:rPr lang="es-MX" b="1" dirty="0" smtClean="0"/>
              <a:t>La explotación de los asalariados del capital comercial</a:t>
            </a:r>
          </a:p>
          <a:p>
            <a:r>
              <a:rPr lang="es-MX" b="1" dirty="0" smtClean="0"/>
              <a:t>Capital comercial y análisis concreto</a:t>
            </a:r>
            <a:endParaRPr lang="es-MX"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p:spPr>
        <p:txBody>
          <a:bodyPr/>
          <a:lstStyle/>
          <a:p>
            <a:r>
              <a:rPr lang="es-MX" dirty="0" smtClean="0"/>
              <a:t>Temas para Economía Política V</a:t>
            </a:r>
            <a:endParaRPr lang="es-MX" dirty="0"/>
          </a:p>
        </p:txBody>
      </p:sp>
      <p:sp>
        <p:nvSpPr>
          <p:cNvPr id="3" name="2 Marcador de contenido"/>
          <p:cNvSpPr>
            <a:spLocks noGrp="1"/>
          </p:cNvSpPr>
          <p:nvPr>
            <p:ph sz="quarter" idx="1"/>
          </p:nvPr>
        </p:nvSpPr>
        <p:spPr>
          <a:xfrm>
            <a:off x="457200" y="1196752"/>
            <a:ext cx="8229600" cy="4929411"/>
          </a:xfrm>
        </p:spPr>
        <p:txBody>
          <a:bodyPr>
            <a:normAutofit/>
          </a:bodyPr>
          <a:lstStyle/>
          <a:p>
            <a:r>
              <a:rPr lang="es-MX" b="1" dirty="0" smtClean="0"/>
              <a:t>La teoría del dinero y del crédito.</a:t>
            </a:r>
          </a:p>
          <a:p>
            <a:pPr lvl="1"/>
            <a:r>
              <a:rPr lang="es-ES_tradnl" b="1" dirty="0" smtClean="0"/>
              <a:t>Las funciones del dinero </a:t>
            </a:r>
            <a:endParaRPr lang="es-MX" b="1" dirty="0" smtClean="0"/>
          </a:p>
          <a:p>
            <a:pPr lvl="1"/>
            <a:r>
              <a:rPr lang="es-ES_tradnl" b="1" dirty="0" smtClean="0"/>
              <a:t>El capital que devenga interés </a:t>
            </a:r>
            <a:endParaRPr lang="es-MX" b="1" dirty="0" smtClean="0"/>
          </a:p>
          <a:p>
            <a:pPr lvl="1"/>
            <a:r>
              <a:rPr lang="es-ES_tradnl" b="1" dirty="0" smtClean="0"/>
              <a:t>Interés y ganancia empresarial </a:t>
            </a:r>
            <a:endParaRPr lang="es-MX" b="1" dirty="0" smtClean="0"/>
          </a:p>
          <a:p>
            <a:pPr lvl="1"/>
            <a:r>
              <a:rPr lang="es-ES_tradnl" b="1" dirty="0" smtClean="0"/>
              <a:t>Crédito y capital ficticio </a:t>
            </a:r>
            <a:endParaRPr lang="es-MX" b="1" dirty="0" smtClean="0"/>
          </a:p>
          <a:p>
            <a:pPr lvl="1"/>
            <a:r>
              <a:rPr lang="es-ES_tradnl" b="1" dirty="0" smtClean="0"/>
              <a:t>El crédito en la producción capitalista </a:t>
            </a:r>
            <a:endParaRPr lang="es-MX" b="1" dirty="0" smtClean="0"/>
          </a:p>
          <a:p>
            <a:pPr lvl="1"/>
            <a:r>
              <a:rPr lang="es-ES_tradnl" b="1" dirty="0" smtClean="0"/>
              <a:t>Acumulación de capital dinerario y tipo de interés </a:t>
            </a:r>
            <a:endParaRPr lang="es-MX" b="1" dirty="0" smtClean="0"/>
          </a:p>
          <a:p>
            <a:pPr>
              <a:buNone/>
            </a:pPr>
            <a:endParaRPr lang="es-MX"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Temas para Economía Política V</a:t>
            </a:r>
            <a:endParaRPr lang="es-MX" dirty="0"/>
          </a:p>
        </p:txBody>
      </p:sp>
      <p:sp>
        <p:nvSpPr>
          <p:cNvPr id="3" name="2 Marcador de contenido"/>
          <p:cNvSpPr>
            <a:spLocks noGrp="1"/>
          </p:cNvSpPr>
          <p:nvPr>
            <p:ph sz="quarter" idx="1"/>
          </p:nvPr>
        </p:nvSpPr>
        <p:spPr/>
        <p:txBody>
          <a:bodyPr/>
          <a:lstStyle/>
          <a:p>
            <a:r>
              <a:rPr lang="es-MX" b="1" dirty="0" smtClean="0"/>
              <a:t>Teoría de la renta </a:t>
            </a:r>
          </a:p>
          <a:p>
            <a:r>
              <a:rPr lang="es-MX" b="1" dirty="0" smtClean="0"/>
              <a:t>Renta diferencia</a:t>
            </a:r>
          </a:p>
          <a:p>
            <a:pPr lvl="2"/>
            <a:r>
              <a:rPr lang="es-MX" b="1" dirty="0" smtClean="0"/>
              <a:t>Renta diferencial I</a:t>
            </a:r>
          </a:p>
          <a:p>
            <a:pPr lvl="2"/>
            <a:r>
              <a:rPr lang="es-MX" b="1" dirty="0" smtClean="0"/>
              <a:t>Renta diferencial II</a:t>
            </a:r>
          </a:p>
          <a:p>
            <a:r>
              <a:rPr lang="es-MX" b="1" dirty="0" smtClean="0"/>
              <a:t>Renta absoluta</a:t>
            </a:r>
          </a:p>
          <a:p>
            <a:r>
              <a:rPr lang="es-MX" b="1" dirty="0" smtClean="0"/>
              <a:t>La evidencia empírica: renta petrolera,  renta minera y renta urbana</a:t>
            </a:r>
          </a:p>
          <a:p>
            <a:pPr>
              <a:buNone/>
            </a:pPr>
            <a:endParaRPr lang="es-MX"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txBody>
          <a:bodyPr/>
          <a:lstStyle/>
          <a:p>
            <a:r>
              <a:rPr lang="es-MX" dirty="0" smtClean="0"/>
              <a:t>Economía Política VI</a:t>
            </a:r>
            <a:endParaRPr lang="es-MX" dirty="0"/>
          </a:p>
        </p:txBody>
      </p:sp>
      <p:sp>
        <p:nvSpPr>
          <p:cNvPr id="3" name="2 Marcador de contenido"/>
          <p:cNvSpPr>
            <a:spLocks noGrp="1"/>
          </p:cNvSpPr>
          <p:nvPr>
            <p:ph sz="quarter" idx="1"/>
          </p:nvPr>
        </p:nvSpPr>
        <p:spPr>
          <a:xfrm>
            <a:off x="457200" y="1268760"/>
            <a:ext cx="8229600" cy="4857403"/>
          </a:xfrm>
        </p:spPr>
        <p:txBody>
          <a:bodyPr>
            <a:normAutofit/>
          </a:bodyPr>
          <a:lstStyle/>
          <a:p>
            <a:r>
              <a:rPr lang="es-MX" b="1" dirty="0" smtClean="0"/>
              <a:t>Crisis económica: teoría y evidencia empírica</a:t>
            </a:r>
          </a:p>
          <a:p>
            <a:pPr lvl="1"/>
            <a:r>
              <a:rPr lang="es-MX" b="1" dirty="0" smtClean="0"/>
              <a:t>La noción de crisis económica Versus equilibrio general</a:t>
            </a:r>
          </a:p>
          <a:p>
            <a:pPr lvl="1"/>
            <a:r>
              <a:rPr lang="es-MX" b="1" dirty="0" smtClean="0"/>
              <a:t>El descenso de la tasa de ganancia</a:t>
            </a:r>
          </a:p>
          <a:p>
            <a:pPr lvl="1"/>
            <a:r>
              <a:rPr lang="es-MX" b="1" dirty="0" smtClean="0"/>
              <a:t>La desproporcionalidad</a:t>
            </a:r>
          </a:p>
          <a:p>
            <a:pPr lvl="1"/>
            <a:r>
              <a:rPr lang="es-MX" b="1" dirty="0" smtClean="0"/>
              <a:t>El </a:t>
            </a:r>
            <a:r>
              <a:rPr lang="es-MX" b="1" dirty="0" err="1" smtClean="0"/>
              <a:t>subconsumo</a:t>
            </a:r>
            <a:endParaRPr lang="es-MX" b="1" dirty="0" smtClean="0"/>
          </a:p>
          <a:p>
            <a:pPr lvl="1"/>
            <a:r>
              <a:rPr lang="es-MX" b="1" dirty="0" smtClean="0"/>
              <a:t>Polémica sobre la actual crisis económica:</a:t>
            </a:r>
          </a:p>
          <a:p>
            <a:pPr lvl="2"/>
            <a:r>
              <a:rPr lang="es-MX" b="1" dirty="0" err="1" smtClean="0"/>
              <a:t>Duménil</a:t>
            </a:r>
            <a:r>
              <a:rPr lang="es-MX" b="1" dirty="0" smtClean="0"/>
              <a:t>, </a:t>
            </a:r>
          </a:p>
          <a:p>
            <a:pPr lvl="2"/>
            <a:r>
              <a:rPr lang="es-MX" b="1" dirty="0" err="1" smtClean="0"/>
              <a:t>Shaikh</a:t>
            </a:r>
            <a:r>
              <a:rPr lang="es-MX" b="1" dirty="0" smtClean="0"/>
              <a:t>, </a:t>
            </a:r>
          </a:p>
          <a:p>
            <a:pPr lvl="2"/>
            <a:r>
              <a:rPr lang="es-MX" b="1" dirty="0" smtClean="0"/>
              <a:t>Kliman, </a:t>
            </a:r>
          </a:p>
          <a:p>
            <a:pPr lvl="2"/>
            <a:r>
              <a:rPr lang="es-MX" b="1" dirty="0" smtClean="0"/>
              <a:t>Valle, </a:t>
            </a:r>
          </a:p>
          <a:p>
            <a:pPr lvl="2"/>
            <a:r>
              <a:rPr lang="es-MX" b="1" dirty="0" smtClean="0"/>
              <a:t>Morera-Rojas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Economía Política VI</a:t>
            </a:r>
            <a:endParaRPr lang="es-MX" dirty="0"/>
          </a:p>
        </p:txBody>
      </p:sp>
      <p:sp>
        <p:nvSpPr>
          <p:cNvPr id="3" name="2 Marcador de contenido"/>
          <p:cNvSpPr>
            <a:spLocks noGrp="1"/>
          </p:cNvSpPr>
          <p:nvPr>
            <p:ph sz="quarter" idx="1"/>
          </p:nvPr>
        </p:nvSpPr>
        <p:spPr/>
        <p:txBody>
          <a:bodyPr/>
          <a:lstStyle/>
          <a:p>
            <a:endParaRPr lang="es-MX" b="1" dirty="0" smtClean="0"/>
          </a:p>
          <a:p>
            <a:r>
              <a:rPr lang="es-MX" b="1" dirty="0" smtClean="0"/>
              <a:t>Teoría del intercambio internacional</a:t>
            </a:r>
          </a:p>
          <a:p>
            <a:r>
              <a:rPr lang="es-MX" b="1" dirty="0" smtClean="0"/>
              <a:t>Formas de organización alternativas al capitalismo</a:t>
            </a:r>
          </a:p>
          <a:p>
            <a:pPr>
              <a:buNone/>
            </a:pPr>
            <a:endParaRPr lang="es-MX"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Sobre la bibliografía</a:t>
            </a:r>
            <a:endParaRPr lang="es-MX" dirty="0"/>
          </a:p>
        </p:txBody>
      </p:sp>
      <p:sp>
        <p:nvSpPr>
          <p:cNvPr id="3" name="2 Marcador de contenido"/>
          <p:cNvSpPr>
            <a:spLocks noGrp="1"/>
          </p:cNvSpPr>
          <p:nvPr>
            <p:ph sz="quarter" idx="1"/>
          </p:nvPr>
        </p:nvSpPr>
        <p:spPr/>
        <p:txBody>
          <a:bodyPr/>
          <a:lstStyle/>
          <a:p>
            <a:r>
              <a:rPr lang="es-MX" dirty="0" smtClean="0"/>
              <a:t>Seleccionar una canasta de lecturas a utilizarse en cada uno de </a:t>
            </a:r>
            <a:r>
              <a:rPr lang="es-MX" smtClean="0"/>
              <a:t>los cursos.</a:t>
            </a:r>
            <a:endParaRPr lang="es-MX"/>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Presentación</a:t>
            </a:r>
            <a:endParaRPr lang="es-MX" dirty="0"/>
          </a:p>
        </p:txBody>
      </p:sp>
      <p:sp>
        <p:nvSpPr>
          <p:cNvPr id="3" name="2 Marcador de contenido"/>
          <p:cNvSpPr>
            <a:spLocks noGrp="1"/>
          </p:cNvSpPr>
          <p:nvPr>
            <p:ph sz="quarter" idx="1"/>
          </p:nvPr>
        </p:nvSpPr>
        <p:spPr/>
        <p:txBody>
          <a:bodyPr/>
          <a:lstStyle/>
          <a:p>
            <a:r>
              <a:rPr lang="es-MX" dirty="0" smtClean="0"/>
              <a:t>La propuesta de grades temas para las asignaturas de Economía Política, tiene como propósito:</a:t>
            </a:r>
          </a:p>
          <a:p>
            <a:pPr lvl="1"/>
            <a:r>
              <a:rPr lang="es-MX" dirty="0" smtClean="0"/>
              <a:t>tratar de lograr acuerdos, a fin de que todo estudiante que curse el núcleo de la formación básica domine  los conceptos, hipótesis, polémicas y acercamientos empíricos a las temáticas centrales de la materia. </a:t>
            </a:r>
            <a:endParaRPr lang="es-MX"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MX" dirty="0" smtClean="0"/>
              <a:t>Aspectos a tomar en cuenta</a:t>
            </a:r>
            <a:endParaRPr lang="es-MX" dirty="0"/>
          </a:p>
        </p:txBody>
      </p:sp>
      <p:sp>
        <p:nvSpPr>
          <p:cNvPr id="3" name="2 Marcador de contenido"/>
          <p:cNvSpPr>
            <a:spLocks noGrp="1"/>
          </p:cNvSpPr>
          <p:nvPr>
            <p:ph sz="quarter" idx="1"/>
          </p:nvPr>
        </p:nvSpPr>
        <p:spPr/>
        <p:txBody>
          <a:bodyPr/>
          <a:lstStyle/>
          <a:p>
            <a:r>
              <a:rPr lang="es-MX" dirty="0" smtClean="0"/>
              <a:t>Carga académica:  se trata de definir la cantidad de lectura que debe realizar el estudiante.</a:t>
            </a:r>
          </a:p>
          <a:p>
            <a:r>
              <a:rPr lang="es-MX" dirty="0" smtClean="0"/>
              <a:t>Aprovechar los diferentes materiales existentes para coadyuvar al conocimiento: películas, conferencias, visitas guiadas, prácticas.</a:t>
            </a:r>
          </a:p>
          <a:p>
            <a:pPr>
              <a:buNone/>
            </a:pPr>
            <a:endParaRPr lang="es-MX"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Aspectos a tomar en cuenta</a:t>
            </a:r>
            <a:endParaRPr lang="es-MX" dirty="0"/>
          </a:p>
        </p:txBody>
      </p:sp>
      <p:sp>
        <p:nvSpPr>
          <p:cNvPr id="3" name="2 Marcador de contenido"/>
          <p:cNvSpPr>
            <a:spLocks noGrp="1"/>
          </p:cNvSpPr>
          <p:nvPr>
            <p:ph sz="quarter" idx="1"/>
          </p:nvPr>
        </p:nvSpPr>
        <p:spPr/>
        <p:txBody>
          <a:bodyPr/>
          <a:lstStyle/>
          <a:p>
            <a:r>
              <a:rPr lang="es-MX" dirty="0" smtClean="0"/>
              <a:t>Aprovechar las mejores experiencias del personal docente en cada una de las áreas.</a:t>
            </a:r>
          </a:p>
          <a:p>
            <a:r>
              <a:rPr lang="es-MX" dirty="0" smtClean="0"/>
              <a:t>Proponemos la realización de encuentros semestrales  entre profesores, en cada una de las áreas académicas. Se trata de intercambiar las experiencias que se tuvieron durante el semestre y puede servir para un aprovechamiento y organización del trabajo docente.</a:t>
            </a:r>
            <a:endParaRPr lang="es-MX"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sz="quarter" idx="1"/>
          </p:nvPr>
        </p:nvSpPr>
        <p:spPr/>
        <p:txBody>
          <a:bodyPr/>
          <a:lstStyle/>
          <a:p>
            <a:pPr>
              <a:buNone/>
            </a:pPr>
            <a:endParaRPr lang="es-MX" dirty="0" smtClean="0"/>
          </a:p>
          <a:p>
            <a:pPr>
              <a:buNone/>
            </a:pPr>
            <a:endParaRPr lang="es-MX" dirty="0" smtClean="0"/>
          </a:p>
          <a:p>
            <a:pPr>
              <a:buNone/>
            </a:pPr>
            <a:endParaRPr lang="es-MX" dirty="0" smtClean="0"/>
          </a:p>
          <a:p>
            <a:pPr algn="ctr">
              <a:buNone/>
            </a:pPr>
            <a:r>
              <a:rPr lang="es-MX" sz="6000" dirty="0" smtClean="0"/>
              <a:t>¡Muchas gracias!</a:t>
            </a:r>
            <a:endParaRPr lang="es-MX" sz="6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Objetivo</a:t>
            </a:r>
            <a:endParaRPr lang="es-MX" dirty="0"/>
          </a:p>
        </p:txBody>
      </p:sp>
      <p:sp>
        <p:nvSpPr>
          <p:cNvPr id="3" name="2 Marcador de contenido"/>
          <p:cNvSpPr>
            <a:spLocks noGrp="1"/>
          </p:cNvSpPr>
          <p:nvPr>
            <p:ph sz="quarter" idx="1"/>
          </p:nvPr>
        </p:nvSpPr>
        <p:spPr/>
        <p:txBody>
          <a:bodyPr/>
          <a:lstStyle/>
          <a:p>
            <a:r>
              <a:rPr lang="es-ES_tradnl" dirty="0" smtClean="0"/>
              <a:t> Pensamos que el </a:t>
            </a:r>
            <a:r>
              <a:rPr lang="es-ES_tradnl" dirty="0"/>
              <a:t>objetivo general que </a:t>
            </a:r>
            <a:r>
              <a:rPr lang="es-ES_tradnl" dirty="0" smtClean="0"/>
              <a:t>debería  </a:t>
            </a:r>
            <a:r>
              <a:rPr lang="es-ES_tradnl" dirty="0"/>
              <a:t>perseguirse en los cursos de Economía </a:t>
            </a:r>
            <a:r>
              <a:rPr lang="es-ES_tradnl" dirty="0" smtClean="0"/>
              <a:t>Política, </a:t>
            </a:r>
            <a:r>
              <a:rPr lang="es-ES_tradnl" dirty="0"/>
              <a:t>es el manejo riguroso de las distintas categorías, problemas y avances recientes de la teoría económica marxista; así como su utilización </a:t>
            </a:r>
            <a:r>
              <a:rPr lang="es-ES_tradnl" dirty="0" smtClean="0"/>
              <a:t>en el análisis de la </a:t>
            </a:r>
            <a:r>
              <a:rPr lang="es-ES_tradnl" dirty="0"/>
              <a:t>problemática que aqueja al capitalismo nacional e internacional.</a:t>
            </a:r>
            <a:endParaRPr lang="es-MX" dirty="0"/>
          </a:p>
          <a:p>
            <a:pPr>
              <a:buNone/>
            </a:pPr>
            <a:endParaRPr lang="es-MX"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sz="quarter" idx="1"/>
          </p:nvPr>
        </p:nvSpPr>
        <p:spPr/>
        <p:txBody>
          <a:bodyPr/>
          <a:lstStyle/>
          <a:p>
            <a:r>
              <a:rPr lang="es-MX" dirty="0" smtClean="0"/>
              <a:t>Desde nuestro punto de vista, la materia debe de contar con seis semestres  en el núcleo de formación básica, en los cuales sería posible dotar al estudiante de los conocimientos fundamentales.</a:t>
            </a:r>
          </a:p>
          <a:p>
            <a:r>
              <a:rPr lang="es-MX" dirty="0" smtClean="0"/>
              <a:t>Posteriormente, sería posible avanzar en cursos de economía política intermedia.</a:t>
            </a:r>
          </a:p>
          <a:p>
            <a:r>
              <a:rPr lang="es-MX" dirty="0" smtClean="0"/>
              <a:t>Solamente me centraré en los cursos de formación básica </a:t>
            </a:r>
            <a:endParaRPr lang="es-MX"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Economía Política I</a:t>
            </a:r>
            <a:endParaRPr lang="es-MX" dirty="0"/>
          </a:p>
        </p:txBody>
      </p:sp>
      <p:sp>
        <p:nvSpPr>
          <p:cNvPr id="3" name="2 Marcador de contenido"/>
          <p:cNvSpPr>
            <a:spLocks noGrp="1"/>
          </p:cNvSpPr>
          <p:nvPr>
            <p:ph sz="quarter" idx="1"/>
          </p:nvPr>
        </p:nvSpPr>
        <p:spPr/>
        <p:txBody>
          <a:bodyPr>
            <a:normAutofit/>
          </a:bodyPr>
          <a:lstStyle/>
          <a:p>
            <a:r>
              <a:rPr lang="es-ES_tradnl" dirty="0" smtClean="0"/>
              <a:t>Reflexionar sobre los </a:t>
            </a:r>
            <a:r>
              <a:rPr lang="es-ES_tradnl" dirty="0"/>
              <a:t>orígenes de la Economía como ciencia.</a:t>
            </a:r>
            <a:endParaRPr lang="es-MX" dirty="0"/>
          </a:p>
          <a:p>
            <a:r>
              <a:rPr lang="es-ES_tradnl" dirty="0" smtClean="0"/>
              <a:t>Ubicar </a:t>
            </a:r>
            <a:r>
              <a:rPr lang="es-ES_tradnl" dirty="0"/>
              <a:t>los </a:t>
            </a:r>
            <a:r>
              <a:rPr lang="es-ES_tradnl" dirty="0" smtClean="0"/>
              <a:t>problemas de análisis a partir de los cuales se construye la economía política como ciencia, </a:t>
            </a:r>
            <a:r>
              <a:rPr lang="es-ES_tradnl" dirty="0"/>
              <a:t>específicamente de aquellos cuyo análisis se efectúa a partir de la teoría del valor trabajo. </a:t>
            </a:r>
            <a:endParaRPr lang="es-MX" dirty="0"/>
          </a:p>
          <a:p>
            <a:pPr>
              <a:buNone/>
            </a:pPr>
            <a:endParaRPr lang="es-MX"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Temas para Economía Política I</a:t>
            </a:r>
            <a:endParaRPr lang="es-MX" dirty="0"/>
          </a:p>
        </p:txBody>
      </p:sp>
      <p:sp>
        <p:nvSpPr>
          <p:cNvPr id="3" name="2 Marcador de contenido"/>
          <p:cNvSpPr>
            <a:spLocks noGrp="1"/>
          </p:cNvSpPr>
          <p:nvPr>
            <p:ph sz="quarter" idx="1"/>
          </p:nvPr>
        </p:nvSpPr>
        <p:spPr/>
        <p:txBody>
          <a:bodyPr/>
          <a:lstStyle/>
          <a:p>
            <a:r>
              <a:rPr lang="es-ES_tradnl" b="1" dirty="0" smtClean="0"/>
              <a:t>Origen y rasgos del sistema de producción capitalista.</a:t>
            </a:r>
          </a:p>
          <a:p>
            <a:pPr lvl="0"/>
            <a:r>
              <a:rPr lang="es-ES_tradnl" b="1" dirty="0" smtClean="0"/>
              <a:t>Origen </a:t>
            </a:r>
            <a:r>
              <a:rPr lang="es-ES_tradnl" b="1" dirty="0"/>
              <a:t>y naturaleza de la economía Política y la Crítica de la </a:t>
            </a:r>
            <a:r>
              <a:rPr lang="es-ES_tradnl" b="1" dirty="0" smtClean="0"/>
              <a:t>Economía Política.</a:t>
            </a:r>
          </a:p>
          <a:p>
            <a:pPr lvl="0"/>
            <a:r>
              <a:rPr lang="es-ES_tradnl" b="1" dirty="0" smtClean="0"/>
              <a:t>La Economía Clásica como antecedente de la Crítica de la Economía Política.</a:t>
            </a:r>
            <a:endParaRPr lang="es-MX" dirty="0"/>
          </a:p>
          <a:p>
            <a:endParaRPr lang="es-MX"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Temas para Economía Política I</a:t>
            </a:r>
            <a:endParaRPr lang="es-MX" dirty="0"/>
          </a:p>
        </p:txBody>
      </p:sp>
      <p:sp>
        <p:nvSpPr>
          <p:cNvPr id="3" name="2 Marcador de contenido"/>
          <p:cNvSpPr>
            <a:spLocks noGrp="1"/>
          </p:cNvSpPr>
          <p:nvPr>
            <p:ph sz="quarter" idx="1"/>
          </p:nvPr>
        </p:nvSpPr>
        <p:spPr/>
        <p:txBody>
          <a:bodyPr/>
          <a:lstStyle/>
          <a:p>
            <a:r>
              <a:rPr lang="es-ES_tradnl" b="1" dirty="0" smtClean="0"/>
              <a:t>El viraje neoclásico </a:t>
            </a:r>
            <a:endParaRPr lang="es-MX" dirty="0" smtClean="0"/>
          </a:p>
          <a:p>
            <a:r>
              <a:rPr lang="es-ES_tradnl" b="1" dirty="0" smtClean="0"/>
              <a:t>Las principales corrientes actuales de  la Crítica de la Economía Política y los temas de análisis.</a:t>
            </a:r>
            <a:endParaRPr lang="es-MX" dirty="0" smtClean="0"/>
          </a:p>
          <a:p>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Temas para Economía Política II</a:t>
            </a:r>
            <a:endParaRPr lang="es-MX" dirty="0"/>
          </a:p>
        </p:txBody>
      </p:sp>
      <p:sp>
        <p:nvSpPr>
          <p:cNvPr id="3" name="2 Marcador de contenido"/>
          <p:cNvSpPr>
            <a:spLocks noGrp="1"/>
          </p:cNvSpPr>
          <p:nvPr>
            <p:ph sz="quarter" idx="1"/>
          </p:nvPr>
        </p:nvSpPr>
        <p:spPr/>
        <p:txBody>
          <a:bodyPr/>
          <a:lstStyle/>
          <a:p>
            <a:r>
              <a:rPr lang="es-ES_tradnl" b="1" dirty="0"/>
              <a:t>Teoría del valor </a:t>
            </a:r>
            <a:r>
              <a:rPr lang="es-ES_tradnl" b="1" dirty="0" smtClean="0"/>
              <a:t>, </a:t>
            </a:r>
            <a:r>
              <a:rPr lang="es-ES_tradnl" b="1" dirty="0"/>
              <a:t>plusvalor  y reproducción de la fuerza de </a:t>
            </a:r>
            <a:r>
              <a:rPr lang="es-ES_tradnl" b="1" dirty="0" smtClean="0"/>
              <a:t>trabajo.</a:t>
            </a:r>
          </a:p>
          <a:p>
            <a:r>
              <a:rPr lang="es-ES_tradnl" b="1" dirty="0" smtClean="0"/>
              <a:t>Acercamientos a la cuantificación de la tasa y masa de plusvalía.</a:t>
            </a:r>
          </a:p>
          <a:p>
            <a:r>
              <a:rPr lang="es-ES_tradnl" b="1" dirty="0" smtClean="0"/>
              <a:t>Valor de la fuerza de trabajo, precio de la fuerza de trabajo ( Salario real y nominal ).</a:t>
            </a:r>
          </a:p>
          <a:p>
            <a:pPr>
              <a:buNone/>
            </a:pPr>
            <a:endParaRPr lang="es-ES_tradnl" b="1" dirty="0" smtClean="0"/>
          </a:p>
          <a:p>
            <a:pPr>
              <a:buNone/>
            </a:pPr>
            <a:endParaRPr lang="es-ES_tradnl" b="1" dirty="0" smtClean="0"/>
          </a:p>
          <a:p>
            <a:pPr lvl="2">
              <a:buNone/>
            </a:pPr>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Temas para Economía Política III</a:t>
            </a:r>
            <a:endParaRPr lang="es-MX" dirty="0"/>
          </a:p>
        </p:txBody>
      </p:sp>
      <p:sp>
        <p:nvSpPr>
          <p:cNvPr id="3" name="2 Marcador de contenido"/>
          <p:cNvSpPr>
            <a:spLocks noGrp="1"/>
          </p:cNvSpPr>
          <p:nvPr>
            <p:ph sz="quarter" idx="1"/>
          </p:nvPr>
        </p:nvSpPr>
        <p:spPr/>
        <p:txBody>
          <a:bodyPr>
            <a:normAutofit/>
          </a:bodyPr>
          <a:lstStyle/>
          <a:p>
            <a:r>
              <a:rPr lang="es-ES_tradnl" b="1" dirty="0" smtClean="0"/>
              <a:t>Acumulación y reproducción capitalista</a:t>
            </a:r>
          </a:p>
          <a:p>
            <a:pPr lvl="1"/>
            <a:r>
              <a:rPr lang="es-ES_tradnl" b="1" dirty="0" smtClean="0"/>
              <a:t>Modelo macroeconómico de acumulación de capital</a:t>
            </a:r>
          </a:p>
          <a:p>
            <a:r>
              <a:rPr lang="es-ES" b="1" dirty="0" smtClean="0"/>
              <a:t>Acumulación de capital.				</a:t>
            </a:r>
          </a:p>
          <a:p>
            <a:r>
              <a:rPr lang="es-ES" b="1" dirty="0" smtClean="0"/>
              <a:t>La ley de la acumulación de capital		</a:t>
            </a:r>
          </a:p>
          <a:p>
            <a:r>
              <a:rPr lang="es-ES" b="1" dirty="0" smtClean="0"/>
              <a:t>Algunos aspectos básicos del capitalismo en reproducción simple.</a:t>
            </a:r>
          </a:p>
          <a:p>
            <a:r>
              <a:rPr lang="es-ES" b="1" dirty="0" smtClean="0"/>
              <a:t>La reproducción ampliada		</a:t>
            </a:r>
          </a:p>
          <a:p>
            <a:pPr>
              <a:buNone/>
            </a:pPr>
            <a:endParaRPr lang="es-ES" dirty="0" smtClean="0"/>
          </a:p>
          <a:p>
            <a:pPr>
              <a:buNone/>
            </a:pPr>
            <a:endParaRPr lang="es-MX"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Fundición">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248</TotalTime>
  <Words>830</Words>
  <Application>Microsoft Office PowerPoint</Application>
  <PresentationFormat>Presentación en pantalla (4:3)</PresentationFormat>
  <Paragraphs>103</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Mirador</vt:lpstr>
      <vt:lpstr>Propuesta de contenidos para los cursos de Economía Política</vt:lpstr>
      <vt:lpstr>Presentación</vt:lpstr>
      <vt:lpstr>Objetivo</vt:lpstr>
      <vt:lpstr>Diapositiva 4</vt:lpstr>
      <vt:lpstr>Economía Política I</vt:lpstr>
      <vt:lpstr>Temas para Economía Política I</vt:lpstr>
      <vt:lpstr>Temas para Economía Política I</vt:lpstr>
      <vt:lpstr>Temas para Economía Política II</vt:lpstr>
      <vt:lpstr>Temas para Economía Política III</vt:lpstr>
      <vt:lpstr>Temas para Economía Política III</vt:lpstr>
      <vt:lpstr>Temas para Economía Política III</vt:lpstr>
      <vt:lpstr>Temas para Economía Política III</vt:lpstr>
      <vt:lpstr>Temas para Economía Política IV</vt:lpstr>
      <vt:lpstr>Temas para Economía Política IV</vt:lpstr>
      <vt:lpstr>Temas para Economía Política V</vt:lpstr>
      <vt:lpstr>Temas para Economía Política V</vt:lpstr>
      <vt:lpstr>Economía Política VI</vt:lpstr>
      <vt:lpstr>Economía Política VI</vt:lpstr>
      <vt:lpstr>Sobre la bibliografía</vt:lpstr>
      <vt:lpstr>Aspectos a tomar en cuenta</vt:lpstr>
      <vt:lpstr>Aspectos a tomar en cuenta</vt:lpstr>
      <vt:lpstr>Diapositiva 22</vt:lpstr>
    </vt:vector>
  </TitlesOfParts>
  <Company>dos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Propuesta de contenidos para los cursos de Economía Política</dc:title>
  <dc:creator>dos</dc:creator>
  <cp:lastModifiedBy>dos</cp:lastModifiedBy>
  <cp:revision>6</cp:revision>
  <dcterms:created xsi:type="dcterms:W3CDTF">2013-05-04T11:05:09Z</dcterms:created>
  <dcterms:modified xsi:type="dcterms:W3CDTF">2014-05-05T02:33:27Z</dcterms:modified>
</cp:coreProperties>
</file>