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9"/>
  </p:notesMasterIdLst>
  <p:sldIdLst>
    <p:sldId id="1802" r:id="rId2"/>
    <p:sldId id="1837" r:id="rId3"/>
    <p:sldId id="1840" r:id="rId4"/>
    <p:sldId id="1835" r:id="rId5"/>
    <p:sldId id="1839" r:id="rId6"/>
    <p:sldId id="1843" r:id="rId7"/>
    <p:sldId id="1852" r:id="rId8"/>
    <p:sldId id="1844" r:id="rId9"/>
    <p:sldId id="1781" r:id="rId10"/>
    <p:sldId id="1853" r:id="rId11"/>
    <p:sldId id="1842" r:id="rId12"/>
    <p:sldId id="1854" r:id="rId13"/>
    <p:sldId id="1856" r:id="rId14"/>
    <p:sldId id="1855" r:id="rId15"/>
    <p:sldId id="1858" r:id="rId16"/>
    <p:sldId id="1859" r:id="rId17"/>
    <p:sldId id="1518" r:id="rId1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208C"/>
    <a:srgbClr val="3A68C4"/>
    <a:srgbClr val="0000FF"/>
    <a:srgbClr val="FFE84A"/>
    <a:srgbClr val="2FD4E3"/>
    <a:srgbClr val="0E5E15"/>
    <a:srgbClr val="E3E3E3"/>
    <a:srgbClr val="FF6600"/>
    <a:srgbClr val="FF0000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95" autoAdjust="0"/>
    <p:restoredTop sz="94660"/>
  </p:normalViewPr>
  <p:slideViewPr>
    <p:cSldViewPr>
      <p:cViewPr>
        <p:scale>
          <a:sx n="112" d="100"/>
          <a:sy n="112" d="100"/>
        </p:scale>
        <p:origin x="-570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56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456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56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650264D-4050-C64E-B075-8D85DD0CD57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2973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sgrado.unam.mx/convocatorias/Economia_2012-1.pdf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99"/>
          </a:solidFill>
          <a:ln w="9525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pic>
        <p:nvPicPr>
          <p:cNvPr id="3" name="Picture 9" descr="Logo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9800" y="19050"/>
            <a:ext cx="5715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5940425" y="568325"/>
            <a:ext cx="3240088" cy="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" name="Rectangle 14"/>
          <p:cNvSpPr>
            <a:spLocks noChangeArrowheads="1"/>
          </p:cNvSpPr>
          <p:nvPr userDrawn="1"/>
        </p:nvSpPr>
        <p:spPr bwMode="auto">
          <a:xfrm>
            <a:off x="5003800" y="-19050"/>
            <a:ext cx="35687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s-ES" sz="800" i="1">
                <a:solidFill>
                  <a:schemeClr val="bg1"/>
                </a:solidFill>
              </a:rPr>
              <a:t>Análisis económico ambiental de la resiliencia urbana y </a:t>
            </a:r>
          </a:p>
          <a:p>
            <a:pPr algn="r"/>
            <a:r>
              <a:rPr lang="es-ES" sz="800" i="1">
                <a:solidFill>
                  <a:schemeClr val="bg1"/>
                </a:solidFill>
              </a:rPr>
              <a:t>de la sustentabilidad del desarrollo metropolitano regional de México</a:t>
            </a:r>
            <a:endParaRPr lang="es-ES" sz="800" i="1">
              <a:solidFill>
                <a:srgbClr val="FFCC00"/>
              </a:solidFill>
            </a:endParaRPr>
          </a:p>
          <a:p>
            <a:pPr algn="r"/>
            <a:r>
              <a:rPr lang="es-ES" sz="800">
                <a:solidFill>
                  <a:srgbClr val="FFCC00"/>
                </a:solidFill>
              </a:rPr>
              <a:t>Eduardo VEGA LÓPEZ / Facultad de Economía, UNAM</a:t>
            </a:r>
          </a:p>
          <a:p>
            <a:pPr algn="r"/>
            <a:r>
              <a:rPr lang="es-ES" sz="800">
                <a:solidFill>
                  <a:srgbClr val="FFCC00"/>
                </a:solidFill>
              </a:rPr>
              <a:t>enero de 2013</a:t>
            </a:r>
          </a:p>
        </p:txBody>
      </p:sp>
      <p:sp>
        <p:nvSpPr>
          <p:cNvPr id="6" name="AutoShape 13" descr="9k="/>
          <p:cNvSpPr>
            <a:spLocks noChangeAspect="1" noChangeArrowheads="1"/>
          </p:cNvSpPr>
          <p:nvPr userDrawn="1"/>
        </p:nvSpPr>
        <p:spPr bwMode="auto">
          <a:xfrm>
            <a:off x="77788" y="-20638"/>
            <a:ext cx="762000" cy="85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" name="AutoShape 15" descr="9k="/>
          <p:cNvSpPr>
            <a:spLocks noChangeAspect="1" noChangeArrowheads="1"/>
          </p:cNvSpPr>
          <p:nvPr userDrawn="1"/>
        </p:nvSpPr>
        <p:spPr bwMode="auto">
          <a:xfrm>
            <a:off x="77788" y="-20638"/>
            <a:ext cx="762000" cy="85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" name="AutoShape 17" descr="9k="/>
          <p:cNvSpPr>
            <a:spLocks noChangeAspect="1" noChangeArrowheads="1"/>
          </p:cNvSpPr>
          <p:nvPr userDrawn="1"/>
        </p:nvSpPr>
        <p:spPr bwMode="auto">
          <a:xfrm>
            <a:off x="4191000" y="3000375"/>
            <a:ext cx="762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pic>
        <p:nvPicPr>
          <p:cNvPr id="9" name="Picture 9" descr="Convocatoria 2012-1 a doctorado en Economía">
            <a:hlinkClick r:id="rId3" tooltip="Abre ventana nueva"/>
          </p:cNvPr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6063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19 Rectángulo"/>
          <p:cNvSpPr/>
          <p:nvPr userDrawn="1"/>
        </p:nvSpPr>
        <p:spPr>
          <a:xfrm>
            <a:off x="0" y="500063"/>
            <a:ext cx="3214688" cy="642937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pic>
        <p:nvPicPr>
          <p:cNvPr id="11" name="Picture 9" descr="Convocatoria 2012-1 a doctorado en Economía">
            <a:hlinkClick r:id="rId3" tooltip="Abre ventana nueva"/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1467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7 Rectángulo"/>
          <p:cNvSpPr/>
          <p:nvPr userDrawn="1"/>
        </p:nvSpPr>
        <p:spPr>
          <a:xfrm>
            <a:off x="0" y="500063"/>
            <a:ext cx="3214688" cy="642937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9973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03DE404-6A8C-044F-9030-FA9A49CEBCC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45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emf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hyperlink" Target="http://www.paot.mx/centro/ine-semarnat/Gestion_Ambiental_semarnat06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egi.org.mx/est/contenidos/Proyectos/SCN/C_Anuales/c_econecol/scee_46.aspx" TargetMode="External"/><Relationship Id="rId5" Type="http://schemas.openxmlformats.org/officeDocument/2006/relationships/hyperlink" Target="http://www.conabio.gob.mx/2ep/images/3/37/capital_natural_2EP.pdf" TargetMode="External"/><Relationship Id="rId4" Type="http://schemas.openxmlformats.org/officeDocument/2006/relationships/hyperlink" Target="http://www.colorado.edu/economics/morey/4999Ethics/Boulding-EARTH%20AS%20A%20SPACE%20SHIP1965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evega13eco@gmail.com" TargetMode="External"/><Relationship Id="rId2" Type="http://schemas.openxmlformats.org/officeDocument/2006/relationships/hyperlink" Target="mailto:eduardov@economia.unam.mx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graphicFrame>
        <p:nvGraphicFramePr>
          <p:cNvPr id="40038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755365"/>
              </p:ext>
            </p:extLst>
          </p:nvPr>
        </p:nvGraphicFramePr>
        <p:xfrm>
          <a:off x="827088" y="984097"/>
          <a:ext cx="7632700" cy="4267200"/>
        </p:xfrm>
        <a:graphic>
          <a:graphicData uri="http://schemas.openxmlformats.org/drawingml/2006/table">
            <a:tbl>
              <a:tblPr/>
              <a:tblGrid>
                <a:gridCol w="763587"/>
                <a:gridCol w="763588"/>
                <a:gridCol w="762000"/>
                <a:gridCol w="763587"/>
                <a:gridCol w="763588"/>
                <a:gridCol w="763587"/>
                <a:gridCol w="763588"/>
                <a:gridCol w="762000"/>
                <a:gridCol w="763587"/>
                <a:gridCol w="763588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000" b="1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0" name="Text Box 145"/>
          <p:cNvSpPr txBox="1">
            <a:spLocks noChangeArrowheads="1"/>
          </p:cNvSpPr>
          <p:nvPr/>
        </p:nvSpPr>
        <p:spPr bwMode="auto">
          <a:xfrm>
            <a:off x="2123728" y="939061"/>
            <a:ext cx="5832648" cy="76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s-ES" sz="2000" b="1" dirty="0" smtClean="0"/>
              <a:t> La importancia de la Economía Ambiental</a:t>
            </a:r>
          </a:p>
          <a:p>
            <a:pPr algn="ctr">
              <a:lnSpc>
                <a:spcPct val="130000"/>
              </a:lnSpc>
            </a:pPr>
            <a:r>
              <a:rPr lang="es-ES" sz="1400" b="1" dirty="0" smtClean="0"/>
              <a:t>(en la formación del economista de la UNAM)</a:t>
            </a:r>
          </a:p>
        </p:txBody>
      </p:sp>
      <p:pic>
        <p:nvPicPr>
          <p:cNvPr id="4201" name="Imagen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40" y="144463"/>
            <a:ext cx="571685" cy="62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843" y="152400"/>
            <a:ext cx="643284" cy="612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03" name="Text Box 145"/>
          <p:cNvSpPr txBox="1">
            <a:spLocks noChangeArrowheads="1"/>
          </p:cNvSpPr>
          <p:nvPr/>
        </p:nvSpPr>
        <p:spPr bwMode="auto">
          <a:xfrm>
            <a:off x="5580112" y="2060848"/>
            <a:ext cx="2880320" cy="799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110000"/>
              </a:lnSpc>
            </a:pPr>
            <a:r>
              <a:rPr lang="es-ES" sz="1400" dirty="0" smtClean="0"/>
              <a:t>Prof. Eduardo </a:t>
            </a:r>
            <a:r>
              <a:rPr lang="es-ES" sz="1400" dirty="0"/>
              <a:t>VEGA </a:t>
            </a:r>
            <a:r>
              <a:rPr lang="es-ES" sz="1400" dirty="0" smtClean="0"/>
              <a:t>LÓPEZ</a:t>
            </a:r>
          </a:p>
          <a:p>
            <a:pPr algn="r" eaLnBrk="1" hangingPunct="1">
              <a:lnSpc>
                <a:spcPct val="110000"/>
              </a:lnSpc>
            </a:pPr>
            <a:r>
              <a:rPr lang="es-ES" sz="1400" dirty="0" smtClean="0"/>
              <a:t>Facultad de Economía, UNAM</a:t>
            </a:r>
          </a:p>
          <a:p>
            <a:pPr algn="r" eaLnBrk="1" hangingPunct="1">
              <a:lnSpc>
                <a:spcPct val="110000"/>
              </a:lnSpc>
            </a:pPr>
            <a:r>
              <a:rPr lang="es-ES" sz="1400" dirty="0" smtClean="0"/>
              <a:t>Mayo 2014</a:t>
            </a:r>
          </a:p>
        </p:txBody>
      </p:sp>
      <p:pic>
        <p:nvPicPr>
          <p:cNvPr id="11" name="Imagen 10" descr="Captura de pantalla 2014-01-08 a la(s) 08.06.47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412580"/>
            <a:ext cx="1944216" cy="1464692"/>
          </a:xfrm>
          <a:prstGeom prst="rect">
            <a:avLst/>
          </a:prstGeom>
        </p:spPr>
      </p:pic>
      <p:pic>
        <p:nvPicPr>
          <p:cNvPr id="12" name="Imagen 11" descr="Captura de pantalla 2014-01-04 a la(s) 13.38.55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412582"/>
            <a:ext cx="1944216" cy="1464690"/>
          </a:xfrm>
          <a:prstGeom prst="rect">
            <a:avLst/>
          </a:prstGeom>
        </p:spPr>
      </p:pic>
      <p:pic>
        <p:nvPicPr>
          <p:cNvPr id="13" name="Imagen 12" descr="Captura de pantalla 2014-01-04 a la(s) 13.41.28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412582"/>
            <a:ext cx="1944216" cy="1464690"/>
          </a:xfrm>
          <a:prstGeom prst="rect">
            <a:avLst/>
          </a:prstGeom>
        </p:spPr>
      </p:pic>
      <p:sp>
        <p:nvSpPr>
          <p:cNvPr id="15" name="Text Box 144"/>
          <p:cNvSpPr txBox="1">
            <a:spLocks noChangeArrowheads="1"/>
          </p:cNvSpPr>
          <p:nvPr/>
        </p:nvSpPr>
        <p:spPr bwMode="auto">
          <a:xfrm>
            <a:off x="179512" y="6597352"/>
            <a:ext cx="87849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600" b="1" dirty="0" smtClean="0">
                <a:solidFill>
                  <a:srgbClr val="7F7F7F"/>
                </a:solidFill>
              </a:rPr>
              <a:t>Presentación realizada en el  </a:t>
            </a:r>
            <a:r>
              <a:rPr lang="es-ES" sz="600" b="1" i="1" dirty="0" smtClean="0">
                <a:solidFill>
                  <a:srgbClr val="7F7F7F"/>
                </a:solidFill>
              </a:rPr>
              <a:t>Segundo Foro de Propuestas de Transformación del Plan de Estudios vigente </a:t>
            </a:r>
            <a:r>
              <a:rPr lang="es-ES" sz="600" b="1" dirty="0" smtClean="0">
                <a:solidFill>
                  <a:srgbClr val="7F7F7F"/>
                </a:solidFill>
              </a:rPr>
              <a:t>de la licenciatura </a:t>
            </a:r>
            <a:r>
              <a:rPr lang="es-ES" sz="600" b="1" dirty="0">
                <a:solidFill>
                  <a:srgbClr val="7F7F7F"/>
                </a:solidFill>
              </a:rPr>
              <a:t>e</a:t>
            </a:r>
            <a:r>
              <a:rPr lang="es-ES" sz="600" b="1" dirty="0" smtClean="0">
                <a:solidFill>
                  <a:srgbClr val="7F7F7F"/>
                </a:solidFill>
              </a:rPr>
              <a:t>scolarizada de la Facultad </a:t>
            </a:r>
            <a:r>
              <a:rPr lang="es-ES" sz="600" b="1" dirty="0">
                <a:solidFill>
                  <a:srgbClr val="7F7F7F"/>
                </a:solidFill>
              </a:rPr>
              <a:t>de Economía, </a:t>
            </a:r>
            <a:r>
              <a:rPr lang="es-ES" sz="600" b="1" dirty="0" smtClean="0">
                <a:solidFill>
                  <a:srgbClr val="7F7F7F"/>
                </a:solidFill>
              </a:rPr>
              <a:t>UNAM, 5 al 22 de mayo de 2014. </a:t>
            </a:r>
            <a:endParaRPr lang="es-ES" sz="600" b="1" dirty="0">
              <a:solidFill>
                <a:srgbClr val="7F7F7F"/>
              </a:solidFill>
            </a:endParaRPr>
          </a:p>
        </p:txBody>
      </p:sp>
      <p:pic>
        <p:nvPicPr>
          <p:cNvPr id="16" name="Imagen 15" descr="Captura de pantalla 2014-01-04 a la(s) 13.38.20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106742"/>
            <a:ext cx="1944216" cy="1458162"/>
          </a:xfrm>
          <a:prstGeom prst="rect">
            <a:avLst/>
          </a:prstGeom>
        </p:spPr>
      </p:pic>
      <p:pic>
        <p:nvPicPr>
          <p:cNvPr id="17" name="Imagen 16" descr="Captura de pantalla 2014-01-04 a la(s) 13.36.58.pn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80928"/>
            <a:ext cx="1944216" cy="1463985"/>
          </a:xfrm>
          <a:prstGeom prst="rect">
            <a:avLst/>
          </a:prstGeom>
        </p:spPr>
      </p:pic>
      <p:pic>
        <p:nvPicPr>
          <p:cNvPr id="10" name="Imagen 9" descr="Captura de pantalla 2014-01-08 a la(s) 08.06.14.pn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437112"/>
            <a:ext cx="1944216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5624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ChangeArrowheads="1"/>
          </p:cNvSpPr>
          <p:nvPr/>
        </p:nvSpPr>
        <p:spPr bwMode="auto">
          <a:xfrm>
            <a:off x="0" y="-14973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dirty="0"/>
          </a:p>
        </p:txBody>
      </p:sp>
      <p:pic>
        <p:nvPicPr>
          <p:cNvPr id="5223" name="Imagen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63"/>
            <a:ext cx="533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52400"/>
            <a:ext cx="66357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ángulo 14"/>
          <p:cNvSpPr/>
          <p:nvPr/>
        </p:nvSpPr>
        <p:spPr>
          <a:xfrm>
            <a:off x="2699792" y="908720"/>
            <a:ext cx="540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u="sng" dirty="0" smtClean="0"/>
              <a:t>Persuasión teórica, profesional y docente</a:t>
            </a:r>
          </a:p>
        </p:txBody>
      </p:sp>
      <p:pic>
        <p:nvPicPr>
          <p:cNvPr id="17" name="Imagen 16" descr="Captura de pantalla 2014-01-04 a la(s) 13.41.28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21358"/>
            <a:ext cx="1944216" cy="1464690"/>
          </a:xfrm>
          <a:prstGeom prst="rect">
            <a:avLst/>
          </a:prstGeom>
        </p:spPr>
      </p:pic>
      <p:sp>
        <p:nvSpPr>
          <p:cNvPr id="18" name="Text Box 145"/>
          <p:cNvSpPr txBox="1">
            <a:spLocks noChangeArrowheads="1"/>
          </p:cNvSpPr>
          <p:nvPr/>
        </p:nvSpPr>
        <p:spPr bwMode="auto">
          <a:xfrm>
            <a:off x="1691680" y="5130"/>
            <a:ext cx="5832648" cy="32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ES" sz="700" b="1" dirty="0" smtClean="0"/>
              <a:t> La importancia de la Economía Ambiental (en la formación del economista de la UNAM)</a:t>
            </a:r>
          </a:p>
          <a:p>
            <a:pPr algn="ctr">
              <a:lnSpc>
                <a:spcPct val="110000"/>
              </a:lnSpc>
            </a:pPr>
            <a:r>
              <a:rPr lang="es-ES" sz="700" b="1" dirty="0" smtClean="0"/>
              <a:t>Prof. Eduardo VEGA LÓPEZ, Facultad de Economía, UNAM.</a:t>
            </a:r>
          </a:p>
        </p:txBody>
      </p:sp>
      <p:sp>
        <p:nvSpPr>
          <p:cNvPr id="10" name="Text Box 144"/>
          <p:cNvSpPr txBox="1">
            <a:spLocks noChangeArrowheads="1"/>
          </p:cNvSpPr>
          <p:nvPr/>
        </p:nvSpPr>
        <p:spPr bwMode="auto">
          <a:xfrm>
            <a:off x="179512" y="6597352"/>
            <a:ext cx="87849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600" b="1" dirty="0" smtClean="0">
                <a:solidFill>
                  <a:srgbClr val="7F7F7F"/>
                </a:solidFill>
              </a:rPr>
              <a:t>Presentación realizada en el  </a:t>
            </a:r>
            <a:r>
              <a:rPr lang="es-ES" sz="600" b="1" i="1" dirty="0" smtClean="0">
                <a:solidFill>
                  <a:srgbClr val="7F7F7F"/>
                </a:solidFill>
              </a:rPr>
              <a:t>Segundo Foro de Propuestas de Transformación del Plan de Estudios vigente </a:t>
            </a:r>
            <a:r>
              <a:rPr lang="es-ES" sz="600" b="1" dirty="0" smtClean="0">
                <a:solidFill>
                  <a:srgbClr val="7F7F7F"/>
                </a:solidFill>
              </a:rPr>
              <a:t>de la licenciatura </a:t>
            </a:r>
            <a:r>
              <a:rPr lang="es-ES" sz="600" b="1" dirty="0">
                <a:solidFill>
                  <a:srgbClr val="7F7F7F"/>
                </a:solidFill>
              </a:rPr>
              <a:t>e</a:t>
            </a:r>
            <a:r>
              <a:rPr lang="es-ES" sz="600" b="1" dirty="0" smtClean="0">
                <a:solidFill>
                  <a:srgbClr val="7F7F7F"/>
                </a:solidFill>
              </a:rPr>
              <a:t>scolarizada de la Facultad </a:t>
            </a:r>
            <a:r>
              <a:rPr lang="es-ES" sz="600" b="1" dirty="0">
                <a:solidFill>
                  <a:srgbClr val="7F7F7F"/>
                </a:solidFill>
              </a:rPr>
              <a:t>de Economía, </a:t>
            </a:r>
            <a:r>
              <a:rPr lang="es-ES" sz="600" b="1" dirty="0" smtClean="0">
                <a:solidFill>
                  <a:srgbClr val="7F7F7F"/>
                </a:solidFill>
              </a:rPr>
              <a:t>UNAM, 5 al 22 de mayo de 2014. </a:t>
            </a:r>
            <a:endParaRPr lang="es-ES" sz="600" b="1" dirty="0">
              <a:solidFill>
                <a:srgbClr val="7F7F7F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843808" y="1340768"/>
            <a:ext cx="61926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La </a:t>
            </a:r>
            <a:r>
              <a:rPr lang="es-ES" b="1" u="sng" dirty="0" smtClean="0">
                <a:ln>
                  <a:solidFill>
                    <a:srgbClr val="FFE84A">
                      <a:alpha val="0"/>
                    </a:srgbClr>
                  </a:solidFill>
                </a:ln>
              </a:rPr>
              <a:t>contaminación ambiental</a:t>
            </a:r>
            <a:r>
              <a:rPr lang="es-ES" dirty="0" smtClean="0"/>
              <a:t>, la </a:t>
            </a:r>
            <a:r>
              <a:rPr lang="es-ES" b="1" u="sng" dirty="0"/>
              <a:t>degradación ecológica</a:t>
            </a:r>
            <a:r>
              <a:rPr lang="es-ES" b="1" dirty="0"/>
              <a:t> </a:t>
            </a:r>
            <a:r>
              <a:rPr lang="es-ES" dirty="0"/>
              <a:t>y la </a:t>
            </a:r>
            <a:r>
              <a:rPr lang="es-ES" b="1" u="sng" dirty="0"/>
              <a:t>pérdida neta de recursos naturales</a:t>
            </a:r>
            <a:r>
              <a:rPr lang="es-ES" b="1" dirty="0"/>
              <a:t> </a:t>
            </a:r>
            <a:r>
              <a:rPr lang="es-ES" dirty="0"/>
              <a:t>son </a:t>
            </a:r>
            <a:r>
              <a:rPr lang="es-ES" b="1" u="sng" dirty="0" smtClean="0"/>
              <a:t>procesos consustanciales</a:t>
            </a:r>
            <a:r>
              <a:rPr lang="es-ES" dirty="0" smtClean="0"/>
              <a:t> </a:t>
            </a:r>
            <a:r>
              <a:rPr lang="es-ES" dirty="0"/>
              <a:t>con la diversidad de actividades </a:t>
            </a:r>
            <a:r>
              <a:rPr lang="es-ES" dirty="0" smtClean="0"/>
              <a:t>económicas </a:t>
            </a:r>
            <a:r>
              <a:rPr lang="es-ES" i="1" dirty="0" smtClean="0"/>
              <a:t>in situ</a:t>
            </a:r>
            <a:r>
              <a:rPr lang="es-ES" dirty="0"/>
              <a:t> </a:t>
            </a:r>
            <a:r>
              <a:rPr lang="es-ES" dirty="0" smtClean="0"/>
              <a:t>y </a:t>
            </a:r>
            <a:r>
              <a:rPr lang="es-ES" i="1" dirty="0" smtClean="0"/>
              <a:t>ex situ</a:t>
            </a:r>
            <a:r>
              <a:rPr lang="es-ES" dirty="0" smtClean="0"/>
              <a:t> en las sociedades contemporáneas de mercado.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539552" y="2843058"/>
            <a:ext cx="8604448" cy="3724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Ahora </a:t>
            </a:r>
            <a:r>
              <a:rPr lang="es-ES" dirty="0"/>
              <a:t>bien, </a:t>
            </a:r>
            <a:r>
              <a:rPr lang="es-ES" b="1" u="sng" dirty="0"/>
              <a:t>la magnitud</a:t>
            </a:r>
            <a:r>
              <a:rPr lang="es-ES" dirty="0"/>
              <a:t>, </a:t>
            </a:r>
            <a:r>
              <a:rPr lang="es-ES" b="1" u="sng" dirty="0"/>
              <a:t>intensidad</a:t>
            </a:r>
            <a:r>
              <a:rPr lang="es-ES" dirty="0"/>
              <a:t>, </a:t>
            </a:r>
            <a:r>
              <a:rPr lang="es-ES" b="1" u="sng" dirty="0" smtClean="0"/>
              <a:t>duración</a:t>
            </a:r>
            <a:r>
              <a:rPr lang="es-ES" dirty="0" smtClean="0"/>
              <a:t> y </a:t>
            </a:r>
            <a:r>
              <a:rPr lang="es-ES" b="1" u="sng" dirty="0"/>
              <a:t>tasas</a:t>
            </a:r>
            <a:r>
              <a:rPr lang="es-ES" dirty="0"/>
              <a:t> específicas en que se expresan tales procesos que </a:t>
            </a:r>
            <a:r>
              <a:rPr lang="es-ES" b="1" u="sng" dirty="0"/>
              <a:t>acumulan pasivos ambientales</a:t>
            </a:r>
            <a:r>
              <a:rPr lang="es-ES" b="1" dirty="0"/>
              <a:t> </a:t>
            </a:r>
            <a:r>
              <a:rPr lang="es-ES" dirty="0" smtClean="0"/>
              <a:t>y </a:t>
            </a:r>
            <a:r>
              <a:rPr lang="es-ES" b="1" u="sng" dirty="0" smtClean="0"/>
              <a:t>disminuyen el bienestar</a:t>
            </a:r>
            <a:r>
              <a:rPr lang="es-ES" b="1" dirty="0" smtClean="0"/>
              <a:t> </a:t>
            </a:r>
            <a:r>
              <a:rPr lang="es-ES" dirty="0" smtClean="0"/>
              <a:t>está </a:t>
            </a:r>
            <a:r>
              <a:rPr lang="es-ES" b="1" u="sng" dirty="0"/>
              <a:t>correlacionada </a:t>
            </a:r>
            <a:r>
              <a:rPr lang="es-ES" b="1" u="sng" dirty="0" smtClean="0"/>
              <a:t>con</a:t>
            </a:r>
            <a:r>
              <a:rPr lang="es-ES" dirty="0" smtClean="0"/>
              <a:t>:</a:t>
            </a:r>
          </a:p>
          <a:p>
            <a:endParaRPr lang="es-ES" sz="1000" dirty="0"/>
          </a:p>
          <a:p>
            <a:pPr marL="742950" lvl="1" indent="-285750">
              <a:buClr>
                <a:srgbClr val="AD208C"/>
              </a:buClr>
              <a:buFont typeface="Wingdings" charset="2"/>
              <a:buChar char="§"/>
            </a:pPr>
            <a:r>
              <a:rPr lang="es-ES" dirty="0" smtClean="0"/>
              <a:t>los </a:t>
            </a:r>
            <a:r>
              <a:rPr lang="es-ES" dirty="0"/>
              <a:t>perfiles energéticos, </a:t>
            </a:r>
            <a:endParaRPr lang="es-ES" dirty="0" smtClean="0"/>
          </a:p>
          <a:p>
            <a:pPr marL="742950" lvl="1" indent="-285750">
              <a:buClr>
                <a:srgbClr val="AD208C"/>
              </a:buClr>
              <a:buFont typeface="Wingdings" charset="2"/>
              <a:buChar char="§"/>
            </a:pPr>
            <a:r>
              <a:rPr lang="es-ES" dirty="0" smtClean="0"/>
              <a:t>los </a:t>
            </a:r>
            <a:r>
              <a:rPr lang="es-ES" dirty="0"/>
              <a:t>patrones tecnológicos, </a:t>
            </a:r>
            <a:endParaRPr lang="es-ES" dirty="0" smtClean="0"/>
          </a:p>
          <a:p>
            <a:pPr marL="742950" lvl="1" indent="-285750">
              <a:buClr>
                <a:srgbClr val="AD208C"/>
              </a:buClr>
              <a:buFont typeface="Wingdings" charset="2"/>
              <a:buChar char="§"/>
            </a:pPr>
            <a:r>
              <a:rPr lang="es-ES" dirty="0"/>
              <a:t>l</a:t>
            </a:r>
            <a:r>
              <a:rPr lang="es-ES" dirty="0" smtClean="0"/>
              <a:t>a escala de la producción, del consumo, de la acumulación de riqueza, etc. </a:t>
            </a:r>
          </a:p>
          <a:p>
            <a:pPr marL="742950" lvl="1" indent="-285750">
              <a:buClr>
                <a:srgbClr val="AD208C"/>
              </a:buClr>
              <a:buFont typeface="Wingdings" charset="2"/>
              <a:buChar char="§"/>
            </a:pPr>
            <a:r>
              <a:rPr lang="es-ES" dirty="0" smtClean="0"/>
              <a:t>la localización, concentración e interconexión territorial de </a:t>
            </a:r>
            <a:r>
              <a:rPr lang="es-ES" dirty="0"/>
              <a:t>tales actividades, </a:t>
            </a:r>
            <a:endParaRPr lang="es-ES" dirty="0" smtClean="0"/>
          </a:p>
          <a:p>
            <a:pPr marL="742950" lvl="1" indent="-285750">
              <a:buClr>
                <a:srgbClr val="AD208C"/>
              </a:buClr>
              <a:buFont typeface="Wingdings" charset="2"/>
              <a:buChar char="§"/>
            </a:pPr>
            <a:r>
              <a:rPr lang="es-ES" dirty="0" smtClean="0"/>
              <a:t>la </a:t>
            </a:r>
            <a:r>
              <a:rPr lang="es-ES" dirty="0"/>
              <a:t>dinámica de los </a:t>
            </a:r>
            <a:r>
              <a:rPr lang="es-ES" dirty="0" smtClean="0"/>
              <a:t>mercados, sus imperfecciones y distorsiones </a:t>
            </a:r>
          </a:p>
          <a:p>
            <a:pPr marL="742950" lvl="1" indent="-285750">
              <a:buClr>
                <a:srgbClr val="AD208C"/>
              </a:buClr>
              <a:buFont typeface="Wingdings" charset="2"/>
              <a:buChar char="§"/>
            </a:pPr>
            <a:r>
              <a:rPr lang="es-ES" dirty="0" smtClean="0"/>
              <a:t>los </a:t>
            </a:r>
            <a:r>
              <a:rPr lang="es-ES" dirty="0"/>
              <a:t>(des)incentivos </a:t>
            </a:r>
            <a:r>
              <a:rPr lang="es-ES" dirty="0" smtClean="0"/>
              <a:t>económicos e institucionales predominantes… </a:t>
            </a:r>
          </a:p>
          <a:p>
            <a:endParaRPr lang="es-ES" sz="1000" dirty="0"/>
          </a:p>
          <a:p>
            <a:pPr marL="285750" indent="-285750">
              <a:buClr>
                <a:srgbClr val="AD208C"/>
              </a:buClr>
              <a:buFont typeface="Wingdings" charset="2"/>
              <a:buChar char="ü"/>
            </a:pPr>
            <a:r>
              <a:rPr lang="es-ES" dirty="0" smtClean="0"/>
              <a:t>en </a:t>
            </a:r>
            <a:r>
              <a:rPr lang="es-ES" dirty="0"/>
              <a:t>el </a:t>
            </a:r>
            <a:r>
              <a:rPr lang="es-ES" u="sng" dirty="0"/>
              <a:t>corto </a:t>
            </a:r>
            <a:r>
              <a:rPr lang="es-ES" u="sng" dirty="0" smtClean="0"/>
              <a:t>plazo</a:t>
            </a:r>
            <a:r>
              <a:rPr lang="es-ES" dirty="0" smtClean="0"/>
              <a:t>  </a:t>
            </a:r>
          </a:p>
          <a:p>
            <a:pPr marL="285750" indent="-285750">
              <a:buClr>
                <a:srgbClr val="AD208C"/>
              </a:buClr>
              <a:buFont typeface="Wingdings" charset="2"/>
              <a:buChar char="ü"/>
            </a:pPr>
            <a:r>
              <a:rPr lang="es-ES" dirty="0" smtClean="0"/>
              <a:t>en </a:t>
            </a:r>
            <a:r>
              <a:rPr lang="es-ES" u="sng" dirty="0"/>
              <a:t>escenarios de mediano y largo </a:t>
            </a:r>
            <a:r>
              <a:rPr lang="es-ES" u="sng" dirty="0" smtClean="0"/>
              <a:t>plazos</a:t>
            </a:r>
            <a:endParaRPr lang="es-ES" dirty="0"/>
          </a:p>
          <a:p>
            <a:pPr marL="285750" indent="-285750">
              <a:buClr>
                <a:srgbClr val="AD208C"/>
              </a:buClr>
              <a:buFont typeface="Wingdings" charset="2"/>
              <a:buChar char="ü"/>
            </a:pPr>
            <a:r>
              <a:rPr lang="es-ES" dirty="0"/>
              <a:t>y</a:t>
            </a:r>
            <a:r>
              <a:rPr lang="es-ES" dirty="0" smtClean="0"/>
              <a:t> en procesos </a:t>
            </a:r>
            <a:r>
              <a:rPr lang="es-ES" dirty="0" err="1" smtClean="0"/>
              <a:t>intertemporales</a:t>
            </a:r>
            <a:r>
              <a:rPr lang="es-ES" dirty="0" smtClean="0"/>
              <a:t> de muy larga duración (</a:t>
            </a:r>
            <a:r>
              <a:rPr lang="es-ES" i="1" dirty="0" err="1" smtClean="0"/>
              <a:t>longue</a:t>
            </a:r>
            <a:r>
              <a:rPr lang="es-ES" i="1" dirty="0" smtClean="0"/>
              <a:t> </a:t>
            </a:r>
            <a:r>
              <a:rPr lang="es-ES" i="1" dirty="0" err="1" smtClean="0"/>
              <a:t>durée</a:t>
            </a:r>
            <a:r>
              <a:rPr lang="es-ES" dirty="0" smtClean="0"/>
              <a:t>)</a:t>
            </a:r>
            <a:endParaRPr lang="es-ES_tradnl" dirty="0"/>
          </a:p>
        </p:txBody>
      </p:sp>
      <p:sp>
        <p:nvSpPr>
          <p:cNvPr id="2" name="Rombo 1"/>
          <p:cNvSpPr/>
          <p:nvPr/>
        </p:nvSpPr>
        <p:spPr>
          <a:xfrm>
            <a:off x="2726440" y="1412776"/>
            <a:ext cx="144016" cy="216024"/>
          </a:xfrm>
          <a:prstGeom prst="diamond">
            <a:avLst/>
          </a:prstGeom>
          <a:solidFill>
            <a:srgbClr val="AD208C"/>
          </a:solidFill>
          <a:ln>
            <a:solidFill>
              <a:srgbClr val="AD208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ombo 11"/>
          <p:cNvSpPr/>
          <p:nvPr/>
        </p:nvSpPr>
        <p:spPr>
          <a:xfrm>
            <a:off x="440896" y="2915066"/>
            <a:ext cx="144016" cy="216024"/>
          </a:xfrm>
          <a:prstGeom prst="diamond">
            <a:avLst/>
          </a:prstGeom>
          <a:solidFill>
            <a:srgbClr val="AD208C"/>
          </a:solidFill>
          <a:ln>
            <a:solidFill>
              <a:srgbClr val="AD208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7220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ChangeArrowheads="1"/>
          </p:cNvSpPr>
          <p:nvPr/>
        </p:nvSpPr>
        <p:spPr bwMode="auto">
          <a:xfrm>
            <a:off x="0" y="-14973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dirty="0"/>
          </a:p>
        </p:txBody>
      </p:sp>
      <p:pic>
        <p:nvPicPr>
          <p:cNvPr id="5223" name="Imagen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63"/>
            <a:ext cx="533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52400"/>
            <a:ext cx="66357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ángulo 14"/>
          <p:cNvSpPr/>
          <p:nvPr/>
        </p:nvSpPr>
        <p:spPr>
          <a:xfrm>
            <a:off x="2699792" y="908720"/>
            <a:ext cx="540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u="sng" dirty="0" smtClean="0"/>
              <a:t>Persuasión teórica, profesional y docente</a:t>
            </a:r>
          </a:p>
        </p:txBody>
      </p:sp>
      <p:pic>
        <p:nvPicPr>
          <p:cNvPr id="17" name="Imagen 16" descr="Captura de pantalla 2014-01-04 a la(s) 13.41.28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21358"/>
            <a:ext cx="1944216" cy="1464690"/>
          </a:xfrm>
          <a:prstGeom prst="rect">
            <a:avLst/>
          </a:prstGeom>
        </p:spPr>
      </p:pic>
      <p:sp>
        <p:nvSpPr>
          <p:cNvPr id="18" name="Text Box 145"/>
          <p:cNvSpPr txBox="1">
            <a:spLocks noChangeArrowheads="1"/>
          </p:cNvSpPr>
          <p:nvPr/>
        </p:nvSpPr>
        <p:spPr bwMode="auto">
          <a:xfrm>
            <a:off x="1691680" y="5130"/>
            <a:ext cx="5832648" cy="32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ES" sz="700" b="1" dirty="0" smtClean="0"/>
              <a:t> La importancia de la Economía Ambiental (en la formación del economista de la UNAM)</a:t>
            </a:r>
          </a:p>
          <a:p>
            <a:pPr algn="ctr">
              <a:lnSpc>
                <a:spcPct val="110000"/>
              </a:lnSpc>
            </a:pPr>
            <a:r>
              <a:rPr lang="es-ES" sz="700" b="1" dirty="0" smtClean="0"/>
              <a:t>Prof. Eduardo VEGA LÓPEZ, Facultad de Economía, UNAM.</a:t>
            </a:r>
          </a:p>
        </p:txBody>
      </p:sp>
      <p:sp>
        <p:nvSpPr>
          <p:cNvPr id="10" name="Text Box 144"/>
          <p:cNvSpPr txBox="1">
            <a:spLocks noChangeArrowheads="1"/>
          </p:cNvSpPr>
          <p:nvPr/>
        </p:nvSpPr>
        <p:spPr bwMode="auto">
          <a:xfrm>
            <a:off x="179512" y="6597352"/>
            <a:ext cx="87849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600" b="1" dirty="0" smtClean="0">
                <a:solidFill>
                  <a:srgbClr val="7F7F7F"/>
                </a:solidFill>
              </a:rPr>
              <a:t>Presentación realizada en el  </a:t>
            </a:r>
            <a:r>
              <a:rPr lang="es-ES" sz="600" b="1" i="1" dirty="0" smtClean="0">
                <a:solidFill>
                  <a:srgbClr val="7F7F7F"/>
                </a:solidFill>
              </a:rPr>
              <a:t>Segundo Foro de Propuestas de Transformación del Plan de Estudios vigente </a:t>
            </a:r>
            <a:r>
              <a:rPr lang="es-ES" sz="600" b="1" dirty="0" smtClean="0">
                <a:solidFill>
                  <a:srgbClr val="7F7F7F"/>
                </a:solidFill>
              </a:rPr>
              <a:t>de la licenciatura </a:t>
            </a:r>
            <a:r>
              <a:rPr lang="es-ES" sz="600" b="1" dirty="0">
                <a:solidFill>
                  <a:srgbClr val="7F7F7F"/>
                </a:solidFill>
              </a:rPr>
              <a:t>e</a:t>
            </a:r>
            <a:r>
              <a:rPr lang="es-ES" sz="600" b="1" dirty="0" smtClean="0">
                <a:solidFill>
                  <a:srgbClr val="7F7F7F"/>
                </a:solidFill>
              </a:rPr>
              <a:t>scolarizada de la Facultad </a:t>
            </a:r>
            <a:r>
              <a:rPr lang="es-ES" sz="600" b="1" dirty="0">
                <a:solidFill>
                  <a:srgbClr val="7F7F7F"/>
                </a:solidFill>
              </a:rPr>
              <a:t>de Economía, </a:t>
            </a:r>
            <a:r>
              <a:rPr lang="es-ES" sz="600" b="1" dirty="0" smtClean="0">
                <a:solidFill>
                  <a:srgbClr val="7F7F7F"/>
                </a:solidFill>
              </a:rPr>
              <a:t>UNAM, 5 al 22 de mayo de 2014. </a:t>
            </a:r>
            <a:endParaRPr lang="es-ES" sz="600" b="1" dirty="0">
              <a:solidFill>
                <a:srgbClr val="7F7F7F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843808" y="1340768"/>
            <a:ext cx="61926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La </a:t>
            </a:r>
            <a:r>
              <a:rPr lang="es-ES" b="1" u="sng" dirty="0" smtClean="0">
                <a:ln>
                  <a:solidFill>
                    <a:srgbClr val="FFE84A">
                      <a:alpha val="0"/>
                    </a:srgbClr>
                  </a:solidFill>
                </a:ln>
              </a:rPr>
              <a:t>contaminación ambiental</a:t>
            </a:r>
            <a:r>
              <a:rPr lang="es-ES" dirty="0" smtClean="0"/>
              <a:t>, la </a:t>
            </a:r>
            <a:r>
              <a:rPr lang="es-ES" b="1" u="sng" dirty="0"/>
              <a:t>degradación ecológica</a:t>
            </a:r>
            <a:r>
              <a:rPr lang="es-ES" b="1" dirty="0"/>
              <a:t> </a:t>
            </a:r>
            <a:r>
              <a:rPr lang="es-ES" dirty="0"/>
              <a:t>y la </a:t>
            </a:r>
            <a:r>
              <a:rPr lang="es-ES" b="1" u="sng" dirty="0"/>
              <a:t>pérdida neta de recursos naturales</a:t>
            </a:r>
            <a:r>
              <a:rPr lang="es-ES" b="1" dirty="0"/>
              <a:t> </a:t>
            </a:r>
            <a:r>
              <a:rPr lang="es-ES" dirty="0"/>
              <a:t>son </a:t>
            </a:r>
            <a:r>
              <a:rPr lang="es-ES" b="1" u="sng" dirty="0" smtClean="0"/>
              <a:t>procesos consustanciales</a:t>
            </a:r>
            <a:r>
              <a:rPr lang="es-ES" dirty="0" smtClean="0"/>
              <a:t> </a:t>
            </a:r>
            <a:r>
              <a:rPr lang="es-ES" dirty="0"/>
              <a:t>con la diversidad de actividades </a:t>
            </a:r>
            <a:r>
              <a:rPr lang="es-ES" dirty="0" smtClean="0"/>
              <a:t>económicas </a:t>
            </a:r>
            <a:r>
              <a:rPr lang="es-ES" i="1" dirty="0" smtClean="0"/>
              <a:t>in situ</a:t>
            </a:r>
            <a:r>
              <a:rPr lang="es-ES" dirty="0"/>
              <a:t> </a:t>
            </a:r>
            <a:r>
              <a:rPr lang="es-ES" dirty="0" smtClean="0"/>
              <a:t>y </a:t>
            </a:r>
            <a:r>
              <a:rPr lang="es-ES" i="1" dirty="0" smtClean="0"/>
              <a:t>ex situ</a:t>
            </a:r>
            <a:r>
              <a:rPr lang="es-ES" dirty="0" smtClean="0"/>
              <a:t> en las sociedades contemporáneas de mercado.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539552" y="2843058"/>
            <a:ext cx="8604448" cy="3724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Ahora </a:t>
            </a:r>
            <a:r>
              <a:rPr lang="es-ES" dirty="0"/>
              <a:t>bien, </a:t>
            </a:r>
            <a:r>
              <a:rPr lang="es-ES" b="1" u="sng" dirty="0"/>
              <a:t>la magnitud</a:t>
            </a:r>
            <a:r>
              <a:rPr lang="es-ES" dirty="0"/>
              <a:t>, </a:t>
            </a:r>
            <a:r>
              <a:rPr lang="es-ES" b="1" u="sng" dirty="0"/>
              <a:t>intensidad</a:t>
            </a:r>
            <a:r>
              <a:rPr lang="es-ES" dirty="0"/>
              <a:t>, </a:t>
            </a:r>
            <a:r>
              <a:rPr lang="es-ES" b="1" u="sng" dirty="0" smtClean="0"/>
              <a:t>duración</a:t>
            </a:r>
            <a:r>
              <a:rPr lang="es-ES" dirty="0" smtClean="0"/>
              <a:t> y </a:t>
            </a:r>
            <a:r>
              <a:rPr lang="es-ES" b="1" u="sng" dirty="0"/>
              <a:t>tasas</a:t>
            </a:r>
            <a:r>
              <a:rPr lang="es-ES" dirty="0"/>
              <a:t> específicas en que se expresan tales procesos que </a:t>
            </a:r>
            <a:r>
              <a:rPr lang="es-ES" b="1" u="sng" dirty="0"/>
              <a:t>acumulan pasivos ambientales</a:t>
            </a:r>
            <a:r>
              <a:rPr lang="es-ES" b="1" dirty="0"/>
              <a:t> </a:t>
            </a:r>
            <a:r>
              <a:rPr lang="es-ES" dirty="0" smtClean="0"/>
              <a:t>y </a:t>
            </a:r>
            <a:r>
              <a:rPr lang="es-ES" b="1" u="sng" dirty="0" smtClean="0"/>
              <a:t>disminuyen el bienestar</a:t>
            </a:r>
            <a:r>
              <a:rPr lang="es-ES" b="1" dirty="0" smtClean="0"/>
              <a:t> </a:t>
            </a:r>
            <a:r>
              <a:rPr lang="es-ES" dirty="0" smtClean="0"/>
              <a:t>está </a:t>
            </a:r>
            <a:r>
              <a:rPr lang="es-ES" b="1" u="sng" dirty="0"/>
              <a:t>correlacionada </a:t>
            </a:r>
            <a:r>
              <a:rPr lang="es-ES" b="1" u="sng" dirty="0" smtClean="0"/>
              <a:t>con</a:t>
            </a:r>
            <a:r>
              <a:rPr lang="es-ES" dirty="0" smtClean="0"/>
              <a:t>:</a:t>
            </a:r>
          </a:p>
          <a:p>
            <a:endParaRPr lang="es-ES" sz="1000" dirty="0"/>
          </a:p>
          <a:p>
            <a:pPr marL="742950" lvl="1" indent="-285750">
              <a:buClr>
                <a:srgbClr val="AD208C"/>
              </a:buClr>
              <a:buFont typeface="Wingdings" charset="2"/>
              <a:buChar char="§"/>
            </a:pPr>
            <a:r>
              <a:rPr lang="es-ES" dirty="0" smtClean="0"/>
              <a:t>los </a:t>
            </a:r>
            <a:r>
              <a:rPr lang="es-ES" dirty="0"/>
              <a:t>perfiles energéticos, </a:t>
            </a:r>
            <a:endParaRPr lang="es-ES" dirty="0" smtClean="0"/>
          </a:p>
          <a:p>
            <a:pPr marL="742950" lvl="1" indent="-285750">
              <a:buClr>
                <a:srgbClr val="AD208C"/>
              </a:buClr>
              <a:buFont typeface="Wingdings" charset="2"/>
              <a:buChar char="§"/>
            </a:pPr>
            <a:r>
              <a:rPr lang="es-ES" dirty="0" smtClean="0"/>
              <a:t>los </a:t>
            </a:r>
            <a:r>
              <a:rPr lang="es-ES" dirty="0"/>
              <a:t>patrones tecnológicos, </a:t>
            </a:r>
            <a:endParaRPr lang="es-ES" dirty="0" smtClean="0"/>
          </a:p>
          <a:p>
            <a:pPr marL="742950" lvl="1" indent="-285750">
              <a:buClr>
                <a:srgbClr val="AD208C"/>
              </a:buClr>
              <a:buFont typeface="Wingdings" charset="2"/>
              <a:buChar char="§"/>
            </a:pPr>
            <a:r>
              <a:rPr lang="es-ES" dirty="0"/>
              <a:t>l</a:t>
            </a:r>
            <a:r>
              <a:rPr lang="es-ES" dirty="0" smtClean="0"/>
              <a:t>a escala de la producción, del consumo, de la acumulación de riqueza, etc. </a:t>
            </a:r>
          </a:p>
          <a:p>
            <a:pPr marL="742950" lvl="1" indent="-285750">
              <a:buClr>
                <a:srgbClr val="AD208C"/>
              </a:buClr>
              <a:buFont typeface="Wingdings" charset="2"/>
              <a:buChar char="§"/>
            </a:pPr>
            <a:r>
              <a:rPr lang="es-ES" dirty="0" smtClean="0"/>
              <a:t>la localización, concentración e interconexión territorial de </a:t>
            </a:r>
            <a:r>
              <a:rPr lang="es-ES" dirty="0"/>
              <a:t>tales actividades, </a:t>
            </a:r>
            <a:endParaRPr lang="es-ES" dirty="0" smtClean="0"/>
          </a:p>
          <a:p>
            <a:pPr marL="742950" lvl="1" indent="-285750">
              <a:buClr>
                <a:srgbClr val="AD208C"/>
              </a:buClr>
              <a:buFont typeface="Wingdings" charset="2"/>
              <a:buChar char="§"/>
            </a:pPr>
            <a:r>
              <a:rPr lang="es-ES" dirty="0" smtClean="0"/>
              <a:t>la </a:t>
            </a:r>
            <a:r>
              <a:rPr lang="es-ES" dirty="0"/>
              <a:t>dinámica de los </a:t>
            </a:r>
            <a:r>
              <a:rPr lang="es-ES" dirty="0" smtClean="0"/>
              <a:t>mercados, sus imperfecciones y distorsiones </a:t>
            </a:r>
          </a:p>
          <a:p>
            <a:pPr marL="742950" lvl="1" indent="-285750">
              <a:buClr>
                <a:srgbClr val="AD208C"/>
              </a:buClr>
              <a:buFont typeface="Wingdings" charset="2"/>
              <a:buChar char="§"/>
            </a:pPr>
            <a:r>
              <a:rPr lang="es-ES" dirty="0" smtClean="0"/>
              <a:t>los </a:t>
            </a:r>
            <a:r>
              <a:rPr lang="es-ES" dirty="0"/>
              <a:t>(des)incentivos </a:t>
            </a:r>
            <a:r>
              <a:rPr lang="es-ES" dirty="0" smtClean="0"/>
              <a:t>económicos e institucionales predominantes… </a:t>
            </a:r>
          </a:p>
          <a:p>
            <a:endParaRPr lang="es-ES" sz="1000" dirty="0"/>
          </a:p>
          <a:p>
            <a:pPr marL="285750" indent="-285750">
              <a:buClr>
                <a:srgbClr val="AD208C"/>
              </a:buClr>
              <a:buFont typeface="Wingdings" charset="2"/>
              <a:buChar char="ü"/>
            </a:pPr>
            <a:r>
              <a:rPr lang="es-ES" dirty="0" smtClean="0"/>
              <a:t>en </a:t>
            </a:r>
            <a:r>
              <a:rPr lang="es-ES" dirty="0"/>
              <a:t>el </a:t>
            </a:r>
            <a:r>
              <a:rPr lang="es-ES" u="sng" dirty="0"/>
              <a:t>corto </a:t>
            </a:r>
            <a:r>
              <a:rPr lang="es-ES" u="sng" dirty="0" smtClean="0"/>
              <a:t>plazo</a:t>
            </a:r>
            <a:r>
              <a:rPr lang="es-ES" dirty="0" smtClean="0"/>
              <a:t>  </a:t>
            </a:r>
          </a:p>
          <a:p>
            <a:pPr marL="285750" indent="-285750">
              <a:buClr>
                <a:srgbClr val="AD208C"/>
              </a:buClr>
              <a:buFont typeface="Wingdings" charset="2"/>
              <a:buChar char="ü"/>
            </a:pPr>
            <a:r>
              <a:rPr lang="es-ES" dirty="0" smtClean="0"/>
              <a:t>en </a:t>
            </a:r>
            <a:r>
              <a:rPr lang="es-ES" u="sng" dirty="0"/>
              <a:t>escenarios de mediano y largo </a:t>
            </a:r>
            <a:r>
              <a:rPr lang="es-ES" u="sng" dirty="0" smtClean="0"/>
              <a:t>plazos</a:t>
            </a:r>
            <a:endParaRPr lang="es-ES" dirty="0"/>
          </a:p>
          <a:p>
            <a:pPr marL="285750" indent="-285750">
              <a:buClr>
                <a:srgbClr val="AD208C"/>
              </a:buClr>
              <a:buFont typeface="Wingdings" charset="2"/>
              <a:buChar char="ü"/>
            </a:pPr>
            <a:r>
              <a:rPr lang="es-ES" dirty="0"/>
              <a:t>y</a:t>
            </a:r>
            <a:r>
              <a:rPr lang="es-ES" dirty="0" smtClean="0"/>
              <a:t> en procesos </a:t>
            </a:r>
            <a:r>
              <a:rPr lang="es-ES" dirty="0" err="1" smtClean="0"/>
              <a:t>intertemporales</a:t>
            </a:r>
            <a:r>
              <a:rPr lang="es-ES" dirty="0" smtClean="0"/>
              <a:t> de muy larga duración (</a:t>
            </a:r>
            <a:r>
              <a:rPr lang="es-ES" i="1" dirty="0" err="1" smtClean="0"/>
              <a:t>longue</a:t>
            </a:r>
            <a:r>
              <a:rPr lang="es-ES" i="1" dirty="0" smtClean="0"/>
              <a:t> </a:t>
            </a:r>
            <a:r>
              <a:rPr lang="es-ES" i="1" dirty="0" err="1" smtClean="0"/>
              <a:t>durée</a:t>
            </a:r>
            <a:r>
              <a:rPr lang="es-ES" dirty="0" smtClean="0"/>
              <a:t>)</a:t>
            </a:r>
            <a:endParaRPr lang="es-ES_tradnl" dirty="0"/>
          </a:p>
        </p:txBody>
      </p:sp>
      <p:sp>
        <p:nvSpPr>
          <p:cNvPr id="2" name="Rombo 1"/>
          <p:cNvSpPr/>
          <p:nvPr/>
        </p:nvSpPr>
        <p:spPr>
          <a:xfrm>
            <a:off x="2726440" y="1412776"/>
            <a:ext cx="144016" cy="216024"/>
          </a:xfrm>
          <a:prstGeom prst="diamond">
            <a:avLst/>
          </a:prstGeom>
          <a:solidFill>
            <a:srgbClr val="AD208C"/>
          </a:solidFill>
          <a:ln>
            <a:solidFill>
              <a:srgbClr val="AD208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ombo 11"/>
          <p:cNvSpPr/>
          <p:nvPr/>
        </p:nvSpPr>
        <p:spPr>
          <a:xfrm>
            <a:off x="440896" y="2915066"/>
            <a:ext cx="144016" cy="216024"/>
          </a:xfrm>
          <a:prstGeom prst="diamond">
            <a:avLst/>
          </a:prstGeom>
          <a:solidFill>
            <a:srgbClr val="AD208C"/>
          </a:solidFill>
          <a:ln>
            <a:solidFill>
              <a:srgbClr val="AD208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/>
          <p:cNvSpPr/>
          <p:nvPr/>
        </p:nvSpPr>
        <p:spPr>
          <a:xfrm rot="20234090">
            <a:off x="362955" y="1392867"/>
            <a:ext cx="8520281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Por ejemplo, la discusión sobre </a:t>
            </a:r>
          </a:p>
          <a:p>
            <a:pPr algn="ctr"/>
            <a:r>
              <a:rPr lang="es-ES_tradnl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economía del cambio climático y </a:t>
            </a:r>
          </a:p>
          <a:p>
            <a:pPr algn="ctr"/>
            <a:r>
              <a:rPr lang="es-ES_tradnl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las opciones de mitigación y adaptación:</a:t>
            </a:r>
          </a:p>
          <a:p>
            <a:pPr algn="ctr"/>
            <a:endParaRPr lang="es-ES_tradnl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indent="-457200" algn="ctr">
              <a:buFontTx/>
              <a:buChar char="•"/>
            </a:pPr>
            <a:r>
              <a:rPr lang="es-ES_tradnl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Desacoplamiento energético</a:t>
            </a:r>
          </a:p>
          <a:p>
            <a:pPr marL="457200" indent="-457200" algn="ctr">
              <a:buFontTx/>
              <a:buChar char="•"/>
            </a:pPr>
            <a:r>
              <a:rPr lang="es-ES_tradnl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Descarbonización</a:t>
            </a:r>
            <a:r>
              <a:rPr lang="es-ES_tradnl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económica</a:t>
            </a:r>
          </a:p>
          <a:p>
            <a:pPr marL="457200" indent="-457200" algn="ctr">
              <a:buFontTx/>
              <a:buChar char="•"/>
            </a:pPr>
            <a:r>
              <a:rPr lang="es-ES_tradnl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Deforestación cero</a:t>
            </a:r>
          </a:p>
          <a:p>
            <a:pPr marL="457200" indent="-457200" algn="ctr">
              <a:buFontTx/>
              <a:buChar char="•"/>
            </a:pPr>
            <a:r>
              <a:rPr lang="es-ES_tradnl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Reorganización urbana y metropolitana</a:t>
            </a:r>
          </a:p>
          <a:p>
            <a:pPr marL="457200" indent="-457200" algn="ctr">
              <a:buFontTx/>
              <a:buChar char="•"/>
            </a:pPr>
            <a:r>
              <a:rPr lang="es-ES_tradnl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2579975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pic>
        <p:nvPicPr>
          <p:cNvPr id="4201" name="Imagen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40" y="144463"/>
            <a:ext cx="571685" cy="62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843" y="152400"/>
            <a:ext cx="643284" cy="612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ángulo 16"/>
          <p:cNvSpPr/>
          <p:nvPr/>
        </p:nvSpPr>
        <p:spPr>
          <a:xfrm>
            <a:off x="2195735" y="1178749"/>
            <a:ext cx="60221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b="1" dirty="0"/>
              <a:t>Objetivo general:</a:t>
            </a:r>
            <a:r>
              <a:rPr lang="es-MX" sz="1400" dirty="0"/>
              <a:t> que los estudiantes conozcan, comprendan y </a:t>
            </a:r>
            <a:r>
              <a:rPr lang="es-MX" sz="1400" dirty="0" smtClean="0"/>
              <a:t>discutan: </a:t>
            </a:r>
          </a:p>
          <a:p>
            <a:endParaRPr lang="es-MX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sz="1400" dirty="0" smtClean="0"/>
              <a:t>los </a:t>
            </a:r>
            <a:r>
              <a:rPr lang="es-MX" sz="1400" u="sng" dirty="0"/>
              <a:t>argumentos conceptuales básicos</a:t>
            </a:r>
            <a:r>
              <a:rPr lang="es-MX" sz="1400" dirty="0"/>
              <a:t> </a:t>
            </a:r>
            <a:r>
              <a:rPr lang="es-MX" sz="1400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sz="1400" dirty="0" smtClean="0"/>
              <a:t>las </a:t>
            </a:r>
            <a:r>
              <a:rPr lang="es-MX" sz="1400" u="sng" dirty="0"/>
              <a:t>herramientas analíticas principales</a:t>
            </a:r>
            <a:r>
              <a:rPr lang="es-MX" sz="1400" dirty="0"/>
              <a:t> </a:t>
            </a:r>
            <a:endParaRPr lang="es-MX" sz="1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sz="1400" dirty="0" smtClean="0"/>
              <a:t>los </a:t>
            </a:r>
            <a:r>
              <a:rPr lang="es-MX" sz="1400" u="sng" dirty="0"/>
              <a:t>instrumentos de política pública derivados</a:t>
            </a:r>
            <a:r>
              <a:rPr lang="es-MX" sz="1400" dirty="0"/>
              <a:t> de la </a:t>
            </a:r>
            <a:r>
              <a:rPr lang="es-MX" sz="1400" dirty="0" smtClean="0"/>
              <a:t>Economía Ambiental</a:t>
            </a:r>
            <a:endParaRPr lang="es-MX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sz="1400" dirty="0" smtClean="0"/>
              <a:t>Las diferencias y similitudes que existen con la </a:t>
            </a:r>
            <a:r>
              <a:rPr lang="es-MX" sz="1400" u="sng" dirty="0" smtClean="0"/>
              <a:t>Economía de los Recursos Naturales</a:t>
            </a:r>
            <a:r>
              <a:rPr lang="es-MX" sz="1400" dirty="0" smtClean="0"/>
              <a:t>, la </a:t>
            </a:r>
            <a:r>
              <a:rPr lang="es-MX" sz="1400" u="sng" dirty="0" smtClean="0"/>
              <a:t>Economía Ecológica</a:t>
            </a:r>
            <a:r>
              <a:rPr lang="es-MX" sz="1400" dirty="0" smtClean="0"/>
              <a:t>, la </a:t>
            </a:r>
            <a:r>
              <a:rPr lang="es-MX" sz="1400" u="sng" dirty="0" smtClean="0"/>
              <a:t>Economía Estacionaria</a:t>
            </a:r>
            <a:r>
              <a:rPr lang="es-MX" sz="1400" dirty="0" smtClean="0"/>
              <a:t> y otros desarrollos conceptuales similares.</a:t>
            </a:r>
            <a:endParaRPr lang="es-ES_tradnl" sz="1400" dirty="0"/>
          </a:p>
        </p:txBody>
      </p:sp>
      <p:sp>
        <p:nvSpPr>
          <p:cNvPr id="10" name="Rectángulo 9"/>
          <p:cNvSpPr/>
          <p:nvPr/>
        </p:nvSpPr>
        <p:spPr>
          <a:xfrm rot="19257291">
            <a:off x="-426810" y="390523"/>
            <a:ext cx="330911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Programa </a:t>
            </a:r>
          </a:p>
          <a:p>
            <a:pPr algn="ctr"/>
            <a:r>
              <a:rPr lang="es-ES_tradnl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 la asignatura</a:t>
            </a:r>
          </a:p>
        </p:txBody>
      </p:sp>
      <p:sp>
        <p:nvSpPr>
          <p:cNvPr id="9" name="Text Box 145"/>
          <p:cNvSpPr txBox="1">
            <a:spLocks noChangeArrowheads="1"/>
          </p:cNvSpPr>
          <p:nvPr/>
        </p:nvSpPr>
        <p:spPr bwMode="auto">
          <a:xfrm>
            <a:off x="1691680" y="5130"/>
            <a:ext cx="5832648" cy="32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ES" sz="700" b="1" dirty="0" smtClean="0"/>
              <a:t> La importancia de la Economía Ambiental (en la formación del economista de la UNAM)</a:t>
            </a:r>
          </a:p>
          <a:p>
            <a:pPr algn="ctr">
              <a:lnSpc>
                <a:spcPct val="110000"/>
              </a:lnSpc>
            </a:pPr>
            <a:r>
              <a:rPr lang="es-ES" sz="700" b="1" dirty="0" smtClean="0"/>
              <a:t>Prof. Eduardo VEGA LÓPEZ, Facultad de Economía, UNAM.</a:t>
            </a:r>
          </a:p>
        </p:txBody>
      </p:sp>
      <p:sp>
        <p:nvSpPr>
          <p:cNvPr id="11" name="Text Box 144"/>
          <p:cNvSpPr txBox="1">
            <a:spLocks noChangeArrowheads="1"/>
          </p:cNvSpPr>
          <p:nvPr/>
        </p:nvSpPr>
        <p:spPr bwMode="auto">
          <a:xfrm>
            <a:off x="179512" y="6597352"/>
            <a:ext cx="87849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600" b="1" dirty="0" smtClean="0">
                <a:solidFill>
                  <a:srgbClr val="7F7F7F"/>
                </a:solidFill>
              </a:rPr>
              <a:t>Presentación realizada en el  </a:t>
            </a:r>
            <a:r>
              <a:rPr lang="es-ES" sz="600" b="1" i="1" dirty="0" smtClean="0">
                <a:solidFill>
                  <a:srgbClr val="7F7F7F"/>
                </a:solidFill>
              </a:rPr>
              <a:t>Segundo Foro de Propuestas de Transformación del Plan de Estudios vigente </a:t>
            </a:r>
            <a:r>
              <a:rPr lang="es-ES" sz="600" b="1" dirty="0" smtClean="0">
                <a:solidFill>
                  <a:srgbClr val="7F7F7F"/>
                </a:solidFill>
              </a:rPr>
              <a:t>de la licenciatura </a:t>
            </a:r>
            <a:r>
              <a:rPr lang="es-ES" sz="600" b="1" dirty="0">
                <a:solidFill>
                  <a:srgbClr val="7F7F7F"/>
                </a:solidFill>
              </a:rPr>
              <a:t>e</a:t>
            </a:r>
            <a:r>
              <a:rPr lang="es-ES" sz="600" b="1" dirty="0" smtClean="0">
                <a:solidFill>
                  <a:srgbClr val="7F7F7F"/>
                </a:solidFill>
              </a:rPr>
              <a:t>scolarizada de la Facultad </a:t>
            </a:r>
            <a:r>
              <a:rPr lang="es-ES" sz="600" b="1" dirty="0">
                <a:solidFill>
                  <a:srgbClr val="7F7F7F"/>
                </a:solidFill>
              </a:rPr>
              <a:t>de Economía, </a:t>
            </a:r>
            <a:r>
              <a:rPr lang="es-ES" sz="600" b="1" dirty="0" smtClean="0">
                <a:solidFill>
                  <a:srgbClr val="7F7F7F"/>
                </a:solidFill>
              </a:rPr>
              <a:t>UNAM, 5 al 22 de mayo de 2014. </a:t>
            </a:r>
            <a:endParaRPr lang="es-ES" sz="600" b="1" dirty="0">
              <a:solidFill>
                <a:srgbClr val="7F7F7F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691680" y="570746"/>
            <a:ext cx="663178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b="1" dirty="0"/>
              <a:t>Economía </a:t>
            </a:r>
            <a:r>
              <a:rPr lang="es-MX" sz="1600" b="1" dirty="0" smtClean="0"/>
              <a:t>Ambiental</a:t>
            </a:r>
            <a:r>
              <a:rPr lang="es-MX" sz="1600" dirty="0"/>
              <a:t> </a:t>
            </a:r>
            <a:r>
              <a:rPr lang="es-MX" sz="1600" dirty="0" smtClean="0"/>
              <a:t>(a/e)</a:t>
            </a:r>
          </a:p>
          <a:p>
            <a:pPr algn="ctr"/>
            <a:r>
              <a:rPr lang="es-MX" sz="1400" dirty="0" smtClean="0"/>
              <a:t>(curso semestral obligatorio del ciclo básico / preferentemente del 6º </a:t>
            </a:r>
            <a:r>
              <a:rPr lang="es-MX" sz="1400" dirty="0"/>
              <a:t>s</a:t>
            </a:r>
            <a:r>
              <a:rPr lang="es-MX" sz="1400" dirty="0" smtClean="0"/>
              <a:t>emestre)</a:t>
            </a:r>
            <a:endParaRPr lang="es-MX" sz="1400" dirty="0"/>
          </a:p>
        </p:txBody>
      </p:sp>
      <p:sp>
        <p:nvSpPr>
          <p:cNvPr id="12" name="Rectángulo 16"/>
          <p:cNvSpPr/>
          <p:nvPr/>
        </p:nvSpPr>
        <p:spPr>
          <a:xfrm>
            <a:off x="611560" y="3416220"/>
            <a:ext cx="3888432" cy="2893100"/>
          </a:xfrm>
          <a:prstGeom prst="rect">
            <a:avLst/>
          </a:prstGeom>
          <a:solidFill>
            <a:srgbClr val="AD208C"/>
          </a:solidFill>
        </p:spPr>
        <p:txBody>
          <a:bodyPr wrap="square">
            <a:spAutoFit/>
          </a:bodyPr>
          <a:lstStyle/>
          <a:p>
            <a:r>
              <a:rPr lang="es-MX" sz="1400" b="1" dirty="0" smtClean="0">
                <a:solidFill>
                  <a:schemeClr val="bg1"/>
                </a:solidFill>
              </a:rPr>
              <a:t>Secuencia académica deseable </a:t>
            </a:r>
            <a:r>
              <a:rPr lang="es-MX" sz="1400" b="1" i="1" dirty="0" smtClean="0">
                <a:solidFill>
                  <a:schemeClr val="bg1"/>
                </a:solidFill>
              </a:rPr>
              <a:t>ex ante</a:t>
            </a:r>
            <a:r>
              <a:rPr lang="es-MX" sz="1400" b="1" dirty="0" smtClean="0">
                <a:solidFill>
                  <a:schemeClr val="bg1"/>
                </a:solidFill>
              </a:rPr>
              <a:t>:</a:t>
            </a:r>
            <a:r>
              <a:rPr lang="es-MX" sz="1400" dirty="0" smtClean="0">
                <a:solidFill>
                  <a:schemeClr val="bg1"/>
                </a:solidFill>
              </a:rPr>
              <a:t> </a:t>
            </a:r>
            <a:r>
              <a:rPr lang="es-MX" sz="1400" dirty="0">
                <a:solidFill>
                  <a:schemeClr val="bg1"/>
                </a:solidFill>
              </a:rPr>
              <a:t>que los estudiantes </a:t>
            </a:r>
            <a:r>
              <a:rPr lang="es-MX" sz="1400" dirty="0" smtClean="0">
                <a:solidFill>
                  <a:schemeClr val="bg1"/>
                </a:solidFill>
              </a:rPr>
              <a:t>hayan cursado ya las asignaturas de (considerando el plan de estudios vigente o asignaturas equivalentes del nuevo): </a:t>
            </a:r>
          </a:p>
          <a:p>
            <a:endParaRPr lang="es-MX" sz="14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sz="1400" dirty="0" smtClean="0">
                <a:solidFill>
                  <a:schemeClr val="bg1"/>
                </a:solidFill>
              </a:rPr>
              <a:t>Introducción a la Teoría Económica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sz="1400" dirty="0" smtClean="0">
                <a:solidFill>
                  <a:schemeClr val="bg1"/>
                </a:solidFill>
              </a:rPr>
              <a:t>Teoría Microeconómica I y II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sz="1400" dirty="0" smtClean="0">
                <a:solidFill>
                  <a:schemeClr val="bg1"/>
                </a:solidFill>
              </a:rPr>
              <a:t>Teoría Macroeconómica 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sz="1400" dirty="0" smtClean="0">
                <a:solidFill>
                  <a:schemeClr val="bg1"/>
                </a:solidFill>
              </a:rPr>
              <a:t>Contabilidad Social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sz="1400" dirty="0" smtClean="0">
                <a:solidFill>
                  <a:schemeClr val="bg1"/>
                </a:solidFill>
              </a:rPr>
              <a:t>Geografía Económica (???)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sz="1400" dirty="0" smtClean="0">
                <a:solidFill>
                  <a:schemeClr val="bg1"/>
                </a:solidFill>
              </a:rPr>
              <a:t>Introducción a Métodos Cuantitativos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sz="1400" dirty="0" smtClean="0">
                <a:solidFill>
                  <a:schemeClr val="bg1"/>
                </a:solidFill>
              </a:rPr>
              <a:t>Estadística</a:t>
            </a:r>
            <a:endParaRPr lang="es-ES_tradnl" sz="1400" dirty="0">
              <a:solidFill>
                <a:schemeClr val="bg1"/>
              </a:solidFill>
            </a:endParaRPr>
          </a:p>
        </p:txBody>
      </p:sp>
      <p:sp>
        <p:nvSpPr>
          <p:cNvPr id="13" name="Rectángulo 16"/>
          <p:cNvSpPr/>
          <p:nvPr/>
        </p:nvSpPr>
        <p:spPr>
          <a:xfrm>
            <a:off x="4608005" y="3416801"/>
            <a:ext cx="4253122" cy="3108543"/>
          </a:xfrm>
          <a:prstGeom prst="rect">
            <a:avLst/>
          </a:prstGeom>
          <a:solidFill>
            <a:srgbClr val="3A68C4"/>
          </a:solidFill>
        </p:spPr>
        <p:txBody>
          <a:bodyPr wrap="square">
            <a:spAutoFit/>
          </a:bodyPr>
          <a:lstStyle/>
          <a:p>
            <a:r>
              <a:rPr lang="es-MX" sz="1400" b="1" dirty="0" smtClean="0">
                <a:solidFill>
                  <a:schemeClr val="bg1"/>
                </a:solidFill>
              </a:rPr>
              <a:t>Secuencia académica deseable </a:t>
            </a:r>
            <a:r>
              <a:rPr lang="es-MX" sz="1400" b="1" i="1" dirty="0" smtClean="0">
                <a:solidFill>
                  <a:schemeClr val="bg1"/>
                </a:solidFill>
              </a:rPr>
              <a:t>ex post</a:t>
            </a:r>
            <a:r>
              <a:rPr lang="es-MX" sz="1400" b="1" dirty="0" smtClean="0">
                <a:solidFill>
                  <a:schemeClr val="bg1"/>
                </a:solidFill>
              </a:rPr>
              <a:t>:</a:t>
            </a:r>
            <a:r>
              <a:rPr lang="es-MX" sz="1400" dirty="0" smtClean="0">
                <a:solidFill>
                  <a:schemeClr val="bg1"/>
                </a:solidFill>
              </a:rPr>
              <a:t> </a:t>
            </a:r>
            <a:r>
              <a:rPr lang="es-MX" sz="1400" dirty="0">
                <a:solidFill>
                  <a:schemeClr val="bg1"/>
                </a:solidFill>
              </a:rPr>
              <a:t>que los estudiantes </a:t>
            </a:r>
            <a:r>
              <a:rPr lang="es-MX" sz="1400" dirty="0" smtClean="0">
                <a:solidFill>
                  <a:schemeClr val="bg1"/>
                </a:solidFill>
              </a:rPr>
              <a:t>decidan, por ejemplo, cursar asignaturas optativas tales como (considerando el plan de estudios vigente o asignaturas equivalentes del nuevo): </a:t>
            </a:r>
          </a:p>
          <a:p>
            <a:endParaRPr lang="es-MX" sz="14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sz="1400" dirty="0" smtClean="0">
                <a:solidFill>
                  <a:schemeClr val="bg1"/>
                </a:solidFill>
              </a:rPr>
              <a:t>Economía y Ecología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sz="1400" dirty="0" smtClean="0">
                <a:solidFill>
                  <a:schemeClr val="bg1"/>
                </a:solidFill>
              </a:rPr>
              <a:t>Desarrollo Sustentable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sz="1400" dirty="0" smtClean="0">
                <a:solidFill>
                  <a:schemeClr val="bg1"/>
                </a:solidFill>
              </a:rPr>
              <a:t>Economía de los </a:t>
            </a:r>
            <a:r>
              <a:rPr lang="es-MX" sz="1400" dirty="0">
                <a:solidFill>
                  <a:schemeClr val="bg1"/>
                </a:solidFill>
              </a:rPr>
              <a:t>R</a:t>
            </a:r>
            <a:r>
              <a:rPr lang="es-MX" sz="1400" dirty="0" smtClean="0">
                <a:solidFill>
                  <a:schemeClr val="bg1"/>
                </a:solidFill>
              </a:rPr>
              <a:t>ecursos Naturales (???)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sz="1400" dirty="0" smtClean="0">
                <a:solidFill>
                  <a:schemeClr val="bg1"/>
                </a:solidFill>
              </a:rPr>
              <a:t>Economía Ecológica (???)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sz="1400" dirty="0" smtClean="0">
                <a:solidFill>
                  <a:schemeClr val="bg1"/>
                </a:solidFill>
              </a:rPr>
              <a:t>Teoría y Política del desarrollo regional y urbano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sz="1400" dirty="0" smtClean="0">
                <a:solidFill>
                  <a:schemeClr val="bg1"/>
                </a:solidFill>
              </a:rPr>
              <a:t>Dimensión espacial del desarrollo sustentable (???)</a:t>
            </a:r>
          </a:p>
        </p:txBody>
      </p:sp>
    </p:spTree>
    <p:extLst>
      <p:ext uri="{BB962C8B-B14F-4D97-AF65-F5344CB8AC3E}">
        <p14:creationId xmlns:p14="http://schemas.microsoft.com/office/powerpoint/2010/main" val="5193825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pic>
        <p:nvPicPr>
          <p:cNvPr id="4201" name="Imagen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40" y="144463"/>
            <a:ext cx="571685" cy="62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843" y="152400"/>
            <a:ext cx="643284" cy="612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45"/>
          <p:cNvSpPr txBox="1">
            <a:spLocks noChangeArrowheads="1"/>
          </p:cNvSpPr>
          <p:nvPr/>
        </p:nvSpPr>
        <p:spPr bwMode="auto">
          <a:xfrm>
            <a:off x="1691680" y="5130"/>
            <a:ext cx="5832648" cy="32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ES" sz="700" b="1" dirty="0" smtClean="0"/>
              <a:t> La importancia de la Economía Ambiental (en la formación del economista de la UNAM)</a:t>
            </a:r>
          </a:p>
          <a:p>
            <a:pPr algn="ctr">
              <a:lnSpc>
                <a:spcPct val="110000"/>
              </a:lnSpc>
            </a:pPr>
            <a:r>
              <a:rPr lang="es-ES" sz="700" b="1" dirty="0" smtClean="0"/>
              <a:t>Prof. Eduardo VEGA LÓPEZ, Facultad de Economía, UNAM.</a:t>
            </a:r>
          </a:p>
        </p:txBody>
      </p:sp>
      <p:sp>
        <p:nvSpPr>
          <p:cNvPr id="11" name="Text Box 144"/>
          <p:cNvSpPr txBox="1">
            <a:spLocks noChangeArrowheads="1"/>
          </p:cNvSpPr>
          <p:nvPr/>
        </p:nvSpPr>
        <p:spPr bwMode="auto">
          <a:xfrm>
            <a:off x="179512" y="6597352"/>
            <a:ext cx="87849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600" b="1" dirty="0" smtClean="0">
                <a:solidFill>
                  <a:srgbClr val="7F7F7F"/>
                </a:solidFill>
              </a:rPr>
              <a:t>Presentación realizada en el  </a:t>
            </a:r>
            <a:r>
              <a:rPr lang="es-ES" sz="600" b="1" i="1" dirty="0" smtClean="0">
                <a:solidFill>
                  <a:srgbClr val="7F7F7F"/>
                </a:solidFill>
              </a:rPr>
              <a:t>Segundo Foro de Propuestas de Transformación del Plan de Estudios vigente </a:t>
            </a:r>
            <a:r>
              <a:rPr lang="es-ES" sz="600" b="1" dirty="0" smtClean="0">
                <a:solidFill>
                  <a:srgbClr val="7F7F7F"/>
                </a:solidFill>
              </a:rPr>
              <a:t>de la licenciatura </a:t>
            </a:r>
            <a:r>
              <a:rPr lang="es-ES" sz="600" b="1" dirty="0">
                <a:solidFill>
                  <a:srgbClr val="7F7F7F"/>
                </a:solidFill>
              </a:rPr>
              <a:t>e</a:t>
            </a:r>
            <a:r>
              <a:rPr lang="es-ES" sz="600" b="1" dirty="0" smtClean="0">
                <a:solidFill>
                  <a:srgbClr val="7F7F7F"/>
                </a:solidFill>
              </a:rPr>
              <a:t>scolarizada de la Facultad </a:t>
            </a:r>
            <a:r>
              <a:rPr lang="es-ES" sz="600" b="1" dirty="0">
                <a:solidFill>
                  <a:srgbClr val="7F7F7F"/>
                </a:solidFill>
              </a:rPr>
              <a:t>de Economía, </a:t>
            </a:r>
            <a:r>
              <a:rPr lang="es-ES" sz="600" b="1" dirty="0" smtClean="0">
                <a:solidFill>
                  <a:srgbClr val="7F7F7F"/>
                </a:solidFill>
              </a:rPr>
              <a:t>UNAM, 5 al 22 de mayo de 2014. </a:t>
            </a:r>
            <a:endParaRPr lang="es-ES" sz="600" b="1" dirty="0">
              <a:solidFill>
                <a:srgbClr val="7F7F7F"/>
              </a:solidFill>
            </a:endParaRPr>
          </a:p>
        </p:txBody>
      </p:sp>
      <p:sp>
        <p:nvSpPr>
          <p:cNvPr id="12" name="Rectángulo 9"/>
          <p:cNvSpPr/>
          <p:nvPr/>
        </p:nvSpPr>
        <p:spPr>
          <a:xfrm rot="19257291">
            <a:off x="-426810" y="390523"/>
            <a:ext cx="330911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Programa </a:t>
            </a:r>
          </a:p>
          <a:p>
            <a:pPr algn="ctr"/>
            <a:r>
              <a:rPr lang="es-ES_tradnl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 la asignatura</a:t>
            </a:r>
          </a:p>
        </p:txBody>
      </p:sp>
      <p:grpSp>
        <p:nvGrpSpPr>
          <p:cNvPr id="5" name="4 Grupo"/>
          <p:cNvGrpSpPr/>
          <p:nvPr/>
        </p:nvGrpSpPr>
        <p:grpSpPr>
          <a:xfrm>
            <a:off x="1331639" y="570746"/>
            <a:ext cx="7344817" cy="5177031"/>
            <a:chOff x="1331639" y="570746"/>
            <a:chExt cx="7344817" cy="5177031"/>
          </a:xfrm>
        </p:grpSpPr>
        <p:sp>
          <p:nvSpPr>
            <p:cNvPr id="2" name="Rectángulo 1"/>
            <p:cNvSpPr/>
            <p:nvPr/>
          </p:nvSpPr>
          <p:spPr>
            <a:xfrm>
              <a:off x="2412404" y="1181651"/>
              <a:ext cx="6264052" cy="2031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400" b="1" dirty="0" smtClean="0"/>
                <a:t>Tema </a:t>
              </a:r>
              <a:r>
                <a:rPr lang="es-MX" sz="1400" b="1" dirty="0"/>
                <a:t>I. Introducción</a:t>
              </a:r>
              <a:endParaRPr lang="es-ES_tradnl" sz="1400" dirty="0"/>
            </a:p>
            <a:p>
              <a:r>
                <a:rPr lang="es-MX" sz="1400" b="1" dirty="0"/>
                <a:t> </a:t>
              </a:r>
              <a:endParaRPr lang="es-ES_tradnl" sz="1400" dirty="0"/>
            </a:p>
            <a:p>
              <a:r>
                <a:rPr lang="es-MX" sz="1400" b="1" dirty="0"/>
                <a:t>Objetivo específico:</a:t>
              </a:r>
              <a:r>
                <a:rPr lang="es-MX" sz="1400" dirty="0"/>
                <a:t> comprender al </a:t>
              </a:r>
              <a:r>
                <a:rPr lang="es-MX" sz="1400" dirty="0" smtClean="0"/>
                <a:t>ambiente como: </a:t>
              </a:r>
            </a:p>
            <a:p>
              <a:endParaRPr lang="es-MX" sz="1000" dirty="0" smtClean="0"/>
            </a:p>
            <a:p>
              <a:pPr marL="400050" indent="-400050">
                <a:buClr>
                  <a:schemeClr val="tx1"/>
                </a:buClr>
                <a:buFont typeface="+mj-lt"/>
                <a:buAutoNum type="romanLcPeriod"/>
              </a:pPr>
              <a:r>
                <a:rPr lang="es-MX" sz="1400" dirty="0"/>
                <a:t>F</a:t>
              </a:r>
              <a:r>
                <a:rPr lang="es-MX" sz="1400" dirty="0" smtClean="0"/>
                <a:t>uente </a:t>
              </a:r>
              <a:r>
                <a:rPr lang="es-MX" sz="1400" dirty="0"/>
                <a:t>agotable de bienes y recursos naturales imprescindibles para el funcionamiento regular de la economía; </a:t>
              </a:r>
              <a:endParaRPr lang="es-MX" sz="1400" dirty="0" smtClean="0"/>
            </a:p>
            <a:p>
              <a:pPr marL="400050" indent="-400050">
                <a:buClr>
                  <a:schemeClr val="tx1"/>
                </a:buClr>
                <a:buFont typeface="+mj-lt"/>
                <a:buAutoNum type="romanLcPeriod"/>
              </a:pPr>
              <a:r>
                <a:rPr lang="es-MX" sz="1400" dirty="0"/>
                <a:t>R</a:t>
              </a:r>
              <a:r>
                <a:rPr lang="es-MX" sz="1400" dirty="0" smtClean="0"/>
                <a:t>eceptor </a:t>
              </a:r>
              <a:r>
                <a:rPr lang="es-MX" sz="1400" dirty="0"/>
                <a:t>degradable de los correspondientes impactos adversos de tal funcionamiento; y </a:t>
              </a:r>
              <a:endParaRPr lang="es-MX" sz="1400" dirty="0" smtClean="0"/>
            </a:p>
            <a:p>
              <a:pPr marL="400050" indent="-400050">
                <a:buClr>
                  <a:schemeClr val="tx1"/>
                </a:buClr>
                <a:buFont typeface="+mj-lt"/>
                <a:buAutoNum type="romanLcPeriod"/>
              </a:pPr>
              <a:r>
                <a:rPr lang="es-MX" sz="1400" dirty="0"/>
                <a:t>C</a:t>
              </a:r>
              <a:r>
                <a:rPr lang="es-MX" sz="1400" dirty="0" smtClean="0"/>
                <a:t>omponente </a:t>
              </a:r>
              <a:r>
                <a:rPr lang="es-MX" sz="1400" dirty="0"/>
                <a:t>clave del bienestar individual y social. </a:t>
              </a:r>
              <a:endParaRPr lang="es-ES_tradnl" sz="1400" dirty="0"/>
            </a:p>
          </p:txBody>
        </p:sp>
        <p:sp>
          <p:nvSpPr>
            <p:cNvPr id="3" name="Rectángulo 2"/>
            <p:cNvSpPr/>
            <p:nvPr/>
          </p:nvSpPr>
          <p:spPr>
            <a:xfrm>
              <a:off x="1331639" y="3501008"/>
              <a:ext cx="7207845" cy="2246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400" b="1" dirty="0"/>
                <a:t>Tema II. Causas y consecuencias del </a:t>
              </a:r>
              <a:r>
                <a:rPr lang="es-ES" sz="1400" b="1" dirty="0"/>
                <a:t>«</a:t>
              </a:r>
              <a:r>
                <a:rPr lang="es-MX" sz="1400" b="1" dirty="0"/>
                <a:t>fracaso del mercado</a:t>
              </a:r>
              <a:r>
                <a:rPr lang="es-ES" sz="1400" b="1" dirty="0"/>
                <a:t>»</a:t>
              </a:r>
              <a:r>
                <a:rPr lang="es-MX" sz="1400" b="1" dirty="0"/>
                <a:t> </a:t>
              </a:r>
              <a:endParaRPr lang="es-ES_tradnl" sz="1400" dirty="0"/>
            </a:p>
            <a:p>
              <a:r>
                <a:rPr lang="es-MX" sz="1400" b="1" dirty="0"/>
                <a:t> </a:t>
              </a:r>
              <a:endParaRPr lang="es-ES_tradnl" sz="1400" dirty="0"/>
            </a:p>
            <a:p>
              <a:r>
                <a:rPr lang="es-MX" sz="1400" b="1" dirty="0"/>
                <a:t>Objetivo específico:</a:t>
              </a:r>
              <a:r>
                <a:rPr lang="es-MX" sz="1400" dirty="0"/>
                <a:t> comprender a la Economía </a:t>
              </a:r>
              <a:r>
                <a:rPr lang="es-MX" sz="1400" dirty="0" smtClean="0"/>
                <a:t>Ambiental como: </a:t>
              </a:r>
            </a:p>
            <a:p>
              <a:endParaRPr lang="es-MX" sz="1000" dirty="0" smtClean="0"/>
            </a:p>
            <a:p>
              <a:pPr marL="400050" indent="-400050">
                <a:buAutoNum type="romanLcParenR"/>
              </a:pPr>
              <a:r>
                <a:rPr lang="es-MX" sz="1400" dirty="0"/>
                <a:t>U</a:t>
              </a:r>
              <a:r>
                <a:rPr lang="es-MX" sz="1400" dirty="0" smtClean="0"/>
                <a:t>n </a:t>
              </a:r>
              <a:r>
                <a:rPr lang="es-MX" sz="1400" dirty="0"/>
                <a:t>desarrollo disciplinario de la Economía del Bienestar; </a:t>
              </a:r>
              <a:endParaRPr lang="es-MX" sz="1400" dirty="0" smtClean="0"/>
            </a:p>
            <a:p>
              <a:pPr marL="400050" indent="-400050">
                <a:buAutoNum type="romanLcParenR"/>
              </a:pPr>
              <a:r>
                <a:rPr lang="es-MX" sz="1400" dirty="0" smtClean="0"/>
                <a:t>Contribución </a:t>
              </a:r>
              <a:r>
                <a:rPr lang="es-MX" sz="1400" dirty="0"/>
                <a:t>conceptual que analiza los costos sociales derivados </a:t>
              </a:r>
              <a:r>
                <a:rPr lang="es-MX" sz="1400" dirty="0" smtClean="0"/>
                <a:t>tanto de </a:t>
              </a:r>
              <a:r>
                <a:rPr lang="es-MX" sz="1400" dirty="0"/>
                <a:t>las distorsiones e imperfecciones de los mercados </a:t>
              </a:r>
              <a:r>
                <a:rPr lang="es-MX" sz="1400" dirty="0" smtClean="0"/>
                <a:t>como </a:t>
              </a:r>
              <a:r>
                <a:rPr lang="es-MX" sz="1400" dirty="0"/>
                <a:t>de las instituciones que los regulan; </a:t>
              </a:r>
              <a:endParaRPr lang="es-MX" sz="1400" dirty="0" smtClean="0"/>
            </a:p>
            <a:p>
              <a:pPr marL="400050" indent="-400050">
                <a:buAutoNum type="romanLcParenR"/>
              </a:pPr>
              <a:r>
                <a:rPr lang="es-MX" sz="1400" dirty="0" smtClean="0"/>
                <a:t>Base </a:t>
              </a:r>
              <a:r>
                <a:rPr lang="es-MX" sz="1400" dirty="0"/>
                <a:t>analítica para diseñar, implementar y evaluar políticas públicas que pretenden promover el desarrollo </a:t>
              </a:r>
              <a:r>
                <a:rPr lang="es-MX" sz="1400" dirty="0" smtClean="0"/>
                <a:t>sustentable </a:t>
              </a:r>
              <a:r>
                <a:rPr lang="es-MX" sz="1400" i="1" dirty="0" smtClean="0"/>
                <a:t>in situ</a:t>
              </a:r>
              <a:r>
                <a:rPr lang="es-MX" sz="1400" dirty="0" smtClean="0"/>
                <a:t>.</a:t>
              </a:r>
              <a:endParaRPr lang="es-ES_tradnl" sz="1400" dirty="0"/>
            </a:p>
          </p:txBody>
        </p:sp>
        <p:sp>
          <p:nvSpPr>
            <p:cNvPr id="13" name="12 Rectángulo"/>
            <p:cNvSpPr/>
            <p:nvPr/>
          </p:nvSpPr>
          <p:spPr>
            <a:xfrm>
              <a:off x="1691680" y="570746"/>
              <a:ext cx="6631781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MX" sz="1600" b="1" dirty="0"/>
                <a:t>Economía </a:t>
              </a:r>
              <a:r>
                <a:rPr lang="es-MX" sz="1600" b="1" dirty="0" smtClean="0"/>
                <a:t>Ambiental</a:t>
              </a:r>
              <a:r>
                <a:rPr lang="es-MX" sz="1600" dirty="0"/>
                <a:t> </a:t>
              </a:r>
              <a:r>
                <a:rPr lang="es-MX" sz="1600" dirty="0" smtClean="0"/>
                <a:t>(b/e)</a:t>
              </a:r>
            </a:p>
            <a:p>
              <a:pPr algn="ctr"/>
              <a:r>
                <a:rPr lang="es-MX" sz="1400" dirty="0" smtClean="0"/>
                <a:t>(curso semestral obligatorio del ciclo básico / preferentemente del 6º </a:t>
              </a:r>
              <a:r>
                <a:rPr lang="es-MX" sz="1400" dirty="0"/>
                <a:t>s</a:t>
              </a:r>
              <a:r>
                <a:rPr lang="es-MX" sz="1400" dirty="0" smtClean="0"/>
                <a:t>emestre)</a:t>
              </a:r>
              <a:endParaRPr lang="es-MX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800034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graphicFrame>
        <p:nvGraphicFramePr>
          <p:cNvPr id="40038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214246"/>
              </p:ext>
            </p:extLst>
          </p:nvPr>
        </p:nvGraphicFramePr>
        <p:xfrm>
          <a:off x="827088" y="984097"/>
          <a:ext cx="7632700" cy="4267200"/>
        </p:xfrm>
        <a:graphic>
          <a:graphicData uri="http://schemas.openxmlformats.org/drawingml/2006/table">
            <a:tbl>
              <a:tblPr/>
              <a:tblGrid>
                <a:gridCol w="763587"/>
                <a:gridCol w="763588"/>
                <a:gridCol w="762000"/>
                <a:gridCol w="763587"/>
                <a:gridCol w="763588"/>
                <a:gridCol w="763587"/>
                <a:gridCol w="763588"/>
                <a:gridCol w="762000"/>
                <a:gridCol w="763587"/>
                <a:gridCol w="763588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000" b="1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201" name="Imagen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40" y="144463"/>
            <a:ext cx="571685" cy="62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843" y="152400"/>
            <a:ext cx="643284" cy="612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872208" y="1196752"/>
            <a:ext cx="634563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b="1" dirty="0"/>
              <a:t>Tema III. Componentes y desafíos de la sustentabilidad del </a:t>
            </a:r>
            <a:r>
              <a:rPr lang="es-MX" sz="1400" b="1" dirty="0" smtClean="0"/>
              <a:t>desarrollo económico y social, a escalas local, urbana, regional y nacional</a:t>
            </a:r>
            <a:endParaRPr lang="es-ES_tradnl" sz="1400" dirty="0"/>
          </a:p>
          <a:p>
            <a:r>
              <a:rPr lang="es-MX" sz="1400" dirty="0"/>
              <a:t> </a:t>
            </a:r>
            <a:endParaRPr lang="es-ES_tradnl" sz="1400" dirty="0"/>
          </a:p>
          <a:p>
            <a:r>
              <a:rPr lang="es-MX" sz="1400" b="1" dirty="0"/>
              <a:t>Objetivo específico:</a:t>
            </a:r>
            <a:r>
              <a:rPr lang="es-MX" sz="1400" dirty="0"/>
              <a:t> comprender y discutir acerca </a:t>
            </a:r>
            <a:r>
              <a:rPr lang="es-MX" sz="1400" dirty="0" smtClean="0"/>
              <a:t>de: </a:t>
            </a:r>
          </a:p>
          <a:p>
            <a:endParaRPr lang="es-MX" sz="1000" dirty="0"/>
          </a:p>
          <a:p>
            <a:pPr marL="400050" indent="-400050">
              <a:buAutoNum type="romanLcParenR"/>
            </a:pPr>
            <a:r>
              <a:rPr lang="es-MX" sz="1400" dirty="0"/>
              <a:t>L</a:t>
            </a:r>
            <a:r>
              <a:rPr lang="es-MX" sz="1400" dirty="0" smtClean="0"/>
              <a:t>a </a:t>
            </a:r>
            <a:r>
              <a:rPr lang="es-MX" sz="1400" dirty="0"/>
              <a:t>complejidad existente entre el crecimiento económico, el desarrollo, el bienestar social, la conservación y el aprovechamiento sustentable del capital </a:t>
            </a:r>
            <a:r>
              <a:rPr lang="es-MX" sz="1400" dirty="0" smtClean="0"/>
              <a:t>natural, a diferentes escalas temporales y espaciales</a:t>
            </a:r>
          </a:p>
          <a:p>
            <a:pPr marL="400050" indent="-400050">
              <a:buAutoNum type="romanLcParenR"/>
            </a:pPr>
            <a:r>
              <a:rPr lang="es-MX" sz="1400" dirty="0" smtClean="0"/>
              <a:t>Los desarrollos conceptuales de la sustentabilidad débil, fuerte, extrema y nula</a:t>
            </a:r>
          </a:p>
          <a:p>
            <a:pPr marL="400050" indent="-400050">
              <a:buAutoNum type="romanLcParenR"/>
            </a:pPr>
            <a:r>
              <a:rPr lang="es-MX" sz="1400" dirty="0" smtClean="0"/>
              <a:t>Las </a:t>
            </a:r>
            <a:r>
              <a:rPr lang="es-MX" sz="1400" dirty="0"/>
              <a:t>similitudes y diferencias con </a:t>
            </a:r>
            <a:r>
              <a:rPr lang="es-MX" sz="1400" dirty="0" smtClean="0"/>
              <a:t> </a:t>
            </a:r>
            <a:r>
              <a:rPr lang="es-MX" sz="1400" dirty="0"/>
              <a:t>economía estacionaria y la denominada economía verde. </a:t>
            </a:r>
            <a:endParaRPr lang="es-ES_tradnl" sz="1400" dirty="0"/>
          </a:p>
        </p:txBody>
      </p:sp>
      <p:sp>
        <p:nvSpPr>
          <p:cNvPr id="3" name="Rectángulo 2"/>
          <p:cNvSpPr/>
          <p:nvPr/>
        </p:nvSpPr>
        <p:spPr>
          <a:xfrm>
            <a:off x="827584" y="4005064"/>
            <a:ext cx="781236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400" b="1" dirty="0"/>
              <a:t>Tema IV. Laberinto de políticas, agentes, objetivos, instrumentos, acciones y resultados</a:t>
            </a:r>
            <a:endParaRPr lang="es-ES_tradnl" sz="1400" dirty="0"/>
          </a:p>
          <a:p>
            <a:r>
              <a:rPr lang="es-MX" sz="1400" b="1" dirty="0"/>
              <a:t> </a:t>
            </a:r>
            <a:endParaRPr lang="es-ES_tradnl" sz="1400" dirty="0"/>
          </a:p>
          <a:p>
            <a:r>
              <a:rPr lang="es-MX" sz="1400" b="1" dirty="0"/>
              <a:t>Objetivo específico:</a:t>
            </a:r>
            <a:r>
              <a:rPr lang="es-MX" sz="1400" dirty="0"/>
              <a:t> comprender a la política económica, a </a:t>
            </a:r>
            <a:r>
              <a:rPr lang="es-MX" sz="1400" dirty="0" smtClean="0"/>
              <a:t>otras </a:t>
            </a:r>
            <a:r>
              <a:rPr lang="es-MX" sz="1400" dirty="0"/>
              <a:t>políticas públicas y </a:t>
            </a:r>
            <a:r>
              <a:rPr lang="es-MX" sz="1400" dirty="0" smtClean="0"/>
              <a:t>sus instrumentos, </a:t>
            </a:r>
            <a:r>
              <a:rPr lang="es-MX" sz="1400" dirty="0"/>
              <a:t>como formas de intervención del Estado con el propósito de: </a:t>
            </a:r>
            <a:endParaRPr lang="es-MX" sz="1400" dirty="0" smtClean="0"/>
          </a:p>
          <a:p>
            <a:endParaRPr lang="es-MX" sz="1400" b="1" dirty="0"/>
          </a:p>
          <a:p>
            <a:pPr marL="400050" indent="-400050">
              <a:buAutoNum type="romanLcParenR"/>
            </a:pPr>
            <a:r>
              <a:rPr lang="es-MX" sz="1400" dirty="0"/>
              <a:t>C</a:t>
            </a:r>
            <a:r>
              <a:rPr lang="es-MX" sz="1400" dirty="0" smtClean="0"/>
              <a:t>orregir </a:t>
            </a:r>
            <a:r>
              <a:rPr lang="es-MX" sz="1400" dirty="0"/>
              <a:t>las distorsiones e imperfecciones de los </a:t>
            </a:r>
            <a:r>
              <a:rPr lang="es-MX" sz="1400" dirty="0" smtClean="0"/>
              <a:t>mercados (opciones </a:t>
            </a:r>
            <a:r>
              <a:rPr lang="es-MX" sz="1400" dirty="0" err="1" smtClean="0"/>
              <a:t>pigouvianas</a:t>
            </a:r>
            <a:r>
              <a:rPr lang="es-MX" sz="1400" dirty="0" smtClean="0"/>
              <a:t>); </a:t>
            </a:r>
          </a:p>
          <a:p>
            <a:pPr marL="400050" indent="-400050">
              <a:buAutoNum type="romanLcParenR"/>
            </a:pPr>
            <a:r>
              <a:rPr lang="es-MX" sz="1400" dirty="0" smtClean="0"/>
              <a:t>Construir </a:t>
            </a:r>
            <a:r>
              <a:rPr lang="es-MX" sz="1400" dirty="0"/>
              <a:t>los mecanismos institucionales para el arreglo de los conflictos entre los agentes económicos privados, públicos </a:t>
            </a:r>
            <a:r>
              <a:rPr lang="es-MX" sz="1400" dirty="0" smtClean="0"/>
              <a:t>y/o comunitarios (opciones </a:t>
            </a:r>
            <a:r>
              <a:rPr lang="es-MX" sz="1400" dirty="0" err="1" smtClean="0"/>
              <a:t>coaseanas-ostromianas</a:t>
            </a:r>
            <a:r>
              <a:rPr lang="es-MX" sz="1400" dirty="0" smtClean="0"/>
              <a:t>); </a:t>
            </a:r>
          </a:p>
          <a:p>
            <a:pPr marL="400050" indent="-400050">
              <a:buAutoNum type="romanLcParenR"/>
            </a:pPr>
            <a:r>
              <a:rPr lang="es-MX" sz="1400" dirty="0" smtClean="0"/>
              <a:t>Conducir </a:t>
            </a:r>
            <a:r>
              <a:rPr lang="es-MX" sz="1400" dirty="0"/>
              <a:t>las decisiones públicas, privadas </a:t>
            </a:r>
            <a:r>
              <a:rPr lang="es-MX" sz="1400" dirty="0" smtClean="0"/>
              <a:t>y/o </a:t>
            </a:r>
            <a:r>
              <a:rPr lang="es-MX" sz="1400" dirty="0"/>
              <a:t>comunitarias hacia el crecimiento económico, el desarrollo, la estabilización macroeconómica o la sustentabilidad del </a:t>
            </a:r>
            <a:r>
              <a:rPr lang="es-MX" sz="1400" dirty="0" smtClean="0"/>
              <a:t>desarrollo </a:t>
            </a:r>
            <a:r>
              <a:rPr lang="es-MX" sz="1400" i="1" dirty="0" smtClean="0"/>
              <a:t>in situ </a:t>
            </a:r>
            <a:r>
              <a:rPr lang="es-MX" sz="1400" dirty="0" smtClean="0"/>
              <a:t>(agenda local-regional-global con hibridaciones de políticas). </a:t>
            </a:r>
            <a:endParaRPr lang="es-ES_tradnl" sz="1400" dirty="0"/>
          </a:p>
        </p:txBody>
      </p:sp>
      <p:sp>
        <p:nvSpPr>
          <p:cNvPr id="11" name="10 Rectángulo"/>
          <p:cNvSpPr/>
          <p:nvPr/>
        </p:nvSpPr>
        <p:spPr>
          <a:xfrm>
            <a:off x="1691680" y="570746"/>
            <a:ext cx="663178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b="1" dirty="0"/>
              <a:t>Economía </a:t>
            </a:r>
            <a:r>
              <a:rPr lang="es-MX" sz="1600" b="1" dirty="0" smtClean="0"/>
              <a:t>Ambiental</a:t>
            </a:r>
            <a:r>
              <a:rPr lang="es-MX" sz="1600" dirty="0"/>
              <a:t> </a:t>
            </a:r>
            <a:r>
              <a:rPr lang="es-MX" sz="1600" dirty="0" smtClean="0"/>
              <a:t>(c/e)</a:t>
            </a:r>
          </a:p>
          <a:p>
            <a:pPr algn="ctr"/>
            <a:r>
              <a:rPr lang="es-MX" sz="1400" dirty="0" smtClean="0"/>
              <a:t>(curso semestral obligatorio del ciclo básico / preferentemente del 6º </a:t>
            </a:r>
            <a:r>
              <a:rPr lang="es-MX" sz="1400" dirty="0"/>
              <a:t>s</a:t>
            </a:r>
            <a:r>
              <a:rPr lang="es-MX" sz="1400" dirty="0" smtClean="0"/>
              <a:t>emestre)</a:t>
            </a:r>
            <a:endParaRPr lang="es-MX" sz="1400" dirty="0"/>
          </a:p>
        </p:txBody>
      </p:sp>
      <p:sp>
        <p:nvSpPr>
          <p:cNvPr id="12" name="Rectángulo 9"/>
          <p:cNvSpPr/>
          <p:nvPr/>
        </p:nvSpPr>
        <p:spPr>
          <a:xfrm rot="19257291">
            <a:off x="-426810" y="390523"/>
            <a:ext cx="330911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Programa </a:t>
            </a:r>
          </a:p>
          <a:p>
            <a:pPr algn="ctr"/>
            <a:r>
              <a:rPr lang="es-ES_tradnl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 la asignatura</a:t>
            </a:r>
          </a:p>
        </p:txBody>
      </p:sp>
      <p:sp>
        <p:nvSpPr>
          <p:cNvPr id="13" name="Text Box 144"/>
          <p:cNvSpPr txBox="1">
            <a:spLocks noChangeArrowheads="1"/>
          </p:cNvSpPr>
          <p:nvPr/>
        </p:nvSpPr>
        <p:spPr bwMode="auto">
          <a:xfrm>
            <a:off x="179512" y="6597352"/>
            <a:ext cx="87849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600" b="1" dirty="0" smtClean="0">
                <a:solidFill>
                  <a:srgbClr val="7F7F7F"/>
                </a:solidFill>
              </a:rPr>
              <a:t>Presentación realizada en el  </a:t>
            </a:r>
            <a:r>
              <a:rPr lang="es-ES" sz="600" b="1" i="1" dirty="0" smtClean="0">
                <a:solidFill>
                  <a:srgbClr val="7F7F7F"/>
                </a:solidFill>
              </a:rPr>
              <a:t>Segundo Foro de Propuestas de Transformación del Plan de Estudios vigente </a:t>
            </a:r>
            <a:r>
              <a:rPr lang="es-ES" sz="600" b="1" dirty="0" smtClean="0">
                <a:solidFill>
                  <a:srgbClr val="7F7F7F"/>
                </a:solidFill>
              </a:rPr>
              <a:t>de la licenciatura </a:t>
            </a:r>
            <a:r>
              <a:rPr lang="es-ES" sz="600" b="1" dirty="0">
                <a:solidFill>
                  <a:srgbClr val="7F7F7F"/>
                </a:solidFill>
              </a:rPr>
              <a:t>e</a:t>
            </a:r>
            <a:r>
              <a:rPr lang="es-ES" sz="600" b="1" dirty="0" smtClean="0">
                <a:solidFill>
                  <a:srgbClr val="7F7F7F"/>
                </a:solidFill>
              </a:rPr>
              <a:t>scolarizada de la Facultad </a:t>
            </a:r>
            <a:r>
              <a:rPr lang="es-ES" sz="600" b="1" dirty="0">
                <a:solidFill>
                  <a:srgbClr val="7F7F7F"/>
                </a:solidFill>
              </a:rPr>
              <a:t>de Economía, </a:t>
            </a:r>
            <a:r>
              <a:rPr lang="es-ES" sz="600" b="1" dirty="0" smtClean="0">
                <a:solidFill>
                  <a:srgbClr val="7F7F7F"/>
                </a:solidFill>
              </a:rPr>
              <a:t>UNAM, 5 al 22 de mayo de 2014. </a:t>
            </a:r>
            <a:endParaRPr lang="es-ES" sz="600" b="1" dirty="0">
              <a:solidFill>
                <a:srgbClr val="7F7F7F"/>
              </a:solidFill>
            </a:endParaRPr>
          </a:p>
        </p:txBody>
      </p:sp>
      <p:sp>
        <p:nvSpPr>
          <p:cNvPr id="14" name="Text Box 145"/>
          <p:cNvSpPr txBox="1">
            <a:spLocks noChangeArrowheads="1"/>
          </p:cNvSpPr>
          <p:nvPr/>
        </p:nvSpPr>
        <p:spPr bwMode="auto">
          <a:xfrm>
            <a:off x="1691680" y="5130"/>
            <a:ext cx="5832648" cy="32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ES" sz="700" b="1" dirty="0" smtClean="0"/>
              <a:t> La importancia de la Economía Ambiental (en la formación del economista de la UNAM)</a:t>
            </a:r>
          </a:p>
          <a:p>
            <a:pPr algn="ctr">
              <a:lnSpc>
                <a:spcPct val="110000"/>
              </a:lnSpc>
            </a:pPr>
            <a:r>
              <a:rPr lang="es-ES" sz="700" b="1" dirty="0" smtClean="0"/>
              <a:t>Prof. Eduardo VEGA LÓPEZ, Facultad de Economía, UNAM.</a:t>
            </a:r>
          </a:p>
        </p:txBody>
      </p:sp>
    </p:spTree>
    <p:extLst>
      <p:ext uri="{BB962C8B-B14F-4D97-AF65-F5344CB8AC3E}">
        <p14:creationId xmlns:p14="http://schemas.microsoft.com/office/powerpoint/2010/main" val="32713383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pic>
        <p:nvPicPr>
          <p:cNvPr id="4201" name="Imagen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40" y="144463"/>
            <a:ext cx="571685" cy="62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843" y="152400"/>
            <a:ext cx="643284" cy="612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ángulo 16"/>
          <p:cNvSpPr/>
          <p:nvPr/>
        </p:nvSpPr>
        <p:spPr>
          <a:xfrm>
            <a:off x="1867049" y="1221134"/>
            <a:ext cx="7169447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b="1" dirty="0" smtClean="0"/>
              <a:t>Bibliografía:</a:t>
            </a:r>
            <a:r>
              <a:rPr lang="es-MX" sz="1400" dirty="0" smtClean="0"/>
              <a:t>  </a:t>
            </a:r>
          </a:p>
          <a:p>
            <a:endParaRPr lang="es-MX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ES" sz="900" dirty="0"/>
              <a:t>ARROW, Kenneth J. Y Tibor SCITOVSKY (1974). </a:t>
            </a:r>
            <a:r>
              <a:rPr lang="es-ES" sz="900" b="1" u="sng" dirty="0"/>
              <a:t>Ensayos sobre economía del bienestar</a:t>
            </a:r>
            <a:r>
              <a:rPr lang="es-ES" sz="900" dirty="0"/>
              <a:t>, Lecturas del Trimestre Económico # 9, dos volúmenes, Fondo de Cultura Económica, México</a:t>
            </a:r>
            <a:r>
              <a:rPr lang="es-ES" sz="90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900" dirty="0"/>
              <a:t>ATKINSON, Giles, David W. PEARCE, </a:t>
            </a:r>
            <a:r>
              <a:rPr lang="es-ES" sz="900" dirty="0" err="1"/>
              <a:t>Mohan</a:t>
            </a:r>
            <a:r>
              <a:rPr lang="es-ES" sz="900" dirty="0"/>
              <a:t> MUNASINGHE, Richard HAMILTON et al (1999). </a:t>
            </a:r>
            <a:r>
              <a:rPr lang="es-ES" sz="900" b="1" i="1" u="sng" dirty="0" err="1"/>
              <a:t>Measuring</a:t>
            </a:r>
            <a:r>
              <a:rPr lang="es-ES" sz="900" b="1" i="1" u="sng" dirty="0"/>
              <a:t> </a:t>
            </a:r>
            <a:r>
              <a:rPr lang="es-ES" sz="900" b="1" i="1" u="sng" dirty="0" err="1"/>
              <a:t>Sustainable</a:t>
            </a:r>
            <a:r>
              <a:rPr lang="es-ES" sz="900" b="1" i="1" u="sng" dirty="0"/>
              <a:t> </a:t>
            </a:r>
            <a:r>
              <a:rPr lang="es-ES" sz="900" b="1" i="1" u="sng" dirty="0" err="1"/>
              <a:t>Development</a:t>
            </a:r>
            <a:r>
              <a:rPr lang="es-ES" sz="900" b="1" i="1" u="sng" dirty="0"/>
              <a:t>, </a:t>
            </a:r>
            <a:r>
              <a:rPr lang="es-ES" sz="900" b="1" i="1" u="sng" dirty="0" err="1"/>
              <a:t>Macroeconomic</a:t>
            </a:r>
            <a:r>
              <a:rPr lang="es-ES" sz="900" b="1" i="1" u="sng" dirty="0"/>
              <a:t> and </a:t>
            </a:r>
            <a:r>
              <a:rPr lang="es-ES" sz="900" b="1" i="1" u="sng" dirty="0" err="1"/>
              <a:t>the</a:t>
            </a:r>
            <a:r>
              <a:rPr lang="es-ES" sz="900" b="1" i="1" u="sng" dirty="0"/>
              <a:t> </a:t>
            </a:r>
            <a:r>
              <a:rPr lang="es-ES" sz="900" b="1" i="1" u="sng" dirty="0" err="1"/>
              <a:t>Environment</a:t>
            </a:r>
            <a:r>
              <a:rPr lang="es-ES" sz="900" dirty="0"/>
              <a:t>, Edward </a:t>
            </a:r>
            <a:r>
              <a:rPr lang="es-ES" sz="900" dirty="0" err="1"/>
              <a:t>Elgar</a:t>
            </a:r>
            <a:r>
              <a:rPr lang="es-ES" sz="900" dirty="0"/>
              <a:t>, </a:t>
            </a:r>
            <a:r>
              <a:rPr lang="es-ES" sz="900" dirty="0" err="1"/>
              <a:t>United</a:t>
            </a:r>
            <a:r>
              <a:rPr lang="es-ES" sz="900" dirty="0"/>
              <a:t> </a:t>
            </a:r>
            <a:r>
              <a:rPr lang="es-ES" sz="900" dirty="0" err="1"/>
              <a:t>Kingdom</a:t>
            </a:r>
            <a:r>
              <a:rPr lang="es-ES" sz="900" dirty="0"/>
              <a:t> &amp; </a:t>
            </a:r>
            <a:r>
              <a:rPr lang="es-ES" sz="900" dirty="0" err="1"/>
              <a:t>United</a:t>
            </a:r>
            <a:r>
              <a:rPr lang="es-ES" sz="900" dirty="0"/>
              <a:t> </a:t>
            </a:r>
            <a:r>
              <a:rPr lang="es-ES" sz="900" dirty="0" err="1"/>
              <a:t>States</a:t>
            </a:r>
            <a:r>
              <a:rPr lang="es-ES" sz="900" dirty="0"/>
              <a:t> of </a:t>
            </a:r>
            <a:r>
              <a:rPr lang="es-ES" sz="900" dirty="0" err="1"/>
              <a:t>America</a:t>
            </a:r>
            <a:r>
              <a:rPr lang="es-ES" sz="900" dirty="0" smtClean="0"/>
              <a:t>.</a:t>
            </a:r>
            <a:endParaRPr lang="es-MX" sz="9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ES" sz="900" dirty="0"/>
              <a:t>BAUMOL, W.J. y W.E. OATES (1982). </a:t>
            </a:r>
            <a:r>
              <a:rPr lang="es-ES" sz="900" b="1" u="sng" dirty="0"/>
              <a:t>La teoría de la política económica del medio ambiente</a:t>
            </a:r>
            <a:r>
              <a:rPr lang="es-ES" sz="900" dirty="0"/>
              <a:t>, Antoni Bosch Editor, Barcelona. </a:t>
            </a:r>
            <a:endParaRPr lang="es-ES" sz="9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900" dirty="0"/>
              <a:t>BOULDING, Kenneth E. (1965), </a:t>
            </a:r>
            <a:r>
              <a:rPr lang="es-ES" sz="900" b="1" u="sng" dirty="0" err="1"/>
              <a:t>Earth</a:t>
            </a:r>
            <a:r>
              <a:rPr lang="es-ES" sz="900" b="1" u="sng" dirty="0"/>
              <a:t> As A </a:t>
            </a:r>
            <a:r>
              <a:rPr lang="es-ES" sz="900" b="1" u="sng" dirty="0" err="1"/>
              <a:t>Space</a:t>
            </a:r>
            <a:r>
              <a:rPr lang="es-ES" sz="900" b="1" u="sng" dirty="0"/>
              <a:t> </a:t>
            </a:r>
            <a:r>
              <a:rPr lang="es-ES" sz="900" b="1" u="sng" dirty="0" err="1"/>
              <a:t>Ship</a:t>
            </a:r>
            <a:r>
              <a:rPr lang="es-ES" sz="900" dirty="0"/>
              <a:t>, versión PDF o </a:t>
            </a:r>
            <a:r>
              <a:rPr lang="es-ES" sz="900" u="sng" dirty="0">
                <a:hlinkClick r:id="rId4"/>
              </a:rPr>
              <a:t>http://www.colorado.edu/economics/morey/4999Ethics/Boulding-EARTH%20AS%20A%20SPACE%20SHIP1965.pdf</a:t>
            </a:r>
            <a:endParaRPr lang="es-MX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900" dirty="0"/>
              <a:t>COASE, Ronald (1960). </a:t>
            </a:r>
            <a:r>
              <a:rPr lang="es-ES" sz="900" b="1" u="sng" dirty="0"/>
              <a:t>El problema del costo social</a:t>
            </a:r>
            <a:r>
              <a:rPr lang="es-ES" sz="900" dirty="0"/>
              <a:t>, originalmente publicado en </a:t>
            </a:r>
            <a:r>
              <a:rPr lang="es-ES" sz="900" i="1" dirty="0" err="1"/>
              <a:t>The</a:t>
            </a:r>
            <a:r>
              <a:rPr lang="es-ES" sz="900" i="1" dirty="0"/>
              <a:t> </a:t>
            </a:r>
            <a:r>
              <a:rPr lang="es-ES" sz="900" i="1" dirty="0" err="1"/>
              <a:t>Journal</a:t>
            </a:r>
            <a:r>
              <a:rPr lang="es-ES" sz="900" i="1" dirty="0"/>
              <a:t> of </a:t>
            </a:r>
            <a:r>
              <a:rPr lang="es-ES" sz="900" i="1" dirty="0" err="1"/>
              <a:t>Law</a:t>
            </a:r>
            <a:r>
              <a:rPr lang="es-ES" sz="900" i="1" dirty="0"/>
              <a:t> and </a:t>
            </a:r>
            <a:r>
              <a:rPr lang="es-ES" sz="900" i="1" dirty="0" err="1"/>
              <a:t>Economics</a:t>
            </a:r>
            <a:r>
              <a:rPr lang="es-ES" sz="900" dirty="0"/>
              <a:t>, octubre 1960,  versión en PDF</a:t>
            </a:r>
            <a:r>
              <a:rPr lang="es-ES" sz="900" dirty="0" smtClean="0"/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ES" sz="900" dirty="0" smtClean="0"/>
              <a:t>CONABIO </a:t>
            </a:r>
            <a:r>
              <a:rPr lang="es-ES" sz="900" dirty="0"/>
              <a:t>(2006), </a:t>
            </a:r>
            <a:r>
              <a:rPr lang="es-ES" sz="900" b="1" u="sng" dirty="0"/>
              <a:t>Capital natural y bienestar social</a:t>
            </a:r>
            <a:r>
              <a:rPr lang="es-ES" sz="900" dirty="0"/>
              <a:t>, capítulos 2 y 3, pp. 21-37, </a:t>
            </a:r>
            <a:r>
              <a:rPr lang="es-ES" sz="900" u="sng" dirty="0">
                <a:hlinkClick r:id="rId5"/>
              </a:rPr>
              <a:t>http://</a:t>
            </a:r>
            <a:r>
              <a:rPr lang="es-ES" sz="900" u="sng" dirty="0" smtClean="0">
                <a:hlinkClick r:id="rId5"/>
              </a:rPr>
              <a:t>www.conabio.gob.mx/2ep/images/3/37/capital_natural_2EP.pdf</a:t>
            </a:r>
            <a:endParaRPr lang="es-ES" sz="900" u="sng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900" dirty="0"/>
              <a:t>COSTANZA Robert et al (1997).</a:t>
            </a:r>
            <a:r>
              <a:rPr lang="es-ES" sz="900" b="1" dirty="0"/>
              <a:t> </a:t>
            </a:r>
            <a:r>
              <a:rPr lang="es-ES" sz="900" b="1" u="sng" dirty="0" err="1"/>
              <a:t>The</a:t>
            </a:r>
            <a:r>
              <a:rPr lang="es-ES" sz="900" b="1" u="sng" dirty="0"/>
              <a:t> </a:t>
            </a:r>
            <a:r>
              <a:rPr lang="es-ES" sz="900" b="1" u="sng" dirty="0" err="1"/>
              <a:t>value</a:t>
            </a:r>
            <a:r>
              <a:rPr lang="es-ES" sz="900" b="1" u="sng" dirty="0"/>
              <a:t> of </a:t>
            </a:r>
            <a:r>
              <a:rPr lang="es-ES" sz="900" b="1" u="sng" dirty="0" err="1"/>
              <a:t>the</a:t>
            </a:r>
            <a:r>
              <a:rPr lang="es-ES" sz="900" b="1" u="sng" dirty="0"/>
              <a:t> </a:t>
            </a:r>
            <a:r>
              <a:rPr lang="es-ES" sz="900" b="1" u="sng" dirty="0" err="1"/>
              <a:t>world’s</a:t>
            </a:r>
            <a:r>
              <a:rPr lang="es-ES" sz="900" b="1" u="sng" dirty="0"/>
              <a:t> </a:t>
            </a:r>
            <a:r>
              <a:rPr lang="es-ES" sz="900" b="1" u="sng" dirty="0" err="1"/>
              <a:t>ecosystem</a:t>
            </a:r>
            <a:r>
              <a:rPr lang="es-ES" sz="900" b="1" u="sng" dirty="0"/>
              <a:t> </a:t>
            </a:r>
            <a:r>
              <a:rPr lang="es-ES" sz="900" b="1" u="sng" dirty="0" err="1"/>
              <a:t>services</a:t>
            </a:r>
            <a:r>
              <a:rPr lang="es-ES" sz="900" b="1" u="sng" dirty="0"/>
              <a:t> and natural capital</a:t>
            </a:r>
            <a:r>
              <a:rPr lang="es-ES" sz="900" dirty="0"/>
              <a:t>, </a:t>
            </a:r>
            <a:r>
              <a:rPr lang="es-ES" sz="900" dirty="0" err="1"/>
              <a:t>Nature</a:t>
            </a:r>
            <a:r>
              <a:rPr lang="es-ES" sz="900" dirty="0"/>
              <a:t>, vol. 387, </a:t>
            </a:r>
            <a:r>
              <a:rPr lang="es-ES" sz="900" dirty="0" err="1"/>
              <a:t>may</a:t>
            </a:r>
            <a:r>
              <a:rPr lang="es-ES" sz="900" dirty="0"/>
              <a:t> 1997</a:t>
            </a:r>
            <a:r>
              <a:rPr lang="es-ES" sz="900" dirty="0" smtClean="0"/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ES" sz="900" dirty="0"/>
              <a:t>INEGI (2012), </a:t>
            </a:r>
            <a:r>
              <a:rPr lang="es-ES" sz="900" b="1" u="sng" dirty="0"/>
              <a:t>Sistema de Cuentas Económicas y Ecológicas de México</a:t>
            </a:r>
            <a:r>
              <a:rPr lang="es-ES" sz="900" dirty="0"/>
              <a:t>, versión PDF.</a:t>
            </a:r>
            <a:endParaRPr lang="es-MX" sz="9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ES" sz="900" dirty="0"/>
              <a:t>INEGI (2013). </a:t>
            </a:r>
            <a:r>
              <a:rPr lang="es-ES" sz="900" b="1" u="sng" dirty="0"/>
              <a:t>Sistema de Cuentas Económicas y Ecológicas de México 1985-2010</a:t>
            </a:r>
            <a:r>
              <a:rPr lang="es-ES" sz="900" dirty="0"/>
              <a:t>, </a:t>
            </a:r>
            <a:r>
              <a:rPr lang="es-ES" sz="900" u="sng" dirty="0">
                <a:hlinkClick r:id="rId6"/>
              </a:rPr>
              <a:t>http://www.inegi.org.mx/est/contenidos/Proyectos/SCN/C_Anuales/c_econecol/scee_46.aspx</a:t>
            </a:r>
            <a:endParaRPr lang="es-MX" sz="9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ES" sz="900" dirty="0"/>
              <a:t>KOLSTAD, Charles (2001). </a:t>
            </a:r>
            <a:r>
              <a:rPr lang="es-ES" sz="900" b="1" u="sng" dirty="0"/>
              <a:t>Economía ambiental</a:t>
            </a:r>
            <a:r>
              <a:rPr lang="es-ES" sz="900" dirty="0"/>
              <a:t>, Oxford </a:t>
            </a:r>
            <a:r>
              <a:rPr lang="es-ES" sz="900" dirty="0" err="1"/>
              <a:t>University</a:t>
            </a:r>
            <a:r>
              <a:rPr lang="es-ES" sz="900" dirty="0"/>
              <a:t> </a:t>
            </a:r>
            <a:r>
              <a:rPr lang="es-ES" sz="900" dirty="0" err="1"/>
              <a:t>Press</a:t>
            </a:r>
            <a:r>
              <a:rPr lang="es-ES" sz="900" dirty="0"/>
              <a:t>, México.</a:t>
            </a:r>
            <a:endParaRPr lang="es-MX" sz="9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ES" sz="900" dirty="0"/>
              <a:t>MEADOWS, Dennis L. et al (1972). </a:t>
            </a:r>
            <a:r>
              <a:rPr lang="es-ES" sz="900" b="1" u="sng" dirty="0"/>
              <a:t>Los límites del crecimiento</a:t>
            </a:r>
            <a:r>
              <a:rPr lang="es-ES" sz="900" dirty="0"/>
              <a:t>, capítulo II. “Los límites del crecimiento exponencial”, pp. 66-113, capítulo V. “El estado de equilibrio global”, pp. 196-231, Fondo de Cultura Económica, México.</a:t>
            </a:r>
            <a:endParaRPr lang="es-MX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900" dirty="0"/>
              <a:t>OSTROM, </a:t>
            </a:r>
            <a:r>
              <a:rPr lang="es-ES" sz="900" dirty="0" err="1"/>
              <a:t>Elinor</a:t>
            </a:r>
            <a:r>
              <a:rPr lang="es-ES" sz="900" dirty="0"/>
              <a:t> (2000). </a:t>
            </a:r>
            <a:r>
              <a:rPr lang="es-ES" sz="900" b="1" u="sng" dirty="0"/>
              <a:t>El gobierno de los bienes comunes</a:t>
            </a:r>
            <a:r>
              <a:rPr lang="es-ES" sz="900" dirty="0"/>
              <a:t>, FCE.</a:t>
            </a:r>
            <a:endParaRPr lang="es-MX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900" dirty="0"/>
              <a:t>PEARCE, David W. (1985). </a:t>
            </a:r>
            <a:r>
              <a:rPr lang="es-ES" sz="900" b="1" u="sng" dirty="0"/>
              <a:t>Economía ambiental</a:t>
            </a:r>
            <a:r>
              <a:rPr lang="es-ES" sz="900" dirty="0"/>
              <a:t>, Fondo de Cultura Económica, México.</a:t>
            </a:r>
            <a:endParaRPr lang="es-MX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900" dirty="0"/>
              <a:t>PEARCE, David and Giles ATKINSON (1998). </a:t>
            </a:r>
            <a:r>
              <a:rPr lang="es-ES" sz="900" b="1" u="sng" dirty="0" err="1"/>
              <a:t>The</a:t>
            </a:r>
            <a:r>
              <a:rPr lang="es-ES" sz="900" b="1" u="sng" dirty="0"/>
              <a:t> Concept of </a:t>
            </a:r>
            <a:r>
              <a:rPr lang="es-ES" sz="900" b="1" u="sng" dirty="0" err="1"/>
              <a:t>Sustainable</a:t>
            </a:r>
            <a:r>
              <a:rPr lang="es-ES" sz="900" b="1" u="sng" dirty="0"/>
              <a:t> </a:t>
            </a:r>
            <a:r>
              <a:rPr lang="es-ES" sz="900" b="1" u="sng" dirty="0" err="1"/>
              <a:t>Development</a:t>
            </a:r>
            <a:r>
              <a:rPr lang="es-ES" sz="900" b="1" u="sng" dirty="0"/>
              <a:t>: </a:t>
            </a:r>
            <a:r>
              <a:rPr lang="es-ES" sz="900" b="1" u="sng" dirty="0" err="1"/>
              <a:t>An</a:t>
            </a:r>
            <a:r>
              <a:rPr lang="es-ES" sz="900" b="1" u="sng" dirty="0"/>
              <a:t> </a:t>
            </a:r>
            <a:r>
              <a:rPr lang="es-ES" sz="900" b="1" u="sng" dirty="0" err="1"/>
              <a:t>Evaluation</a:t>
            </a:r>
            <a:r>
              <a:rPr lang="es-ES" sz="900" b="1" u="sng" dirty="0"/>
              <a:t> of </a:t>
            </a:r>
            <a:r>
              <a:rPr lang="es-ES" sz="900" b="1" u="sng" dirty="0" err="1"/>
              <a:t>its</a:t>
            </a:r>
            <a:r>
              <a:rPr lang="es-ES" sz="900" b="1" u="sng" dirty="0"/>
              <a:t> </a:t>
            </a:r>
            <a:r>
              <a:rPr lang="es-ES" sz="900" b="1" u="sng" dirty="0" err="1"/>
              <a:t>usefullness</a:t>
            </a:r>
            <a:r>
              <a:rPr lang="es-ES" sz="900" b="1" u="sng" dirty="0"/>
              <a:t> ten </a:t>
            </a:r>
            <a:r>
              <a:rPr lang="es-ES" sz="900" b="1" u="sng" dirty="0" err="1"/>
              <a:t>years</a:t>
            </a:r>
            <a:r>
              <a:rPr lang="es-ES" sz="900" b="1" u="sng" dirty="0"/>
              <a:t> </a:t>
            </a:r>
            <a:r>
              <a:rPr lang="es-ES" sz="900" b="1" u="sng" dirty="0" err="1"/>
              <a:t>after</a:t>
            </a:r>
            <a:r>
              <a:rPr lang="es-ES" sz="900" b="1" u="sng" dirty="0"/>
              <a:t> </a:t>
            </a:r>
            <a:r>
              <a:rPr lang="es-ES" sz="900" b="1" u="sng" dirty="0" err="1"/>
              <a:t>Brundtland</a:t>
            </a:r>
            <a:r>
              <a:rPr lang="es-ES" sz="900" dirty="0"/>
              <a:t>, Centre </a:t>
            </a:r>
            <a:r>
              <a:rPr lang="es-ES" sz="900" dirty="0" err="1"/>
              <a:t>for</a:t>
            </a:r>
            <a:r>
              <a:rPr lang="es-ES" sz="900" dirty="0"/>
              <a:t> Social and </a:t>
            </a:r>
            <a:r>
              <a:rPr lang="es-ES" sz="900" dirty="0" err="1"/>
              <a:t>Economic</a:t>
            </a:r>
            <a:r>
              <a:rPr lang="es-ES" sz="900" dirty="0"/>
              <a:t> </a:t>
            </a:r>
            <a:r>
              <a:rPr lang="es-ES" sz="900" dirty="0" err="1"/>
              <a:t>Research</a:t>
            </a:r>
            <a:r>
              <a:rPr lang="es-ES" sz="900" dirty="0"/>
              <a:t> </a:t>
            </a:r>
            <a:r>
              <a:rPr lang="es-ES" sz="900" dirty="0" err="1"/>
              <a:t>on</a:t>
            </a:r>
            <a:r>
              <a:rPr lang="es-ES" sz="900" dirty="0"/>
              <a:t> </a:t>
            </a:r>
            <a:r>
              <a:rPr lang="es-ES" sz="900" dirty="0" err="1"/>
              <a:t>the</a:t>
            </a:r>
            <a:r>
              <a:rPr lang="es-ES" sz="900" dirty="0"/>
              <a:t> Global </a:t>
            </a:r>
            <a:r>
              <a:rPr lang="es-ES" sz="900" dirty="0" err="1"/>
              <a:t>Environment</a:t>
            </a:r>
            <a:r>
              <a:rPr lang="es-ES" sz="900" dirty="0"/>
              <a:t> (CSERGE), </a:t>
            </a:r>
            <a:r>
              <a:rPr lang="es-ES" sz="900" dirty="0" err="1"/>
              <a:t>University</a:t>
            </a:r>
            <a:r>
              <a:rPr lang="es-ES" sz="900" dirty="0"/>
              <a:t> of East </a:t>
            </a:r>
            <a:r>
              <a:rPr lang="es-ES" sz="900" dirty="0" err="1"/>
              <a:t>Anglia</a:t>
            </a:r>
            <a:r>
              <a:rPr lang="es-ES" sz="900" dirty="0"/>
              <a:t> and </a:t>
            </a:r>
            <a:r>
              <a:rPr lang="es-ES" sz="900" dirty="0" err="1"/>
              <a:t>University</a:t>
            </a:r>
            <a:r>
              <a:rPr lang="es-ES" sz="900" dirty="0"/>
              <a:t> </a:t>
            </a:r>
            <a:r>
              <a:rPr lang="es-ES" sz="900" dirty="0" err="1"/>
              <a:t>College</a:t>
            </a:r>
            <a:r>
              <a:rPr lang="es-ES" sz="900" dirty="0"/>
              <a:t> London.</a:t>
            </a:r>
            <a:endParaRPr lang="es-MX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900" dirty="0"/>
              <a:t>PERMAN, Roger et al (2003), </a:t>
            </a:r>
            <a:r>
              <a:rPr lang="es-ES" sz="900" b="1" i="1" u="sng" dirty="0"/>
              <a:t>Natural </a:t>
            </a:r>
            <a:r>
              <a:rPr lang="es-ES" sz="900" b="1" i="1" u="sng" dirty="0" err="1"/>
              <a:t>Resource</a:t>
            </a:r>
            <a:r>
              <a:rPr lang="es-ES" sz="900" b="1" i="1" u="sng" dirty="0"/>
              <a:t> and </a:t>
            </a:r>
            <a:r>
              <a:rPr lang="es-ES" sz="900" b="1" i="1" u="sng" dirty="0" err="1"/>
              <a:t>Environmental</a:t>
            </a:r>
            <a:r>
              <a:rPr lang="es-ES" sz="900" b="1" i="1" u="sng" dirty="0"/>
              <a:t> </a:t>
            </a:r>
            <a:r>
              <a:rPr lang="es-ES" sz="900" b="1" i="1" u="sng" dirty="0" err="1"/>
              <a:t>Economics</a:t>
            </a:r>
            <a:r>
              <a:rPr lang="es-ES" sz="900" dirty="0"/>
              <a:t>, </a:t>
            </a:r>
            <a:r>
              <a:rPr lang="es-ES" sz="900" i="1" dirty="0" err="1"/>
              <a:t>Chapter</a:t>
            </a:r>
            <a:r>
              <a:rPr lang="es-ES" sz="900" i="1" dirty="0"/>
              <a:t> 5. “</a:t>
            </a:r>
            <a:r>
              <a:rPr lang="es-ES" sz="900" i="1" dirty="0" err="1"/>
              <a:t>Welfare</a:t>
            </a:r>
            <a:r>
              <a:rPr lang="es-ES" sz="900" i="1" dirty="0"/>
              <a:t> </a:t>
            </a:r>
            <a:r>
              <a:rPr lang="es-ES" sz="900" i="1" dirty="0" err="1"/>
              <a:t>economics</a:t>
            </a:r>
            <a:r>
              <a:rPr lang="es-ES" sz="900" i="1" dirty="0"/>
              <a:t> and </a:t>
            </a:r>
            <a:r>
              <a:rPr lang="es-ES" sz="900" i="1" dirty="0" err="1"/>
              <a:t>the</a:t>
            </a:r>
            <a:r>
              <a:rPr lang="es-ES" sz="900" i="1" dirty="0"/>
              <a:t> </a:t>
            </a:r>
            <a:r>
              <a:rPr lang="es-ES" sz="900" i="1" dirty="0" err="1"/>
              <a:t>environment</a:t>
            </a:r>
            <a:r>
              <a:rPr lang="es-ES" sz="900" i="1" dirty="0"/>
              <a:t>”</a:t>
            </a:r>
            <a:r>
              <a:rPr lang="es-ES" sz="900" dirty="0"/>
              <a:t>, Pearson-Addison Wesley, London</a:t>
            </a:r>
            <a:r>
              <a:rPr lang="es-ES" sz="900" dirty="0" smtClean="0"/>
              <a:t>.</a:t>
            </a:r>
            <a:endParaRPr lang="es-MX" sz="9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ES" sz="900" dirty="0"/>
              <a:t>SEMARNAT (2006), </a:t>
            </a:r>
            <a:r>
              <a:rPr lang="es-ES" sz="900" b="1" u="sng" dirty="0"/>
              <a:t>La gestión ambiental en México</a:t>
            </a:r>
            <a:r>
              <a:rPr lang="es-ES" sz="900" dirty="0"/>
              <a:t>, capítulos II y III, pp. 26-60,   </a:t>
            </a:r>
            <a:r>
              <a:rPr lang="es-ES" sz="900" u="sng" dirty="0">
                <a:hlinkClick r:id="rId7"/>
              </a:rPr>
              <a:t>http://www.paot.mx/centro/ine-semarnat/Gestion_Ambiental_semarnat06.pdf</a:t>
            </a:r>
            <a:endParaRPr lang="es-MX" sz="9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ES" sz="900" dirty="0"/>
              <a:t>SOLOW, Robert M. (1991), </a:t>
            </a:r>
            <a:r>
              <a:rPr lang="es-ES" sz="900" b="1" i="1" dirty="0" err="1"/>
              <a:t>Sustainability</a:t>
            </a:r>
            <a:r>
              <a:rPr lang="es-ES" sz="900" b="1" i="1" dirty="0"/>
              <a:t>: </a:t>
            </a:r>
            <a:r>
              <a:rPr lang="es-ES" sz="900" b="1" i="1" dirty="0" err="1"/>
              <a:t>An</a:t>
            </a:r>
            <a:r>
              <a:rPr lang="es-ES" sz="900" b="1" i="1" dirty="0"/>
              <a:t> </a:t>
            </a:r>
            <a:r>
              <a:rPr lang="es-ES" sz="900" b="1" i="1" dirty="0" err="1"/>
              <a:t>Economist’s</a:t>
            </a:r>
            <a:r>
              <a:rPr lang="es-ES" sz="900" b="1" i="1" dirty="0"/>
              <a:t> </a:t>
            </a:r>
            <a:r>
              <a:rPr lang="es-ES" sz="900" b="1" i="1" dirty="0" err="1"/>
              <a:t>Perspective</a:t>
            </a:r>
            <a:r>
              <a:rPr lang="es-ES" sz="900" dirty="0"/>
              <a:t>, MIT, Boston</a:t>
            </a:r>
            <a:endParaRPr lang="es-MX" sz="9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ES" sz="900" dirty="0" smtClean="0"/>
              <a:t>STAVINS</a:t>
            </a:r>
            <a:r>
              <a:rPr lang="es-ES" sz="900" dirty="0"/>
              <a:t>, Robert N. (2000). </a:t>
            </a:r>
            <a:r>
              <a:rPr lang="es-ES" sz="900" b="1" i="1" u="sng" dirty="0" err="1"/>
              <a:t>Economics</a:t>
            </a:r>
            <a:r>
              <a:rPr lang="es-ES" sz="900" b="1" i="1" u="sng" dirty="0"/>
              <a:t> of </a:t>
            </a:r>
            <a:r>
              <a:rPr lang="es-ES" sz="900" b="1" i="1" u="sng" dirty="0" err="1"/>
              <a:t>the</a:t>
            </a:r>
            <a:r>
              <a:rPr lang="es-ES" sz="900" b="1" i="1" u="sng" dirty="0"/>
              <a:t> </a:t>
            </a:r>
            <a:r>
              <a:rPr lang="es-ES" sz="900" b="1" i="1" u="sng" dirty="0" err="1"/>
              <a:t>Environment</a:t>
            </a:r>
            <a:r>
              <a:rPr lang="es-ES" sz="900" dirty="0"/>
              <a:t>, </a:t>
            </a:r>
            <a:r>
              <a:rPr lang="es-ES" sz="900" dirty="0" err="1"/>
              <a:t>selected</a:t>
            </a:r>
            <a:r>
              <a:rPr lang="es-ES" sz="900" dirty="0"/>
              <a:t> </a:t>
            </a:r>
            <a:r>
              <a:rPr lang="es-ES" sz="900" dirty="0" err="1"/>
              <a:t>readings</a:t>
            </a:r>
            <a:r>
              <a:rPr lang="es-ES" sz="900" dirty="0"/>
              <a:t>, W.W. Norton &amp; Company, London-New York</a:t>
            </a:r>
            <a:r>
              <a:rPr lang="es-ES" sz="900" dirty="0" smtClean="0"/>
              <a:t>.</a:t>
            </a:r>
            <a:endParaRPr lang="es-MX" sz="9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ES" sz="900" dirty="0" smtClean="0"/>
              <a:t>TURNER</a:t>
            </a:r>
            <a:r>
              <a:rPr lang="es-ES" sz="900" dirty="0"/>
              <a:t>, Kerry and David PEARCE (1992), </a:t>
            </a:r>
            <a:r>
              <a:rPr lang="es-ES" sz="900" b="1" i="1" dirty="0" err="1"/>
              <a:t>Sustainable</a:t>
            </a:r>
            <a:r>
              <a:rPr lang="es-ES" sz="900" b="1" i="1" dirty="0"/>
              <a:t> </a:t>
            </a:r>
            <a:r>
              <a:rPr lang="es-ES" sz="900" b="1" i="1" dirty="0" err="1"/>
              <a:t>Development</a:t>
            </a:r>
            <a:r>
              <a:rPr lang="es-ES" sz="900" b="1" i="1" dirty="0"/>
              <a:t>: </a:t>
            </a:r>
            <a:r>
              <a:rPr lang="es-ES" sz="900" b="1" i="1" dirty="0" err="1"/>
              <a:t>Ethics</a:t>
            </a:r>
            <a:r>
              <a:rPr lang="es-ES" sz="900" b="1" i="1" dirty="0"/>
              <a:t> and </a:t>
            </a:r>
            <a:r>
              <a:rPr lang="es-ES" sz="900" b="1" i="1" dirty="0" err="1"/>
              <a:t>Economics</a:t>
            </a:r>
            <a:r>
              <a:rPr lang="es-ES" sz="900" dirty="0"/>
              <a:t>, Centre </a:t>
            </a:r>
            <a:r>
              <a:rPr lang="es-ES" sz="900" dirty="0" err="1"/>
              <a:t>for</a:t>
            </a:r>
            <a:r>
              <a:rPr lang="es-ES" sz="900" dirty="0"/>
              <a:t> Social and </a:t>
            </a:r>
            <a:r>
              <a:rPr lang="es-ES" sz="900" dirty="0" err="1"/>
              <a:t>Economic</a:t>
            </a:r>
            <a:r>
              <a:rPr lang="es-ES" sz="900" dirty="0"/>
              <a:t> </a:t>
            </a:r>
            <a:r>
              <a:rPr lang="es-ES" sz="900" dirty="0" err="1"/>
              <a:t>Research</a:t>
            </a:r>
            <a:r>
              <a:rPr lang="es-ES" sz="900" dirty="0"/>
              <a:t> </a:t>
            </a:r>
            <a:r>
              <a:rPr lang="es-ES" sz="900" dirty="0" err="1"/>
              <a:t>on</a:t>
            </a:r>
            <a:r>
              <a:rPr lang="es-ES" sz="900" dirty="0"/>
              <a:t> </a:t>
            </a:r>
            <a:r>
              <a:rPr lang="es-ES" sz="900" dirty="0" err="1"/>
              <a:t>the</a:t>
            </a:r>
            <a:r>
              <a:rPr lang="es-ES" sz="900" dirty="0"/>
              <a:t> Global </a:t>
            </a:r>
            <a:r>
              <a:rPr lang="es-ES" sz="900" dirty="0" err="1"/>
              <a:t>Environment</a:t>
            </a:r>
            <a:r>
              <a:rPr lang="es-ES" sz="900" dirty="0"/>
              <a:t> (CSERGE), </a:t>
            </a:r>
            <a:r>
              <a:rPr lang="es-ES" sz="900" dirty="0" err="1"/>
              <a:t>University</a:t>
            </a:r>
            <a:r>
              <a:rPr lang="es-ES" sz="900" dirty="0"/>
              <a:t> of East </a:t>
            </a:r>
            <a:r>
              <a:rPr lang="es-ES" sz="900" dirty="0" err="1"/>
              <a:t>Anglia</a:t>
            </a:r>
            <a:r>
              <a:rPr lang="es-ES" sz="900" dirty="0"/>
              <a:t> and </a:t>
            </a:r>
            <a:r>
              <a:rPr lang="es-ES" sz="900" dirty="0" err="1"/>
              <a:t>University</a:t>
            </a:r>
            <a:r>
              <a:rPr lang="es-ES" sz="900" dirty="0"/>
              <a:t> </a:t>
            </a:r>
            <a:r>
              <a:rPr lang="es-ES" sz="900" dirty="0" err="1"/>
              <a:t>College</a:t>
            </a:r>
            <a:r>
              <a:rPr lang="es-ES" sz="900" dirty="0"/>
              <a:t> London.</a:t>
            </a:r>
            <a:endParaRPr lang="es-MX" sz="9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ES" sz="900" dirty="0"/>
              <a:t>VEGA LÓPEZ, Eduardo (2011). </a:t>
            </a:r>
            <a:r>
              <a:rPr lang="es-ES" sz="900" b="1" u="sng" dirty="0"/>
              <a:t>Cambio climático y cohesión social local</a:t>
            </a:r>
            <a:r>
              <a:rPr lang="es-ES" sz="900" dirty="0"/>
              <a:t>, URB-AL III, Unión Europea, Barcelona, versión en PDF</a:t>
            </a:r>
            <a:r>
              <a:rPr lang="es-ES" sz="900" dirty="0" smtClean="0"/>
              <a:t>.</a:t>
            </a:r>
          </a:p>
        </p:txBody>
      </p:sp>
      <p:sp>
        <p:nvSpPr>
          <p:cNvPr id="10" name="Rectángulo 9"/>
          <p:cNvSpPr/>
          <p:nvPr/>
        </p:nvSpPr>
        <p:spPr>
          <a:xfrm rot="19257291">
            <a:off x="-426810" y="390523"/>
            <a:ext cx="330911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Programa </a:t>
            </a:r>
          </a:p>
          <a:p>
            <a:pPr algn="ctr"/>
            <a:r>
              <a:rPr lang="es-ES_tradnl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 la asignatura</a:t>
            </a:r>
          </a:p>
        </p:txBody>
      </p:sp>
      <p:sp>
        <p:nvSpPr>
          <p:cNvPr id="9" name="Text Box 145"/>
          <p:cNvSpPr txBox="1">
            <a:spLocks noChangeArrowheads="1"/>
          </p:cNvSpPr>
          <p:nvPr/>
        </p:nvSpPr>
        <p:spPr bwMode="auto">
          <a:xfrm>
            <a:off x="1691680" y="5130"/>
            <a:ext cx="5832648" cy="32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ES" sz="700" b="1" dirty="0" smtClean="0"/>
              <a:t> La importancia de la Economía Ambiental (en la formación del economista de la UNAM)</a:t>
            </a:r>
          </a:p>
          <a:p>
            <a:pPr algn="ctr">
              <a:lnSpc>
                <a:spcPct val="110000"/>
              </a:lnSpc>
            </a:pPr>
            <a:r>
              <a:rPr lang="es-ES" sz="700" b="1" dirty="0" smtClean="0"/>
              <a:t>Prof. Eduardo VEGA LÓPEZ, Facultad de Economía, UNAM.</a:t>
            </a:r>
          </a:p>
        </p:txBody>
      </p:sp>
      <p:sp>
        <p:nvSpPr>
          <p:cNvPr id="11" name="Text Box 144"/>
          <p:cNvSpPr txBox="1">
            <a:spLocks noChangeArrowheads="1"/>
          </p:cNvSpPr>
          <p:nvPr/>
        </p:nvSpPr>
        <p:spPr bwMode="auto">
          <a:xfrm>
            <a:off x="179512" y="6597352"/>
            <a:ext cx="87849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600" b="1" dirty="0" smtClean="0">
                <a:solidFill>
                  <a:srgbClr val="7F7F7F"/>
                </a:solidFill>
              </a:rPr>
              <a:t>Presentación realizada en el  </a:t>
            </a:r>
            <a:r>
              <a:rPr lang="es-ES" sz="600" b="1" i="1" dirty="0" smtClean="0">
                <a:solidFill>
                  <a:srgbClr val="7F7F7F"/>
                </a:solidFill>
              </a:rPr>
              <a:t>Segundo Foro de Propuestas de Transformación del Plan de Estudios vigente </a:t>
            </a:r>
            <a:r>
              <a:rPr lang="es-ES" sz="600" b="1" dirty="0" smtClean="0">
                <a:solidFill>
                  <a:srgbClr val="7F7F7F"/>
                </a:solidFill>
              </a:rPr>
              <a:t>de la licenciatura </a:t>
            </a:r>
            <a:r>
              <a:rPr lang="es-ES" sz="600" b="1" dirty="0">
                <a:solidFill>
                  <a:srgbClr val="7F7F7F"/>
                </a:solidFill>
              </a:rPr>
              <a:t>e</a:t>
            </a:r>
            <a:r>
              <a:rPr lang="es-ES" sz="600" b="1" dirty="0" smtClean="0">
                <a:solidFill>
                  <a:srgbClr val="7F7F7F"/>
                </a:solidFill>
              </a:rPr>
              <a:t>scolarizada de la Facultad </a:t>
            </a:r>
            <a:r>
              <a:rPr lang="es-ES" sz="600" b="1" dirty="0">
                <a:solidFill>
                  <a:srgbClr val="7F7F7F"/>
                </a:solidFill>
              </a:rPr>
              <a:t>de Economía, </a:t>
            </a:r>
            <a:r>
              <a:rPr lang="es-ES" sz="600" b="1" dirty="0" smtClean="0">
                <a:solidFill>
                  <a:srgbClr val="7F7F7F"/>
                </a:solidFill>
              </a:rPr>
              <a:t>UNAM, 5 al 22 de mayo de 2014. </a:t>
            </a:r>
            <a:endParaRPr lang="es-ES" sz="600" b="1" dirty="0">
              <a:solidFill>
                <a:srgbClr val="7F7F7F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691680" y="570746"/>
            <a:ext cx="663178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b="1" dirty="0"/>
              <a:t>Economía </a:t>
            </a:r>
            <a:r>
              <a:rPr lang="es-MX" sz="1600" b="1" dirty="0" smtClean="0"/>
              <a:t>Ambiental</a:t>
            </a:r>
            <a:r>
              <a:rPr lang="es-MX" sz="1600" dirty="0"/>
              <a:t> </a:t>
            </a:r>
            <a:r>
              <a:rPr lang="es-MX" sz="1600" dirty="0" smtClean="0"/>
              <a:t>(d/e)</a:t>
            </a:r>
          </a:p>
          <a:p>
            <a:pPr algn="ctr"/>
            <a:r>
              <a:rPr lang="es-MX" sz="1400" dirty="0" smtClean="0"/>
              <a:t>(curso semestral obligatorio del ciclo básico / preferentemente del 6º </a:t>
            </a:r>
            <a:r>
              <a:rPr lang="es-MX" sz="1400" dirty="0"/>
              <a:t>s</a:t>
            </a:r>
            <a:r>
              <a:rPr lang="es-MX" sz="1400" dirty="0" smtClean="0"/>
              <a:t>emestre)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1188397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pic>
        <p:nvPicPr>
          <p:cNvPr id="4201" name="Imagen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40" y="144463"/>
            <a:ext cx="571685" cy="62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843" y="152400"/>
            <a:ext cx="643284" cy="612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ángulo 16"/>
          <p:cNvSpPr/>
          <p:nvPr/>
        </p:nvSpPr>
        <p:spPr>
          <a:xfrm>
            <a:off x="2227088" y="1628800"/>
            <a:ext cx="644936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b="1" dirty="0" smtClean="0"/>
              <a:t>Actividades docentes:</a:t>
            </a:r>
          </a:p>
          <a:p>
            <a:endParaRPr lang="es-MX" sz="1400" b="1" dirty="0" smtClean="0"/>
          </a:p>
          <a:p>
            <a:pPr marL="285750" lvl="0" indent="-285750">
              <a:buClr>
                <a:srgbClr val="0000FF"/>
              </a:buClr>
              <a:buFont typeface="Wingdings" panose="05000000000000000000" pitchFamily="2" charset="2"/>
              <a:buChar char="ü"/>
            </a:pPr>
            <a:r>
              <a:rPr lang="es-MX" sz="1400" dirty="0" smtClean="0"/>
              <a:t>Clases con presentaciones visuales por parte del profesor responsable</a:t>
            </a:r>
          </a:p>
          <a:p>
            <a:pPr marL="285750" lvl="0" indent="-285750">
              <a:buClr>
                <a:srgbClr val="0000FF"/>
              </a:buClr>
              <a:buFont typeface="Wingdings" panose="05000000000000000000" pitchFamily="2" charset="2"/>
              <a:buChar char="ü"/>
            </a:pPr>
            <a:r>
              <a:rPr lang="es-MX" sz="1400" dirty="0" smtClean="0"/>
              <a:t>Algunas presentaciones por parte de estudiantes sobre temas seleccionados de los temas 3 y 4 del programa</a:t>
            </a:r>
          </a:p>
          <a:p>
            <a:pPr marL="285750" lvl="0" indent="-285750">
              <a:buClr>
                <a:srgbClr val="0000FF"/>
              </a:buClr>
              <a:buFont typeface="Wingdings" panose="05000000000000000000" pitchFamily="2" charset="2"/>
              <a:buChar char="ü"/>
            </a:pPr>
            <a:r>
              <a:rPr lang="es-MX" sz="1400" dirty="0" smtClean="0"/>
              <a:t>Planteamiento de preguntas, dudas y observaciones por parte de los estudiantes en todo momento y en cada clase</a:t>
            </a:r>
            <a:endParaRPr lang="es-MX" sz="1400" b="1" dirty="0"/>
          </a:p>
          <a:p>
            <a:endParaRPr lang="es-MX" sz="1400" b="1" dirty="0" smtClean="0"/>
          </a:p>
          <a:p>
            <a:endParaRPr lang="es-MX" sz="1400" b="1" dirty="0"/>
          </a:p>
          <a:p>
            <a:r>
              <a:rPr lang="es-MX" sz="1400" b="1" dirty="0" smtClean="0"/>
              <a:t>Forma de evaluación del curso:</a:t>
            </a:r>
            <a:r>
              <a:rPr lang="es-MX" sz="1400" dirty="0" smtClean="0"/>
              <a:t>  </a:t>
            </a:r>
          </a:p>
          <a:p>
            <a:pPr lvl="0"/>
            <a:endParaRPr lang="es-ES" sz="1400" dirty="0" smtClean="0"/>
          </a:p>
          <a:p>
            <a:pPr marL="285750" lvl="0" indent="-285750">
              <a:buClr>
                <a:srgbClr val="0000FF"/>
              </a:buClr>
              <a:buFont typeface="Wingdings" panose="05000000000000000000" pitchFamily="2" charset="2"/>
              <a:buChar char="ü"/>
            </a:pPr>
            <a:r>
              <a:rPr lang="es-ES" sz="1400" dirty="0" smtClean="0"/>
              <a:t>Asistencia puntual a </a:t>
            </a:r>
            <a:r>
              <a:rPr lang="es-ES" sz="1400" dirty="0"/>
              <a:t>clases y activa participación informada (20</a:t>
            </a:r>
            <a:r>
              <a:rPr lang="es-ES" sz="1400" dirty="0" smtClean="0"/>
              <a:t>% máximo)</a:t>
            </a:r>
            <a:endParaRPr lang="es-MX" sz="1400" dirty="0"/>
          </a:p>
          <a:p>
            <a:pPr marL="285750" lvl="0" indent="-285750">
              <a:buClr>
                <a:srgbClr val="0000FF"/>
              </a:buClr>
              <a:buFont typeface="Wingdings" panose="05000000000000000000" pitchFamily="2" charset="2"/>
              <a:buChar char="ü"/>
            </a:pPr>
            <a:r>
              <a:rPr lang="es-ES" sz="1400" dirty="0"/>
              <a:t>Entrega de </a:t>
            </a:r>
            <a:r>
              <a:rPr lang="es-ES" sz="1400" dirty="0" smtClean="0"/>
              <a:t>dos cuestionarios </a:t>
            </a:r>
            <a:r>
              <a:rPr lang="es-ES" sz="1400" dirty="0"/>
              <a:t>bien respondidos (40</a:t>
            </a:r>
            <a:r>
              <a:rPr lang="es-ES" sz="1400" dirty="0" smtClean="0"/>
              <a:t>% máximo)</a:t>
            </a:r>
            <a:endParaRPr lang="es-MX" sz="1400" dirty="0"/>
          </a:p>
          <a:p>
            <a:pPr marL="285750" lvl="0" indent="-285750">
              <a:buClr>
                <a:srgbClr val="0000FF"/>
              </a:buClr>
              <a:buFont typeface="Wingdings" panose="05000000000000000000" pitchFamily="2" charset="2"/>
              <a:buChar char="ü"/>
            </a:pPr>
            <a:r>
              <a:rPr lang="es-ES" sz="1400" dirty="0"/>
              <a:t>Examen </a:t>
            </a:r>
            <a:r>
              <a:rPr lang="es-ES" sz="1400" dirty="0" smtClean="0"/>
              <a:t>final en </a:t>
            </a:r>
            <a:r>
              <a:rPr lang="es-ES" sz="1400" dirty="0"/>
              <a:t>salón (40</a:t>
            </a:r>
            <a:r>
              <a:rPr lang="es-ES" sz="1400" dirty="0" smtClean="0"/>
              <a:t>% máximo)</a:t>
            </a:r>
            <a:endParaRPr lang="es-MX" sz="1400" dirty="0"/>
          </a:p>
        </p:txBody>
      </p:sp>
      <p:sp>
        <p:nvSpPr>
          <p:cNvPr id="10" name="Rectángulo 9"/>
          <p:cNvSpPr/>
          <p:nvPr/>
        </p:nvSpPr>
        <p:spPr>
          <a:xfrm rot="19257291">
            <a:off x="-426810" y="390523"/>
            <a:ext cx="330911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Programa </a:t>
            </a:r>
          </a:p>
          <a:p>
            <a:pPr algn="ctr"/>
            <a:r>
              <a:rPr lang="es-ES_tradnl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 la asignatura</a:t>
            </a:r>
          </a:p>
        </p:txBody>
      </p:sp>
      <p:sp>
        <p:nvSpPr>
          <p:cNvPr id="9" name="Text Box 145"/>
          <p:cNvSpPr txBox="1">
            <a:spLocks noChangeArrowheads="1"/>
          </p:cNvSpPr>
          <p:nvPr/>
        </p:nvSpPr>
        <p:spPr bwMode="auto">
          <a:xfrm>
            <a:off x="1691680" y="5130"/>
            <a:ext cx="5832648" cy="32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ES" sz="700" b="1" dirty="0" smtClean="0"/>
              <a:t> La importancia de la Economía Ambiental (en la formación del economista de la UNAM)</a:t>
            </a:r>
          </a:p>
          <a:p>
            <a:pPr algn="ctr">
              <a:lnSpc>
                <a:spcPct val="110000"/>
              </a:lnSpc>
            </a:pPr>
            <a:r>
              <a:rPr lang="es-ES" sz="700" b="1" dirty="0" smtClean="0"/>
              <a:t>Prof. Eduardo VEGA LÓPEZ, Facultad de Economía, UNAM.</a:t>
            </a:r>
          </a:p>
        </p:txBody>
      </p:sp>
      <p:sp>
        <p:nvSpPr>
          <p:cNvPr id="11" name="Text Box 144"/>
          <p:cNvSpPr txBox="1">
            <a:spLocks noChangeArrowheads="1"/>
          </p:cNvSpPr>
          <p:nvPr/>
        </p:nvSpPr>
        <p:spPr bwMode="auto">
          <a:xfrm>
            <a:off x="179512" y="6597352"/>
            <a:ext cx="87849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600" b="1" dirty="0" smtClean="0">
                <a:solidFill>
                  <a:srgbClr val="7F7F7F"/>
                </a:solidFill>
              </a:rPr>
              <a:t>Presentación realizada en el  </a:t>
            </a:r>
            <a:r>
              <a:rPr lang="es-ES" sz="600" b="1" i="1" dirty="0" smtClean="0">
                <a:solidFill>
                  <a:srgbClr val="7F7F7F"/>
                </a:solidFill>
              </a:rPr>
              <a:t>Segundo Foro de Propuestas de Transformación del Plan de Estudios vigente </a:t>
            </a:r>
            <a:r>
              <a:rPr lang="es-ES" sz="600" b="1" dirty="0" smtClean="0">
                <a:solidFill>
                  <a:srgbClr val="7F7F7F"/>
                </a:solidFill>
              </a:rPr>
              <a:t>de la licenciatura </a:t>
            </a:r>
            <a:r>
              <a:rPr lang="es-ES" sz="600" b="1" dirty="0">
                <a:solidFill>
                  <a:srgbClr val="7F7F7F"/>
                </a:solidFill>
              </a:rPr>
              <a:t>e</a:t>
            </a:r>
            <a:r>
              <a:rPr lang="es-ES" sz="600" b="1" dirty="0" smtClean="0">
                <a:solidFill>
                  <a:srgbClr val="7F7F7F"/>
                </a:solidFill>
              </a:rPr>
              <a:t>scolarizada de la Facultad </a:t>
            </a:r>
            <a:r>
              <a:rPr lang="es-ES" sz="600" b="1" dirty="0">
                <a:solidFill>
                  <a:srgbClr val="7F7F7F"/>
                </a:solidFill>
              </a:rPr>
              <a:t>de Economía, </a:t>
            </a:r>
            <a:r>
              <a:rPr lang="es-ES" sz="600" b="1" dirty="0" smtClean="0">
                <a:solidFill>
                  <a:srgbClr val="7F7F7F"/>
                </a:solidFill>
              </a:rPr>
              <a:t>UNAM, 5 al 22 de mayo de 2014. </a:t>
            </a:r>
            <a:endParaRPr lang="es-ES" sz="600" b="1" dirty="0">
              <a:solidFill>
                <a:srgbClr val="7F7F7F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691680" y="570746"/>
            <a:ext cx="663178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b="1" dirty="0"/>
              <a:t>Economía </a:t>
            </a:r>
            <a:r>
              <a:rPr lang="es-MX" sz="1600" b="1" dirty="0" smtClean="0"/>
              <a:t>Ambiental</a:t>
            </a:r>
            <a:r>
              <a:rPr lang="es-MX" sz="1600" dirty="0"/>
              <a:t> </a:t>
            </a:r>
            <a:r>
              <a:rPr lang="es-MX" sz="1600" dirty="0" smtClean="0"/>
              <a:t>(e/e)</a:t>
            </a:r>
          </a:p>
          <a:p>
            <a:pPr algn="ctr"/>
            <a:r>
              <a:rPr lang="es-MX" sz="1400" dirty="0" smtClean="0"/>
              <a:t>(curso semestral obligatorio del ciclo básico / preferentemente del 6º </a:t>
            </a:r>
            <a:r>
              <a:rPr lang="es-MX" sz="1400" dirty="0"/>
              <a:t>s</a:t>
            </a:r>
            <a:r>
              <a:rPr lang="es-MX" sz="1400" dirty="0" smtClean="0"/>
              <a:t>emestre)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22095297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ChangeArrowheads="1"/>
          </p:cNvSpPr>
          <p:nvPr/>
        </p:nvSpPr>
        <p:spPr bwMode="auto">
          <a:xfrm>
            <a:off x="2655888" y="2924175"/>
            <a:ext cx="3744912" cy="1169551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s-ES" sz="1400" b="1" dirty="0">
              <a:solidFill>
                <a:srgbClr val="3A68C4"/>
              </a:solidFill>
            </a:endParaRPr>
          </a:p>
          <a:p>
            <a:pPr algn="ctr"/>
            <a:r>
              <a:rPr lang="es-ES" sz="1400" b="1" dirty="0" smtClean="0">
                <a:solidFill>
                  <a:srgbClr val="3A68C4"/>
                </a:solidFill>
                <a:hlinkClick r:id="rId2"/>
              </a:rPr>
              <a:t>eduardov@economia.unam.mx</a:t>
            </a:r>
            <a:endParaRPr lang="es-ES" sz="1400" b="1" dirty="0" smtClean="0">
              <a:solidFill>
                <a:srgbClr val="3A68C4"/>
              </a:solidFill>
            </a:endParaRPr>
          </a:p>
          <a:p>
            <a:pPr algn="ctr"/>
            <a:endParaRPr lang="es-ES" sz="1400" b="1" dirty="0">
              <a:solidFill>
                <a:srgbClr val="3A68C4"/>
              </a:solidFill>
            </a:endParaRPr>
          </a:p>
          <a:p>
            <a:pPr algn="ctr"/>
            <a:r>
              <a:rPr lang="es-ES" sz="1400" b="1" dirty="0" smtClean="0">
                <a:solidFill>
                  <a:srgbClr val="3A68C4"/>
                </a:solidFill>
                <a:hlinkClick r:id="rId3"/>
              </a:rPr>
              <a:t>evega13eco@gmail.com</a:t>
            </a:r>
            <a:endParaRPr lang="es-ES" sz="1400" b="1" dirty="0" smtClean="0">
              <a:solidFill>
                <a:srgbClr val="3A68C4"/>
              </a:solidFill>
            </a:endParaRPr>
          </a:p>
          <a:p>
            <a:pPr algn="ctr"/>
            <a:endParaRPr lang="es-ES" sz="1400" b="1" dirty="0">
              <a:solidFill>
                <a:srgbClr val="3A68C4"/>
              </a:solidFill>
            </a:endParaRPr>
          </a:p>
        </p:txBody>
      </p:sp>
      <p:sp>
        <p:nvSpPr>
          <p:cNvPr id="3" name="Rectángulo 2"/>
          <p:cNvSpPr>
            <a:spLocks noChangeArrowheads="1"/>
          </p:cNvSpPr>
          <p:nvPr/>
        </p:nvSpPr>
        <p:spPr bwMode="auto">
          <a:xfrm>
            <a:off x="0" y="0"/>
            <a:ext cx="9144000" cy="1752600"/>
          </a:xfrm>
          <a:prstGeom prst="rect">
            <a:avLst/>
          </a:prstGeom>
          <a:solidFill>
            <a:schemeClr val="bg1"/>
          </a:solidFill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s-ES_tradnl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97283" name="Imagen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63"/>
            <a:ext cx="990600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28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52400"/>
            <a:ext cx="11207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45"/>
          <p:cNvSpPr txBox="1">
            <a:spLocks noChangeArrowheads="1"/>
          </p:cNvSpPr>
          <p:nvPr/>
        </p:nvSpPr>
        <p:spPr bwMode="auto">
          <a:xfrm>
            <a:off x="1691680" y="5130"/>
            <a:ext cx="5832648" cy="32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ES" sz="700" b="1" dirty="0" smtClean="0"/>
              <a:t> La importancia de la Economía Ambiental (en la formación del economista de la UNAM)</a:t>
            </a:r>
          </a:p>
          <a:p>
            <a:pPr algn="ctr">
              <a:lnSpc>
                <a:spcPct val="110000"/>
              </a:lnSpc>
            </a:pPr>
            <a:r>
              <a:rPr lang="es-ES" sz="700" b="1" dirty="0" smtClean="0"/>
              <a:t>Prof. Eduardo VEGA LÓPEZ, Facultad de Economía, UNAM.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dirty="0"/>
          </a:p>
        </p:txBody>
      </p:sp>
      <p:pic>
        <p:nvPicPr>
          <p:cNvPr id="5223" name="Imagen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63"/>
            <a:ext cx="533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52400"/>
            <a:ext cx="66357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2699792" y="908720"/>
            <a:ext cx="2808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u="sng" dirty="0" smtClean="0"/>
              <a:t>Evidencias empíricas</a:t>
            </a:r>
          </a:p>
        </p:txBody>
      </p:sp>
      <p:pic>
        <p:nvPicPr>
          <p:cNvPr id="13" name="Imagen 12" descr="Captura de pantalla 2014-01-08 a la(s) 08.06.47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08720"/>
            <a:ext cx="1944216" cy="1464692"/>
          </a:xfrm>
          <a:prstGeom prst="rect">
            <a:avLst/>
          </a:prstGeom>
        </p:spPr>
      </p:pic>
      <p:sp>
        <p:nvSpPr>
          <p:cNvPr id="14" name="Rectángulo 13"/>
          <p:cNvSpPr/>
          <p:nvPr/>
        </p:nvSpPr>
        <p:spPr>
          <a:xfrm>
            <a:off x="2699792" y="2771636"/>
            <a:ext cx="5328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u="sng" dirty="0" smtClean="0"/>
              <a:t>Argumentos disciplinarios y académicos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2699792" y="4615968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u="sng" dirty="0" smtClean="0"/>
              <a:t>Persuasión teórica, profesional y docente</a:t>
            </a:r>
          </a:p>
        </p:txBody>
      </p:sp>
      <p:pic>
        <p:nvPicPr>
          <p:cNvPr id="16" name="Imagen 15" descr="Captura de pantalla 2014-01-04 a la(s) 13.38.20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780928"/>
            <a:ext cx="1944216" cy="1458162"/>
          </a:xfrm>
          <a:prstGeom prst="rect">
            <a:avLst/>
          </a:prstGeom>
        </p:spPr>
      </p:pic>
      <p:pic>
        <p:nvPicPr>
          <p:cNvPr id="17" name="Imagen 16" descr="Captura de pantalla 2014-01-04 a la(s) 13.41.28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628606"/>
            <a:ext cx="1944216" cy="1464690"/>
          </a:xfrm>
          <a:prstGeom prst="rect">
            <a:avLst/>
          </a:prstGeom>
        </p:spPr>
      </p:pic>
      <p:sp>
        <p:nvSpPr>
          <p:cNvPr id="18" name="Text Box 145"/>
          <p:cNvSpPr txBox="1">
            <a:spLocks noChangeArrowheads="1"/>
          </p:cNvSpPr>
          <p:nvPr/>
        </p:nvSpPr>
        <p:spPr bwMode="auto">
          <a:xfrm>
            <a:off x="1691680" y="5130"/>
            <a:ext cx="5832648" cy="32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ES" sz="700" b="1" dirty="0" smtClean="0"/>
              <a:t> La importancia de la Economía Ambiental (en la formación del economista de la UNAM)</a:t>
            </a:r>
          </a:p>
          <a:p>
            <a:pPr algn="ctr">
              <a:lnSpc>
                <a:spcPct val="110000"/>
              </a:lnSpc>
            </a:pPr>
            <a:r>
              <a:rPr lang="es-ES" sz="700" b="1" dirty="0" smtClean="0"/>
              <a:t>Prof. Eduardo VEGA LÓPEZ, Facultad de Economía, UNAM.</a:t>
            </a:r>
          </a:p>
        </p:txBody>
      </p:sp>
      <p:sp>
        <p:nvSpPr>
          <p:cNvPr id="19" name="Text Box 144"/>
          <p:cNvSpPr txBox="1">
            <a:spLocks noChangeArrowheads="1"/>
          </p:cNvSpPr>
          <p:nvPr/>
        </p:nvSpPr>
        <p:spPr bwMode="auto">
          <a:xfrm>
            <a:off x="179512" y="6597352"/>
            <a:ext cx="87849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600" b="1" dirty="0" smtClean="0">
                <a:solidFill>
                  <a:srgbClr val="7F7F7F"/>
                </a:solidFill>
              </a:rPr>
              <a:t>Presentación realizada en el  </a:t>
            </a:r>
            <a:r>
              <a:rPr lang="es-ES" sz="600" b="1" i="1" dirty="0" smtClean="0">
                <a:solidFill>
                  <a:srgbClr val="7F7F7F"/>
                </a:solidFill>
              </a:rPr>
              <a:t>Segundo Foro de Propuestas de Transformación del Plan de Estudios vigente </a:t>
            </a:r>
            <a:r>
              <a:rPr lang="es-ES" sz="600" b="1" dirty="0" smtClean="0">
                <a:solidFill>
                  <a:srgbClr val="7F7F7F"/>
                </a:solidFill>
              </a:rPr>
              <a:t>de la licenciatura </a:t>
            </a:r>
            <a:r>
              <a:rPr lang="es-ES" sz="600" b="1" dirty="0">
                <a:solidFill>
                  <a:srgbClr val="7F7F7F"/>
                </a:solidFill>
              </a:rPr>
              <a:t>e</a:t>
            </a:r>
            <a:r>
              <a:rPr lang="es-ES" sz="600" b="1" dirty="0" smtClean="0">
                <a:solidFill>
                  <a:srgbClr val="7F7F7F"/>
                </a:solidFill>
              </a:rPr>
              <a:t>scolarizada de la Facultad </a:t>
            </a:r>
            <a:r>
              <a:rPr lang="es-ES" sz="600" b="1" dirty="0">
                <a:solidFill>
                  <a:srgbClr val="7F7F7F"/>
                </a:solidFill>
              </a:rPr>
              <a:t>de Economía, </a:t>
            </a:r>
            <a:r>
              <a:rPr lang="es-ES" sz="600" b="1" dirty="0" smtClean="0">
                <a:solidFill>
                  <a:srgbClr val="7F7F7F"/>
                </a:solidFill>
              </a:rPr>
              <a:t>UNAM, 5 al 22 de mayo de 2014. </a:t>
            </a:r>
            <a:endParaRPr lang="es-ES" sz="600" b="1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682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dirty="0"/>
          </a:p>
        </p:txBody>
      </p:sp>
      <p:pic>
        <p:nvPicPr>
          <p:cNvPr id="5223" name="Imagen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63"/>
            <a:ext cx="533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52400"/>
            <a:ext cx="66357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2699792" y="908720"/>
            <a:ext cx="2808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u="sng" dirty="0" smtClean="0"/>
              <a:t>Evidencias empíricas</a:t>
            </a:r>
          </a:p>
        </p:txBody>
      </p:sp>
      <p:pic>
        <p:nvPicPr>
          <p:cNvPr id="13" name="Imagen 12" descr="Captura de pantalla 2014-01-08 a la(s) 08.06.47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08720"/>
            <a:ext cx="1944216" cy="1464692"/>
          </a:xfrm>
          <a:prstGeom prst="rect">
            <a:avLst/>
          </a:prstGeom>
        </p:spPr>
      </p:pic>
      <p:sp>
        <p:nvSpPr>
          <p:cNvPr id="18" name="Text Box 145"/>
          <p:cNvSpPr txBox="1">
            <a:spLocks noChangeArrowheads="1"/>
          </p:cNvSpPr>
          <p:nvPr/>
        </p:nvSpPr>
        <p:spPr bwMode="auto">
          <a:xfrm>
            <a:off x="1691680" y="5130"/>
            <a:ext cx="5832648" cy="32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ES" sz="700" b="1" dirty="0" smtClean="0"/>
              <a:t> La importancia de la Economía Ambiental (en la formación del economista de la UNAM)</a:t>
            </a:r>
          </a:p>
          <a:p>
            <a:pPr algn="ctr">
              <a:lnSpc>
                <a:spcPct val="110000"/>
              </a:lnSpc>
            </a:pPr>
            <a:r>
              <a:rPr lang="es-ES" sz="700" b="1" dirty="0" smtClean="0"/>
              <a:t>Prof. Eduardo VEGA LÓPEZ, Facultad de Economía, UNAM.</a:t>
            </a:r>
          </a:p>
        </p:txBody>
      </p:sp>
      <p:sp>
        <p:nvSpPr>
          <p:cNvPr id="19" name="Text Box 144"/>
          <p:cNvSpPr txBox="1">
            <a:spLocks noChangeArrowheads="1"/>
          </p:cNvSpPr>
          <p:nvPr/>
        </p:nvSpPr>
        <p:spPr bwMode="auto">
          <a:xfrm>
            <a:off x="179512" y="6597352"/>
            <a:ext cx="87849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600" b="1" dirty="0" smtClean="0">
                <a:solidFill>
                  <a:srgbClr val="7F7F7F"/>
                </a:solidFill>
              </a:rPr>
              <a:t>Presentación realizada en el  </a:t>
            </a:r>
            <a:r>
              <a:rPr lang="es-ES" sz="600" b="1" i="1" dirty="0" smtClean="0">
                <a:solidFill>
                  <a:srgbClr val="7F7F7F"/>
                </a:solidFill>
              </a:rPr>
              <a:t>Segundo Foro de Propuestas de Transformación del Plan de Estudios vigente </a:t>
            </a:r>
            <a:r>
              <a:rPr lang="es-ES" sz="600" b="1" dirty="0" smtClean="0">
                <a:solidFill>
                  <a:srgbClr val="7F7F7F"/>
                </a:solidFill>
              </a:rPr>
              <a:t>de la licenciatura </a:t>
            </a:r>
            <a:r>
              <a:rPr lang="es-ES" sz="600" b="1" dirty="0">
                <a:solidFill>
                  <a:srgbClr val="7F7F7F"/>
                </a:solidFill>
              </a:rPr>
              <a:t>e</a:t>
            </a:r>
            <a:r>
              <a:rPr lang="es-ES" sz="600" b="1" dirty="0" smtClean="0">
                <a:solidFill>
                  <a:srgbClr val="7F7F7F"/>
                </a:solidFill>
              </a:rPr>
              <a:t>scolarizada de la Facultad </a:t>
            </a:r>
            <a:r>
              <a:rPr lang="es-ES" sz="600" b="1" dirty="0">
                <a:solidFill>
                  <a:srgbClr val="7F7F7F"/>
                </a:solidFill>
              </a:rPr>
              <a:t>de Economía, </a:t>
            </a:r>
            <a:r>
              <a:rPr lang="es-ES" sz="600" b="1" dirty="0" smtClean="0">
                <a:solidFill>
                  <a:srgbClr val="7F7F7F"/>
                </a:solidFill>
              </a:rPr>
              <a:t>UNAM, 5 al 22 de mayo de 2014. </a:t>
            </a:r>
            <a:endParaRPr lang="es-ES" sz="600" b="1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135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dirty="0"/>
          </a:p>
        </p:txBody>
      </p:sp>
      <p:pic>
        <p:nvPicPr>
          <p:cNvPr id="5223" name="Imagen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63"/>
            <a:ext cx="533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52400"/>
            <a:ext cx="66357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2699792" y="908720"/>
            <a:ext cx="2808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u="sng" dirty="0" smtClean="0"/>
              <a:t>Evidencias empíricas</a:t>
            </a:r>
          </a:p>
        </p:txBody>
      </p:sp>
      <p:pic>
        <p:nvPicPr>
          <p:cNvPr id="13" name="Imagen 12" descr="Captura de pantalla 2014-01-08 a la(s) 08.06.47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08720"/>
            <a:ext cx="1944216" cy="1464692"/>
          </a:xfrm>
          <a:prstGeom prst="rect">
            <a:avLst/>
          </a:prstGeom>
        </p:spPr>
      </p:pic>
      <p:sp>
        <p:nvSpPr>
          <p:cNvPr id="18" name="Text Box 145"/>
          <p:cNvSpPr txBox="1">
            <a:spLocks noChangeArrowheads="1"/>
          </p:cNvSpPr>
          <p:nvPr/>
        </p:nvSpPr>
        <p:spPr bwMode="auto">
          <a:xfrm>
            <a:off x="1691680" y="5130"/>
            <a:ext cx="5832648" cy="32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ES" sz="700" b="1" dirty="0" smtClean="0"/>
              <a:t> La importancia de la Economía Ambiental (en la formación del economista de la UNAM)</a:t>
            </a:r>
          </a:p>
          <a:p>
            <a:pPr algn="ctr">
              <a:lnSpc>
                <a:spcPct val="110000"/>
              </a:lnSpc>
            </a:pPr>
            <a:r>
              <a:rPr lang="es-ES" sz="700" b="1" dirty="0" smtClean="0"/>
              <a:t>Prof. Eduardo VEGA LÓPEZ, Facultad de Economía, UNAM.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3347864" y="1425550"/>
            <a:ext cx="54726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 smtClean="0"/>
              <a:t>Contaminación ambiental </a:t>
            </a:r>
            <a:r>
              <a:rPr lang="es-ES_tradnl" dirty="0" smtClean="0"/>
              <a:t>de diferentes medios y territorios naturales, urbanos, rurales, costeros, marinos, insulares: </a:t>
            </a:r>
            <a:r>
              <a:rPr lang="es-ES_tradnl" b="1" dirty="0" smtClean="0"/>
              <a:t>aire</a:t>
            </a:r>
            <a:r>
              <a:rPr lang="es-ES_tradnl" dirty="0" smtClean="0"/>
              <a:t> respirable; </a:t>
            </a:r>
            <a:r>
              <a:rPr lang="es-ES_tradnl" b="1" dirty="0" smtClean="0"/>
              <a:t>agua</a:t>
            </a:r>
            <a:r>
              <a:rPr lang="es-ES_tradnl" dirty="0" smtClean="0"/>
              <a:t> para diferentes usos productivos, domésticos y de conservación; </a:t>
            </a:r>
            <a:r>
              <a:rPr lang="es-ES_tradnl" b="1" dirty="0" smtClean="0"/>
              <a:t>suelo</a:t>
            </a:r>
            <a:r>
              <a:rPr lang="es-ES_tradnl" dirty="0" smtClean="0"/>
              <a:t> para diferentes usos productivos, domésticos y de conservación; </a:t>
            </a:r>
            <a:r>
              <a:rPr lang="es-ES_tradnl" b="1" dirty="0" smtClean="0"/>
              <a:t>paisaje</a:t>
            </a:r>
            <a:r>
              <a:rPr lang="es-ES_tradnl" dirty="0" smtClean="0"/>
              <a:t> natural y </a:t>
            </a:r>
            <a:r>
              <a:rPr lang="es-ES_tradnl" dirty="0" err="1" smtClean="0"/>
              <a:t>antropizado</a:t>
            </a:r>
            <a:r>
              <a:rPr lang="es-ES_tradnl" dirty="0" smtClean="0"/>
              <a:t>; </a:t>
            </a:r>
            <a:r>
              <a:rPr lang="es-ES_tradnl" b="1" dirty="0" smtClean="0"/>
              <a:t>ruido</a:t>
            </a:r>
            <a:r>
              <a:rPr lang="es-ES_tradnl" dirty="0" smtClean="0"/>
              <a:t> estridente, repetitivo; </a:t>
            </a:r>
            <a:r>
              <a:rPr lang="es-ES_tradnl" b="1" dirty="0" smtClean="0"/>
              <a:t>etc.</a:t>
            </a:r>
          </a:p>
        </p:txBody>
      </p:sp>
      <p:sp>
        <p:nvSpPr>
          <p:cNvPr id="20" name="Rectángulo 19"/>
          <p:cNvSpPr/>
          <p:nvPr/>
        </p:nvSpPr>
        <p:spPr>
          <a:xfrm>
            <a:off x="971600" y="3790781"/>
            <a:ext cx="8172400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 smtClean="0"/>
              <a:t>Degradación ecológica o fragmentación </a:t>
            </a:r>
            <a:r>
              <a:rPr lang="es-ES_tradnl" b="1" dirty="0" err="1" smtClean="0"/>
              <a:t>ecosistémica</a:t>
            </a:r>
            <a:r>
              <a:rPr lang="es-ES_tradnl" b="1" dirty="0" smtClean="0"/>
              <a:t>:</a:t>
            </a:r>
            <a:r>
              <a:rPr lang="es-ES_tradnl" dirty="0" smtClean="0"/>
              <a:t> </a:t>
            </a:r>
            <a:r>
              <a:rPr lang="es-ES_tradnl" b="1" dirty="0" smtClean="0"/>
              <a:t>deforestación</a:t>
            </a:r>
            <a:r>
              <a:rPr lang="es-ES_tradnl" dirty="0" smtClean="0"/>
              <a:t> de bosques, selvas y manglares; </a:t>
            </a:r>
            <a:r>
              <a:rPr lang="es-ES_tradnl" b="1" dirty="0" smtClean="0"/>
              <a:t>alteración</a:t>
            </a:r>
            <a:r>
              <a:rPr lang="es-ES_tradnl" dirty="0" smtClean="0"/>
              <a:t> de cuencas hidrológicas; </a:t>
            </a:r>
            <a:r>
              <a:rPr lang="es-ES_tradnl" b="1" dirty="0" smtClean="0"/>
              <a:t>destrucción</a:t>
            </a:r>
            <a:r>
              <a:rPr lang="es-ES_tradnl" dirty="0" smtClean="0"/>
              <a:t> de ecosistemas terrestres, fluviales, lacustres, costeros, marinos, urbanos (</a:t>
            </a:r>
            <a:r>
              <a:rPr lang="es-ES_tradnl" dirty="0" err="1" smtClean="0"/>
              <a:t>antropizados</a:t>
            </a:r>
            <a:r>
              <a:rPr lang="es-ES_tradnl" dirty="0"/>
              <a:t>); </a:t>
            </a:r>
            <a:r>
              <a:rPr lang="es-ES_tradnl" b="1" dirty="0" smtClean="0"/>
              <a:t>USCUSS</a:t>
            </a:r>
            <a:r>
              <a:rPr lang="es-ES_tradnl" dirty="0" smtClean="0"/>
              <a:t>; </a:t>
            </a:r>
            <a:r>
              <a:rPr lang="es-ES_tradnl" b="1" dirty="0" smtClean="0"/>
              <a:t>pérdida y/o extinción </a:t>
            </a:r>
            <a:r>
              <a:rPr lang="es-ES_tradnl" dirty="0" smtClean="0"/>
              <a:t>de especies silvestres de flora y fauna imprescindibles para las diversas actividades humanas y económicas; </a:t>
            </a:r>
            <a:r>
              <a:rPr lang="es-ES_tradnl" b="1" dirty="0" smtClean="0"/>
              <a:t>pérdida</a:t>
            </a:r>
            <a:r>
              <a:rPr lang="es-ES_tradnl" dirty="0" smtClean="0"/>
              <a:t> de información genética y </a:t>
            </a:r>
            <a:r>
              <a:rPr lang="es-ES_tradnl" dirty="0" err="1" smtClean="0"/>
              <a:t>OGMs</a:t>
            </a:r>
            <a:r>
              <a:rPr lang="es-ES_tradnl" dirty="0" smtClean="0"/>
              <a:t>; </a:t>
            </a:r>
            <a:r>
              <a:rPr lang="es-ES_tradnl" b="1" dirty="0" smtClean="0"/>
              <a:t>etc.</a:t>
            </a:r>
          </a:p>
        </p:txBody>
      </p:sp>
      <p:sp>
        <p:nvSpPr>
          <p:cNvPr id="22" name="Rectángulo 21"/>
          <p:cNvSpPr/>
          <p:nvPr/>
        </p:nvSpPr>
        <p:spPr>
          <a:xfrm>
            <a:off x="971600" y="5734997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 smtClean="0"/>
              <a:t>Pérdida neta de recursos naturales:</a:t>
            </a:r>
            <a:r>
              <a:rPr lang="es-ES_tradnl" dirty="0" smtClean="0"/>
              <a:t> renovables y no renovables; acervos y flujos; biológicos y geológicos; etc.</a:t>
            </a:r>
          </a:p>
        </p:txBody>
      </p:sp>
      <p:sp>
        <p:nvSpPr>
          <p:cNvPr id="2" name="Elipse 1"/>
          <p:cNvSpPr/>
          <p:nvPr/>
        </p:nvSpPr>
        <p:spPr>
          <a:xfrm>
            <a:off x="755576" y="3862789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Elipse 22"/>
          <p:cNvSpPr/>
          <p:nvPr/>
        </p:nvSpPr>
        <p:spPr>
          <a:xfrm>
            <a:off x="755576" y="5807005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Elipse 23"/>
          <p:cNvSpPr/>
          <p:nvPr/>
        </p:nvSpPr>
        <p:spPr>
          <a:xfrm>
            <a:off x="3131840" y="148478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" name="Text Box 144"/>
          <p:cNvSpPr txBox="1">
            <a:spLocks noChangeArrowheads="1"/>
          </p:cNvSpPr>
          <p:nvPr/>
        </p:nvSpPr>
        <p:spPr bwMode="auto">
          <a:xfrm>
            <a:off x="179512" y="6597352"/>
            <a:ext cx="87849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600" b="1" dirty="0" smtClean="0">
                <a:solidFill>
                  <a:srgbClr val="7F7F7F"/>
                </a:solidFill>
              </a:rPr>
              <a:t>Presentación realizada en el  </a:t>
            </a:r>
            <a:r>
              <a:rPr lang="es-ES" sz="600" b="1" i="1" dirty="0" smtClean="0">
                <a:solidFill>
                  <a:srgbClr val="7F7F7F"/>
                </a:solidFill>
              </a:rPr>
              <a:t>Segundo Foro de Propuestas de Transformación del Plan de Estudios vigente </a:t>
            </a:r>
            <a:r>
              <a:rPr lang="es-ES" sz="600" b="1" dirty="0" smtClean="0">
                <a:solidFill>
                  <a:srgbClr val="7F7F7F"/>
                </a:solidFill>
              </a:rPr>
              <a:t>de la licenciatura </a:t>
            </a:r>
            <a:r>
              <a:rPr lang="es-ES" sz="600" b="1" dirty="0">
                <a:solidFill>
                  <a:srgbClr val="7F7F7F"/>
                </a:solidFill>
              </a:rPr>
              <a:t>e</a:t>
            </a:r>
            <a:r>
              <a:rPr lang="es-ES" sz="600" b="1" dirty="0" smtClean="0">
                <a:solidFill>
                  <a:srgbClr val="7F7F7F"/>
                </a:solidFill>
              </a:rPr>
              <a:t>scolarizada de la Facultad </a:t>
            </a:r>
            <a:r>
              <a:rPr lang="es-ES" sz="600" b="1" dirty="0">
                <a:solidFill>
                  <a:srgbClr val="7F7F7F"/>
                </a:solidFill>
              </a:rPr>
              <a:t>de Economía, </a:t>
            </a:r>
            <a:r>
              <a:rPr lang="es-ES" sz="600" b="1" dirty="0" smtClean="0">
                <a:solidFill>
                  <a:srgbClr val="7F7F7F"/>
                </a:solidFill>
              </a:rPr>
              <a:t>UNAM, 5 al 22 de mayo de 2014. </a:t>
            </a:r>
            <a:endParaRPr lang="es-ES" sz="600" b="1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3482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dirty="0"/>
          </a:p>
        </p:txBody>
      </p:sp>
      <p:pic>
        <p:nvPicPr>
          <p:cNvPr id="5223" name="Imagen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63"/>
            <a:ext cx="533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52400"/>
            <a:ext cx="66357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2699792" y="908720"/>
            <a:ext cx="2808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u="sng" dirty="0" smtClean="0"/>
              <a:t>Evidencias empíricas</a:t>
            </a:r>
          </a:p>
        </p:txBody>
      </p:sp>
      <p:pic>
        <p:nvPicPr>
          <p:cNvPr id="13" name="Imagen 12" descr="Captura de pantalla 2014-01-08 a la(s) 08.06.47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08720"/>
            <a:ext cx="1944216" cy="1464692"/>
          </a:xfrm>
          <a:prstGeom prst="rect">
            <a:avLst/>
          </a:prstGeom>
        </p:spPr>
      </p:pic>
      <p:sp>
        <p:nvSpPr>
          <p:cNvPr id="18" name="Text Box 145"/>
          <p:cNvSpPr txBox="1">
            <a:spLocks noChangeArrowheads="1"/>
          </p:cNvSpPr>
          <p:nvPr/>
        </p:nvSpPr>
        <p:spPr bwMode="auto">
          <a:xfrm>
            <a:off x="1691680" y="5130"/>
            <a:ext cx="5832648" cy="32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ES" sz="700" b="1" dirty="0" smtClean="0"/>
              <a:t> La importancia de la Economía Ambiental (en la formación del economista de la UNAM)</a:t>
            </a:r>
          </a:p>
          <a:p>
            <a:pPr algn="ctr">
              <a:lnSpc>
                <a:spcPct val="110000"/>
              </a:lnSpc>
            </a:pPr>
            <a:r>
              <a:rPr lang="es-ES" sz="700" b="1" dirty="0" smtClean="0"/>
              <a:t>Prof. Eduardo VEGA LÓPEZ, Facultad de Economía, UNAM.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3347864" y="1425550"/>
            <a:ext cx="54726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 smtClean="0"/>
              <a:t>Contaminación ambiental </a:t>
            </a:r>
            <a:r>
              <a:rPr lang="es-ES_tradnl" dirty="0" smtClean="0"/>
              <a:t>de diferentes medios y territorios naturales, urbanos, rurales, costeros, marinos, insulares: </a:t>
            </a:r>
            <a:r>
              <a:rPr lang="es-ES_tradnl" b="1" dirty="0" smtClean="0"/>
              <a:t>aire</a:t>
            </a:r>
            <a:r>
              <a:rPr lang="es-ES_tradnl" dirty="0" smtClean="0"/>
              <a:t> respirable; </a:t>
            </a:r>
            <a:r>
              <a:rPr lang="es-ES_tradnl" b="1" dirty="0" smtClean="0"/>
              <a:t>agua</a:t>
            </a:r>
            <a:r>
              <a:rPr lang="es-ES_tradnl" dirty="0" smtClean="0"/>
              <a:t> para diferentes usos productivos, domésticos y de conservación; </a:t>
            </a:r>
            <a:r>
              <a:rPr lang="es-ES_tradnl" b="1" dirty="0" smtClean="0"/>
              <a:t>suelo</a:t>
            </a:r>
            <a:r>
              <a:rPr lang="es-ES_tradnl" dirty="0" smtClean="0"/>
              <a:t> para diferentes usos productivos, domésticos y de conservación; </a:t>
            </a:r>
            <a:r>
              <a:rPr lang="es-ES_tradnl" b="1" dirty="0" smtClean="0"/>
              <a:t>paisaje</a:t>
            </a:r>
            <a:r>
              <a:rPr lang="es-ES_tradnl" dirty="0" smtClean="0"/>
              <a:t> natural y </a:t>
            </a:r>
            <a:r>
              <a:rPr lang="es-ES_tradnl" dirty="0" err="1" smtClean="0"/>
              <a:t>antropizado</a:t>
            </a:r>
            <a:r>
              <a:rPr lang="es-ES_tradnl" dirty="0" smtClean="0"/>
              <a:t>; </a:t>
            </a:r>
            <a:r>
              <a:rPr lang="es-ES_tradnl" b="1" dirty="0" smtClean="0"/>
              <a:t>ruido</a:t>
            </a:r>
            <a:r>
              <a:rPr lang="es-ES_tradnl" dirty="0" smtClean="0"/>
              <a:t> estridente, repetitivo; </a:t>
            </a:r>
            <a:r>
              <a:rPr lang="es-ES_tradnl" b="1" dirty="0" smtClean="0"/>
              <a:t>etc.</a:t>
            </a:r>
          </a:p>
        </p:txBody>
      </p:sp>
      <p:sp>
        <p:nvSpPr>
          <p:cNvPr id="20" name="Rectángulo 19"/>
          <p:cNvSpPr/>
          <p:nvPr/>
        </p:nvSpPr>
        <p:spPr>
          <a:xfrm>
            <a:off x="971600" y="3790781"/>
            <a:ext cx="8172400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 smtClean="0"/>
              <a:t>Degradación ecológica o fragmentación </a:t>
            </a:r>
            <a:r>
              <a:rPr lang="es-ES_tradnl" b="1" dirty="0" err="1" smtClean="0"/>
              <a:t>ecosistémica</a:t>
            </a:r>
            <a:r>
              <a:rPr lang="es-ES_tradnl" b="1" dirty="0" smtClean="0"/>
              <a:t>:</a:t>
            </a:r>
            <a:r>
              <a:rPr lang="es-ES_tradnl" dirty="0" smtClean="0"/>
              <a:t> </a:t>
            </a:r>
            <a:r>
              <a:rPr lang="es-ES_tradnl" b="1" dirty="0" smtClean="0"/>
              <a:t>deforestación</a:t>
            </a:r>
            <a:r>
              <a:rPr lang="es-ES_tradnl" dirty="0" smtClean="0"/>
              <a:t> de bosques, selvas y manglares; </a:t>
            </a:r>
            <a:r>
              <a:rPr lang="es-ES_tradnl" b="1" dirty="0" smtClean="0"/>
              <a:t>alteración</a:t>
            </a:r>
            <a:r>
              <a:rPr lang="es-ES_tradnl" dirty="0" smtClean="0"/>
              <a:t> de cuencas hidrológicas; </a:t>
            </a:r>
            <a:r>
              <a:rPr lang="es-ES_tradnl" b="1" dirty="0" smtClean="0"/>
              <a:t>destrucción</a:t>
            </a:r>
            <a:r>
              <a:rPr lang="es-ES_tradnl" dirty="0" smtClean="0"/>
              <a:t> de ecosistemas terrestres, fluviales, lacustres, costeros, marinos, urbanos (</a:t>
            </a:r>
            <a:r>
              <a:rPr lang="es-ES_tradnl" dirty="0" err="1" smtClean="0"/>
              <a:t>antropizados</a:t>
            </a:r>
            <a:r>
              <a:rPr lang="es-ES_tradnl" dirty="0" smtClean="0"/>
              <a:t>); </a:t>
            </a:r>
            <a:r>
              <a:rPr lang="es-ES_tradnl" b="1" dirty="0" smtClean="0"/>
              <a:t>USCUSS</a:t>
            </a:r>
            <a:r>
              <a:rPr lang="es-ES_tradnl" dirty="0" smtClean="0"/>
              <a:t>; </a:t>
            </a:r>
            <a:r>
              <a:rPr lang="es-ES_tradnl" b="1" dirty="0" smtClean="0"/>
              <a:t>pérdida y/o extinción </a:t>
            </a:r>
            <a:r>
              <a:rPr lang="es-ES_tradnl" dirty="0" smtClean="0"/>
              <a:t>de especies silvestres de flora y fauna imprescindibles para las diversas actividades humanas y económicas; </a:t>
            </a:r>
            <a:r>
              <a:rPr lang="es-ES_tradnl" b="1" dirty="0" smtClean="0"/>
              <a:t>pérdida</a:t>
            </a:r>
            <a:r>
              <a:rPr lang="es-ES_tradnl" dirty="0" smtClean="0"/>
              <a:t> de información genética y </a:t>
            </a:r>
            <a:r>
              <a:rPr lang="es-ES_tradnl" dirty="0" err="1" smtClean="0"/>
              <a:t>OGMs</a:t>
            </a:r>
            <a:r>
              <a:rPr lang="es-ES_tradnl" dirty="0" smtClean="0"/>
              <a:t>; </a:t>
            </a:r>
            <a:r>
              <a:rPr lang="es-ES_tradnl" b="1" dirty="0" smtClean="0"/>
              <a:t>etc.</a:t>
            </a:r>
          </a:p>
        </p:txBody>
      </p:sp>
      <p:sp>
        <p:nvSpPr>
          <p:cNvPr id="22" name="Rectángulo 21"/>
          <p:cNvSpPr/>
          <p:nvPr/>
        </p:nvSpPr>
        <p:spPr>
          <a:xfrm>
            <a:off x="971600" y="5734997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 smtClean="0"/>
              <a:t>Pérdida neta de recursos naturales:</a:t>
            </a:r>
            <a:r>
              <a:rPr lang="es-ES_tradnl" dirty="0" smtClean="0"/>
              <a:t> renovables y no renovables; acervos y flujos; biológicos y geológicos; etc.</a:t>
            </a:r>
          </a:p>
        </p:txBody>
      </p:sp>
      <p:sp>
        <p:nvSpPr>
          <p:cNvPr id="2" name="Elipse 1"/>
          <p:cNvSpPr/>
          <p:nvPr/>
        </p:nvSpPr>
        <p:spPr>
          <a:xfrm>
            <a:off x="755576" y="3862789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Elipse 22"/>
          <p:cNvSpPr/>
          <p:nvPr/>
        </p:nvSpPr>
        <p:spPr>
          <a:xfrm>
            <a:off x="755576" y="5807005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Elipse 23"/>
          <p:cNvSpPr/>
          <p:nvPr/>
        </p:nvSpPr>
        <p:spPr>
          <a:xfrm>
            <a:off x="3131840" y="148478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" name="Text Box 144"/>
          <p:cNvSpPr txBox="1">
            <a:spLocks noChangeArrowheads="1"/>
          </p:cNvSpPr>
          <p:nvPr/>
        </p:nvSpPr>
        <p:spPr bwMode="auto">
          <a:xfrm>
            <a:off x="179512" y="6597352"/>
            <a:ext cx="87849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600" b="1" dirty="0" smtClean="0">
                <a:solidFill>
                  <a:srgbClr val="7F7F7F"/>
                </a:solidFill>
              </a:rPr>
              <a:t>Presentación realizada en el  </a:t>
            </a:r>
            <a:r>
              <a:rPr lang="es-ES" sz="600" b="1" i="1" dirty="0" smtClean="0">
                <a:solidFill>
                  <a:srgbClr val="7F7F7F"/>
                </a:solidFill>
              </a:rPr>
              <a:t>Segundo Foro de Propuestas de Transformación del Plan de Estudios vigente </a:t>
            </a:r>
            <a:r>
              <a:rPr lang="es-ES" sz="600" b="1" dirty="0" smtClean="0">
                <a:solidFill>
                  <a:srgbClr val="7F7F7F"/>
                </a:solidFill>
              </a:rPr>
              <a:t>de la licenciatura </a:t>
            </a:r>
            <a:r>
              <a:rPr lang="es-ES" sz="600" b="1" dirty="0">
                <a:solidFill>
                  <a:srgbClr val="7F7F7F"/>
                </a:solidFill>
              </a:rPr>
              <a:t>e</a:t>
            </a:r>
            <a:r>
              <a:rPr lang="es-ES" sz="600" b="1" dirty="0" smtClean="0">
                <a:solidFill>
                  <a:srgbClr val="7F7F7F"/>
                </a:solidFill>
              </a:rPr>
              <a:t>scolarizada de la Facultad </a:t>
            </a:r>
            <a:r>
              <a:rPr lang="es-ES" sz="600" b="1" dirty="0">
                <a:solidFill>
                  <a:srgbClr val="7F7F7F"/>
                </a:solidFill>
              </a:rPr>
              <a:t>de Economía, </a:t>
            </a:r>
            <a:r>
              <a:rPr lang="es-ES" sz="600" b="1" dirty="0" smtClean="0">
                <a:solidFill>
                  <a:srgbClr val="7F7F7F"/>
                </a:solidFill>
              </a:rPr>
              <a:t>UNAM, 5 al 22 de mayo de 2014. </a:t>
            </a:r>
            <a:endParaRPr lang="es-ES" sz="600" b="1" dirty="0">
              <a:solidFill>
                <a:srgbClr val="7F7F7F"/>
              </a:solidFill>
            </a:endParaRPr>
          </a:p>
        </p:txBody>
      </p:sp>
      <p:sp>
        <p:nvSpPr>
          <p:cNvPr id="16" name="Rectángulo 15"/>
          <p:cNvSpPr/>
          <p:nvPr/>
        </p:nvSpPr>
        <p:spPr>
          <a:xfrm rot="20234090">
            <a:off x="-462213" y="1565322"/>
            <a:ext cx="9466253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Costos ambientales del crecimiento económico</a:t>
            </a:r>
          </a:p>
        </p:txBody>
      </p:sp>
      <p:sp>
        <p:nvSpPr>
          <p:cNvPr id="17" name="Rectángulo 16"/>
          <p:cNvSpPr/>
          <p:nvPr/>
        </p:nvSpPr>
        <p:spPr>
          <a:xfrm rot="20234090">
            <a:off x="1236062" y="2849208"/>
            <a:ext cx="7163339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Dinámica económica y alta entropía</a:t>
            </a:r>
          </a:p>
        </p:txBody>
      </p:sp>
      <p:sp>
        <p:nvSpPr>
          <p:cNvPr id="21" name="Rectángulo 20"/>
          <p:cNvSpPr/>
          <p:nvPr/>
        </p:nvSpPr>
        <p:spPr>
          <a:xfrm rot="20234090">
            <a:off x="155717" y="4218818"/>
            <a:ext cx="9420167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Desarrollo económico y social (in)sustentable</a:t>
            </a:r>
            <a:endParaRPr lang="es-ES_tradnl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Rectángulo 24"/>
          <p:cNvSpPr/>
          <p:nvPr/>
        </p:nvSpPr>
        <p:spPr>
          <a:xfrm rot="20234090">
            <a:off x="2242357" y="5081456"/>
            <a:ext cx="7253909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Ciudades y regiones metropolitanas</a:t>
            </a:r>
            <a:endParaRPr lang="es-ES_tradnl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6017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1"/>
      <p:bldP spid="17" grpId="0"/>
      <p:bldP spid="21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dirty="0"/>
          </a:p>
        </p:txBody>
      </p:sp>
      <p:pic>
        <p:nvPicPr>
          <p:cNvPr id="5223" name="Imagen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63"/>
            <a:ext cx="533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52400"/>
            <a:ext cx="66357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ángulo 13"/>
          <p:cNvSpPr/>
          <p:nvPr/>
        </p:nvSpPr>
        <p:spPr>
          <a:xfrm>
            <a:off x="2699792" y="908720"/>
            <a:ext cx="52565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u="sng" dirty="0" smtClean="0"/>
              <a:t>Argumentos disciplinarios y académicos</a:t>
            </a:r>
          </a:p>
        </p:txBody>
      </p:sp>
      <p:pic>
        <p:nvPicPr>
          <p:cNvPr id="16" name="Imagen 15" descr="Captura de pantalla 2014-01-04 a la(s) 13.38.20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18012"/>
            <a:ext cx="1944216" cy="1458162"/>
          </a:xfrm>
          <a:prstGeom prst="rect">
            <a:avLst/>
          </a:prstGeom>
        </p:spPr>
      </p:pic>
      <p:sp>
        <p:nvSpPr>
          <p:cNvPr id="18" name="Text Box 145"/>
          <p:cNvSpPr txBox="1">
            <a:spLocks noChangeArrowheads="1"/>
          </p:cNvSpPr>
          <p:nvPr/>
        </p:nvSpPr>
        <p:spPr bwMode="auto">
          <a:xfrm>
            <a:off x="1691680" y="5130"/>
            <a:ext cx="5832648" cy="32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ES" sz="700" b="1" dirty="0" smtClean="0"/>
              <a:t> La importancia de la Economía Ambiental (en la formación del economista de la UNAM)</a:t>
            </a:r>
          </a:p>
          <a:p>
            <a:pPr algn="ctr">
              <a:lnSpc>
                <a:spcPct val="110000"/>
              </a:lnSpc>
            </a:pPr>
            <a:r>
              <a:rPr lang="es-ES" sz="700" b="1" dirty="0" smtClean="0"/>
              <a:t>Prof. Eduardo VEGA LÓPEZ, Facultad de Economía, UNAM.</a:t>
            </a:r>
          </a:p>
        </p:txBody>
      </p:sp>
      <p:sp>
        <p:nvSpPr>
          <p:cNvPr id="12" name="Text Box 144"/>
          <p:cNvSpPr txBox="1">
            <a:spLocks noChangeArrowheads="1"/>
          </p:cNvSpPr>
          <p:nvPr/>
        </p:nvSpPr>
        <p:spPr bwMode="auto">
          <a:xfrm>
            <a:off x="179512" y="6597352"/>
            <a:ext cx="87849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600" b="1" dirty="0" smtClean="0">
                <a:solidFill>
                  <a:srgbClr val="7F7F7F"/>
                </a:solidFill>
              </a:rPr>
              <a:t>Presentación realizada en el  </a:t>
            </a:r>
            <a:r>
              <a:rPr lang="es-ES" sz="600" b="1" i="1" dirty="0" smtClean="0">
                <a:solidFill>
                  <a:srgbClr val="7F7F7F"/>
                </a:solidFill>
              </a:rPr>
              <a:t>Segundo Foro de Propuestas de Transformación del Plan de Estudios vigente </a:t>
            </a:r>
            <a:r>
              <a:rPr lang="es-ES" sz="600" b="1" dirty="0" smtClean="0">
                <a:solidFill>
                  <a:srgbClr val="7F7F7F"/>
                </a:solidFill>
              </a:rPr>
              <a:t>de la licenciatura </a:t>
            </a:r>
            <a:r>
              <a:rPr lang="es-ES" sz="600" b="1" dirty="0">
                <a:solidFill>
                  <a:srgbClr val="7F7F7F"/>
                </a:solidFill>
              </a:rPr>
              <a:t>e</a:t>
            </a:r>
            <a:r>
              <a:rPr lang="es-ES" sz="600" b="1" dirty="0" smtClean="0">
                <a:solidFill>
                  <a:srgbClr val="7F7F7F"/>
                </a:solidFill>
              </a:rPr>
              <a:t>scolarizada de la Facultad </a:t>
            </a:r>
            <a:r>
              <a:rPr lang="es-ES" sz="600" b="1" dirty="0">
                <a:solidFill>
                  <a:srgbClr val="7F7F7F"/>
                </a:solidFill>
              </a:rPr>
              <a:t>de Economía, </a:t>
            </a:r>
            <a:r>
              <a:rPr lang="es-ES" sz="600" b="1" dirty="0" smtClean="0">
                <a:solidFill>
                  <a:srgbClr val="7F7F7F"/>
                </a:solidFill>
              </a:rPr>
              <a:t>UNAM, 5 al 22 de mayo de 2014. </a:t>
            </a:r>
            <a:endParaRPr lang="es-ES" sz="600" b="1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1704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dirty="0"/>
          </a:p>
        </p:txBody>
      </p:sp>
      <p:pic>
        <p:nvPicPr>
          <p:cNvPr id="5223" name="Imagen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63"/>
            <a:ext cx="533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52400"/>
            <a:ext cx="66357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ángulo 13"/>
          <p:cNvSpPr/>
          <p:nvPr/>
        </p:nvSpPr>
        <p:spPr>
          <a:xfrm>
            <a:off x="2699792" y="908720"/>
            <a:ext cx="52565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u="sng" dirty="0" smtClean="0"/>
              <a:t>Argumentos disciplinarios y académicos</a:t>
            </a:r>
          </a:p>
        </p:txBody>
      </p:sp>
      <p:pic>
        <p:nvPicPr>
          <p:cNvPr id="16" name="Imagen 15" descr="Captura de pantalla 2014-01-04 a la(s) 13.38.20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18012"/>
            <a:ext cx="1944216" cy="1458162"/>
          </a:xfrm>
          <a:prstGeom prst="rect">
            <a:avLst/>
          </a:prstGeom>
        </p:spPr>
      </p:pic>
      <p:sp>
        <p:nvSpPr>
          <p:cNvPr id="18" name="Text Box 145"/>
          <p:cNvSpPr txBox="1">
            <a:spLocks noChangeArrowheads="1"/>
          </p:cNvSpPr>
          <p:nvPr/>
        </p:nvSpPr>
        <p:spPr bwMode="auto">
          <a:xfrm>
            <a:off x="1691680" y="5130"/>
            <a:ext cx="5832648" cy="32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ES" sz="700" b="1" dirty="0" smtClean="0"/>
              <a:t> La importancia de la Economía Ambiental (en la formación del economista de la UNAM)</a:t>
            </a:r>
          </a:p>
          <a:p>
            <a:pPr algn="ctr">
              <a:lnSpc>
                <a:spcPct val="110000"/>
              </a:lnSpc>
            </a:pPr>
            <a:r>
              <a:rPr lang="es-ES" sz="700" b="1" dirty="0" smtClean="0"/>
              <a:t>Prof. Eduardo VEGA LÓPEZ, Facultad de Economía, UNAM.</a:t>
            </a:r>
          </a:p>
        </p:txBody>
      </p:sp>
      <p:sp>
        <p:nvSpPr>
          <p:cNvPr id="24" name="Text Box 144"/>
          <p:cNvSpPr txBox="1">
            <a:spLocks noChangeArrowheads="1"/>
          </p:cNvSpPr>
          <p:nvPr/>
        </p:nvSpPr>
        <p:spPr bwMode="auto">
          <a:xfrm>
            <a:off x="179512" y="6597352"/>
            <a:ext cx="87849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600" b="1" dirty="0" smtClean="0">
                <a:solidFill>
                  <a:srgbClr val="7F7F7F"/>
                </a:solidFill>
              </a:rPr>
              <a:t>Presentación realizada en el  </a:t>
            </a:r>
            <a:r>
              <a:rPr lang="es-ES" sz="600" b="1" i="1" dirty="0" smtClean="0">
                <a:solidFill>
                  <a:srgbClr val="7F7F7F"/>
                </a:solidFill>
              </a:rPr>
              <a:t>Segundo Foro de Propuestas de Transformación del Plan de Estudios vigente </a:t>
            </a:r>
            <a:r>
              <a:rPr lang="es-ES" sz="600" b="1" dirty="0" smtClean="0">
                <a:solidFill>
                  <a:srgbClr val="7F7F7F"/>
                </a:solidFill>
              </a:rPr>
              <a:t>de la licenciatura </a:t>
            </a:r>
            <a:r>
              <a:rPr lang="es-ES" sz="600" b="1" dirty="0">
                <a:solidFill>
                  <a:srgbClr val="7F7F7F"/>
                </a:solidFill>
              </a:rPr>
              <a:t>e</a:t>
            </a:r>
            <a:r>
              <a:rPr lang="es-ES" sz="600" b="1" dirty="0" smtClean="0">
                <a:solidFill>
                  <a:srgbClr val="7F7F7F"/>
                </a:solidFill>
              </a:rPr>
              <a:t>scolarizada de la Facultad </a:t>
            </a:r>
            <a:r>
              <a:rPr lang="es-ES" sz="600" b="1" dirty="0">
                <a:solidFill>
                  <a:srgbClr val="7F7F7F"/>
                </a:solidFill>
              </a:rPr>
              <a:t>de Economía, </a:t>
            </a:r>
            <a:r>
              <a:rPr lang="es-ES" sz="600" b="1" dirty="0" smtClean="0">
                <a:solidFill>
                  <a:srgbClr val="7F7F7F"/>
                </a:solidFill>
              </a:rPr>
              <a:t>UNAM, 5 al 22 de mayo de 2014. </a:t>
            </a:r>
            <a:endParaRPr lang="es-ES" sz="600" b="1" dirty="0">
              <a:solidFill>
                <a:srgbClr val="7F7F7F"/>
              </a:solidFill>
            </a:endParaRPr>
          </a:p>
        </p:txBody>
      </p:sp>
      <p:cxnSp>
        <p:nvCxnSpPr>
          <p:cNvPr id="6" name="Conector recto de flecha 5"/>
          <p:cNvCxnSpPr/>
          <p:nvPr/>
        </p:nvCxnSpPr>
        <p:spPr>
          <a:xfrm>
            <a:off x="179512" y="5318394"/>
            <a:ext cx="8712968" cy="0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ys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ángulo 6"/>
          <p:cNvSpPr/>
          <p:nvPr/>
        </p:nvSpPr>
        <p:spPr>
          <a:xfrm rot="16200000">
            <a:off x="-841546" y="4144027"/>
            <a:ext cx="29875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charset="2"/>
              <a:buChar char="²"/>
            </a:pPr>
            <a:r>
              <a:rPr lang="es-ES" dirty="0"/>
              <a:t>W.S. JEVONS </a:t>
            </a:r>
            <a:r>
              <a:rPr lang="es-ES" dirty="0">
                <a:solidFill>
                  <a:srgbClr val="FF0000"/>
                </a:solidFill>
              </a:rPr>
              <a:t>1865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79512" y="5309102"/>
            <a:ext cx="3343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t</a:t>
            </a:r>
            <a:r>
              <a:rPr lang="es-ES" baseline="-25000" dirty="0" smtClean="0"/>
              <a:t>0</a:t>
            </a:r>
            <a:endParaRPr lang="es-ES" baseline="-25000" dirty="0"/>
          </a:p>
        </p:txBody>
      </p:sp>
      <p:sp>
        <p:nvSpPr>
          <p:cNvPr id="17" name="Rectángulo 16"/>
          <p:cNvSpPr/>
          <p:nvPr/>
        </p:nvSpPr>
        <p:spPr>
          <a:xfrm>
            <a:off x="8270064" y="5309102"/>
            <a:ext cx="766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err="1" smtClean="0"/>
              <a:t>t</a:t>
            </a:r>
            <a:r>
              <a:rPr lang="es-ES" baseline="-25000" dirty="0" err="1" smtClean="0"/>
              <a:t>n</a:t>
            </a:r>
            <a:r>
              <a:rPr lang="es-ES" baseline="-25000" dirty="0" smtClean="0"/>
              <a:t>; n &gt; 0</a:t>
            </a:r>
            <a:endParaRPr lang="es-ES" baseline="-25000" dirty="0"/>
          </a:p>
        </p:txBody>
      </p:sp>
      <p:sp>
        <p:nvSpPr>
          <p:cNvPr id="9" name="Rectángulo 8"/>
          <p:cNvSpPr/>
          <p:nvPr/>
        </p:nvSpPr>
        <p:spPr>
          <a:xfrm rot="16200000">
            <a:off x="365992" y="4483843"/>
            <a:ext cx="2300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1" indent="-285750">
              <a:buFont typeface="Wingdings" charset="2"/>
              <a:buChar char="²"/>
            </a:pPr>
            <a:r>
              <a:rPr lang="es-ES" dirty="0"/>
              <a:t>A.C. PIGOU </a:t>
            </a:r>
            <a:r>
              <a:rPr lang="es-ES" dirty="0">
                <a:solidFill>
                  <a:srgbClr val="FF0000"/>
                </a:solidFill>
              </a:rPr>
              <a:t>1920</a:t>
            </a:r>
          </a:p>
        </p:txBody>
      </p:sp>
      <p:sp>
        <p:nvSpPr>
          <p:cNvPr id="10" name="Rectángulo 9"/>
          <p:cNvSpPr/>
          <p:nvPr/>
        </p:nvSpPr>
        <p:spPr>
          <a:xfrm rot="16200000">
            <a:off x="706217" y="4314345"/>
            <a:ext cx="26468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1" indent="-285750">
              <a:buFont typeface="Wingdings" charset="2"/>
              <a:buChar char="²"/>
            </a:pPr>
            <a:r>
              <a:rPr lang="es-ES" dirty="0"/>
              <a:t>H. HOTELLING </a:t>
            </a:r>
            <a:r>
              <a:rPr lang="es-ES" dirty="0">
                <a:solidFill>
                  <a:srgbClr val="FF0000"/>
                </a:solidFill>
              </a:rPr>
              <a:t>1935</a:t>
            </a:r>
          </a:p>
        </p:txBody>
      </p:sp>
      <p:sp>
        <p:nvSpPr>
          <p:cNvPr id="11" name="Rectángulo 10"/>
          <p:cNvSpPr/>
          <p:nvPr/>
        </p:nvSpPr>
        <p:spPr>
          <a:xfrm rot="16200000">
            <a:off x="1479647" y="4448997"/>
            <a:ext cx="2377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1" indent="-285750">
              <a:buFont typeface="Wingdings" charset="2"/>
              <a:buChar char="²"/>
            </a:pPr>
            <a:r>
              <a:rPr lang="es-ES" dirty="0"/>
              <a:t>R.H. COASE </a:t>
            </a:r>
            <a:r>
              <a:rPr lang="es-ES" dirty="0">
                <a:solidFill>
                  <a:srgbClr val="FF0000"/>
                </a:solidFill>
              </a:rPr>
              <a:t>1960</a:t>
            </a:r>
          </a:p>
        </p:txBody>
      </p:sp>
      <p:sp>
        <p:nvSpPr>
          <p:cNvPr id="12" name="Rectángulo 11"/>
          <p:cNvSpPr/>
          <p:nvPr/>
        </p:nvSpPr>
        <p:spPr>
          <a:xfrm rot="16200000">
            <a:off x="2050775" y="4354867"/>
            <a:ext cx="2531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1" indent="-285750">
              <a:buFont typeface="Wingdings" charset="2"/>
              <a:buChar char="²"/>
            </a:pPr>
            <a:r>
              <a:rPr lang="es-ES" dirty="0"/>
              <a:t>D. MEADOWS </a:t>
            </a:r>
            <a:r>
              <a:rPr lang="es-ES" dirty="0" smtClean="0">
                <a:solidFill>
                  <a:srgbClr val="FF0000"/>
                </a:solidFill>
              </a:rPr>
              <a:t>1971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3" name="Rectángulo 12"/>
          <p:cNvSpPr/>
          <p:nvPr/>
        </p:nvSpPr>
        <p:spPr>
          <a:xfrm rot="16200000">
            <a:off x="2676659" y="4493881"/>
            <a:ext cx="2287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1" indent="-285750">
              <a:buFont typeface="Wingdings" charset="2"/>
              <a:buChar char="²"/>
            </a:pPr>
            <a:r>
              <a:rPr lang="es-ES" dirty="0"/>
              <a:t>R. STAVINS </a:t>
            </a:r>
            <a:r>
              <a:rPr lang="es-ES" dirty="0">
                <a:solidFill>
                  <a:srgbClr val="FF0000"/>
                </a:solidFill>
              </a:rPr>
              <a:t>1972</a:t>
            </a:r>
          </a:p>
        </p:txBody>
      </p:sp>
      <p:sp>
        <p:nvSpPr>
          <p:cNvPr id="15" name="Rectángulo 14"/>
          <p:cNvSpPr/>
          <p:nvPr/>
        </p:nvSpPr>
        <p:spPr>
          <a:xfrm rot="16200000">
            <a:off x="2672691" y="4057864"/>
            <a:ext cx="3159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1" indent="-285750">
              <a:buFont typeface="Wingdings" charset="2"/>
              <a:buChar char="²"/>
            </a:pPr>
            <a:r>
              <a:rPr lang="es-ES" dirty="0"/>
              <a:t>E.F. SCHUMACHER </a:t>
            </a:r>
            <a:r>
              <a:rPr lang="es-ES" dirty="0">
                <a:solidFill>
                  <a:srgbClr val="FF0000"/>
                </a:solidFill>
              </a:rPr>
              <a:t>1973</a:t>
            </a:r>
          </a:p>
        </p:txBody>
      </p:sp>
      <p:sp>
        <p:nvSpPr>
          <p:cNvPr id="19" name="Rectángulo 18"/>
          <p:cNvSpPr/>
          <p:nvPr/>
        </p:nvSpPr>
        <p:spPr>
          <a:xfrm rot="16200000">
            <a:off x="3409635" y="4372053"/>
            <a:ext cx="2531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1" indent="-285750">
              <a:buFont typeface="Wingdings" charset="2"/>
              <a:buChar char="²"/>
            </a:pPr>
            <a:r>
              <a:rPr lang="es-ES" dirty="0"/>
              <a:t>P. DASGUPTA </a:t>
            </a:r>
            <a:r>
              <a:rPr lang="es-ES" dirty="0">
                <a:solidFill>
                  <a:srgbClr val="FF0000"/>
                </a:solidFill>
              </a:rPr>
              <a:t>1974</a:t>
            </a:r>
          </a:p>
        </p:txBody>
      </p:sp>
      <p:sp>
        <p:nvSpPr>
          <p:cNvPr id="20" name="Rectángulo 19"/>
          <p:cNvSpPr/>
          <p:nvPr/>
        </p:nvSpPr>
        <p:spPr>
          <a:xfrm rot="16200000">
            <a:off x="2983878" y="3576963"/>
            <a:ext cx="41216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1" indent="-285750">
              <a:buFont typeface="Wingdings" charset="2"/>
              <a:buChar char="²"/>
            </a:pPr>
            <a:r>
              <a:rPr lang="es-ES" dirty="0"/>
              <a:t>W.J. BAUMOL &amp; W.E. OATES </a:t>
            </a:r>
            <a:r>
              <a:rPr lang="es-ES" dirty="0">
                <a:solidFill>
                  <a:srgbClr val="FF0000"/>
                </a:solidFill>
              </a:rPr>
              <a:t>1975</a:t>
            </a:r>
          </a:p>
        </p:txBody>
      </p:sp>
      <p:sp>
        <p:nvSpPr>
          <p:cNvPr id="21" name="Rectángulo 20"/>
          <p:cNvSpPr/>
          <p:nvPr/>
        </p:nvSpPr>
        <p:spPr>
          <a:xfrm rot="16200000">
            <a:off x="4332844" y="4476695"/>
            <a:ext cx="2287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1" indent="-285750">
              <a:buFont typeface="Wingdings" charset="2"/>
              <a:buChar char="²"/>
            </a:pPr>
            <a:r>
              <a:rPr lang="es-ES" dirty="0" smtClean="0"/>
              <a:t>P. NIJKAMP </a:t>
            </a:r>
            <a:r>
              <a:rPr lang="es-ES" dirty="0">
                <a:solidFill>
                  <a:srgbClr val="FF0000"/>
                </a:solidFill>
              </a:rPr>
              <a:t>1976</a:t>
            </a:r>
          </a:p>
        </p:txBody>
      </p:sp>
      <p:sp>
        <p:nvSpPr>
          <p:cNvPr id="22" name="Rectángulo 21"/>
          <p:cNvSpPr/>
          <p:nvPr/>
        </p:nvSpPr>
        <p:spPr>
          <a:xfrm rot="16200000">
            <a:off x="4959695" y="4256636"/>
            <a:ext cx="2762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1" indent="-285750">
              <a:buFont typeface="Wingdings" charset="2"/>
              <a:buChar char="²"/>
            </a:pPr>
            <a:r>
              <a:rPr lang="es-ES" dirty="0"/>
              <a:t>J.M. HARTWICK </a:t>
            </a:r>
            <a:r>
              <a:rPr lang="es-ES" dirty="0" smtClean="0">
                <a:solidFill>
                  <a:srgbClr val="FF0000"/>
                </a:solidFill>
              </a:rPr>
              <a:t>1977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23" name="Rectángulo 22"/>
          <p:cNvSpPr/>
          <p:nvPr/>
        </p:nvSpPr>
        <p:spPr>
          <a:xfrm rot="16200000">
            <a:off x="5738063" y="4468233"/>
            <a:ext cx="2339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1" indent="-285750">
              <a:buFont typeface="Wingdings" charset="2"/>
              <a:buChar char="²"/>
            </a:pPr>
            <a:r>
              <a:rPr lang="es-ES" dirty="0"/>
              <a:t>E. OSTROM </a:t>
            </a:r>
            <a:r>
              <a:rPr lang="es-ES" dirty="0">
                <a:solidFill>
                  <a:srgbClr val="FF0000"/>
                </a:solidFill>
              </a:rPr>
              <a:t>1990</a:t>
            </a:r>
          </a:p>
        </p:txBody>
      </p:sp>
      <p:sp>
        <p:nvSpPr>
          <p:cNvPr id="25" name="Rectángulo 24"/>
          <p:cNvSpPr/>
          <p:nvPr/>
        </p:nvSpPr>
        <p:spPr>
          <a:xfrm rot="16200000">
            <a:off x="6112403" y="4410525"/>
            <a:ext cx="2454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1" indent="-285750">
              <a:buFont typeface="Wingdings" charset="2"/>
              <a:buChar char="²"/>
            </a:pPr>
            <a:r>
              <a:rPr lang="es-ES" dirty="0"/>
              <a:t>D. BROMLEY </a:t>
            </a:r>
            <a:r>
              <a:rPr lang="es-ES" dirty="0">
                <a:solidFill>
                  <a:srgbClr val="FF0000"/>
                </a:solidFill>
              </a:rPr>
              <a:t>1995</a:t>
            </a:r>
          </a:p>
        </p:txBody>
      </p:sp>
      <p:sp>
        <p:nvSpPr>
          <p:cNvPr id="26" name="Rectángulo 25"/>
          <p:cNvSpPr/>
          <p:nvPr/>
        </p:nvSpPr>
        <p:spPr>
          <a:xfrm rot="16200000">
            <a:off x="6536563" y="4474645"/>
            <a:ext cx="2326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1" indent="-285750">
              <a:buFont typeface="Wingdings" charset="2"/>
              <a:buChar char="²"/>
            </a:pPr>
            <a:r>
              <a:rPr lang="es-ES" dirty="0"/>
              <a:t>R. PERMAN </a:t>
            </a:r>
            <a:r>
              <a:rPr lang="es-ES" dirty="0">
                <a:solidFill>
                  <a:srgbClr val="FF0000"/>
                </a:solidFill>
              </a:rPr>
              <a:t>1996</a:t>
            </a:r>
          </a:p>
        </p:txBody>
      </p:sp>
      <p:sp>
        <p:nvSpPr>
          <p:cNvPr id="27" name="Rectángulo 26"/>
          <p:cNvSpPr/>
          <p:nvPr/>
        </p:nvSpPr>
        <p:spPr>
          <a:xfrm rot="16200000">
            <a:off x="7080566" y="4442585"/>
            <a:ext cx="2390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1" indent="-285750">
              <a:buFont typeface="Wingdings" charset="2"/>
              <a:buChar char="²"/>
            </a:pPr>
            <a:r>
              <a:rPr lang="es-ES" dirty="0"/>
              <a:t>C. KOLSTAD </a:t>
            </a:r>
            <a:r>
              <a:rPr lang="es-ES" dirty="0">
                <a:solidFill>
                  <a:srgbClr val="FF0000"/>
                </a:solidFill>
              </a:rPr>
              <a:t>2000</a:t>
            </a:r>
          </a:p>
        </p:txBody>
      </p:sp>
      <p:sp>
        <p:nvSpPr>
          <p:cNvPr id="28" name="Rectángulo 27"/>
          <p:cNvSpPr/>
          <p:nvPr/>
        </p:nvSpPr>
        <p:spPr>
          <a:xfrm>
            <a:off x="1259632" y="5318394"/>
            <a:ext cx="6462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Contribuciones analíticas, sistemáticas, </a:t>
            </a:r>
            <a:r>
              <a:rPr lang="es-ES" b="1" dirty="0" smtClean="0"/>
              <a:t>especializadas…</a:t>
            </a:r>
            <a:endParaRPr lang="es-ES" b="1" dirty="0"/>
          </a:p>
        </p:txBody>
      </p:sp>
      <p:sp>
        <p:nvSpPr>
          <p:cNvPr id="32" name="Rectángulo 31"/>
          <p:cNvSpPr/>
          <p:nvPr/>
        </p:nvSpPr>
        <p:spPr>
          <a:xfrm>
            <a:off x="6156176" y="1277759"/>
            <a:ext cx="2952328" cy="1431161"/>
          </a:xfrm>
          <a:prstGeom prst="rect">
            <a:avLst/>
          </a:prstGeom>
          <a:solidFill>
            <a:srgbClr val="3A68C4"/>
          </a:solidFill>
          <a:ln>
            <a:solidFill>
              <a:srgbClr val="3A68C4"/>
            </a:solidFill>
          </a:ln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chemeClr val="bg1"/>
                </a:solidFill>
              </a:rPr>
              <a:t>Debates disciplinarios importantes:</a:t>
            </a:r>
          </a:p>
          <a:p>
            <a:endParaRPr lang="es-ES" sz="800" dirty="0">
              <a:solidFill>
                <a:schemeClr val="bg1"/>
              </a:solidFill>
            </a:endParaRPr>
          </a:p>
          <a:p>
            <a:pPr marL="285750" indent="-285750">
              <a:buFont typeface="Wingdings" charset="2"/>
              <a:buChar char="ü"/>
            </a:pPr>
            <a:r>
              <a:rPr lang="es-ES" sz="1300" dirty="0" smtClean="0">
                <a:solidFill>
                  <a:schemeClr val="bg1"/>
                </a:solidFill>
              </a:rPr>
              <a:t>JEVONS-HOTELLING</a:t>
            </a:r>
            <a:endParaRPr lang="es-ES" sz="1300" dirty="0">
              <a:solidFill>
                <a:schemeClr val="bg1"/>
              </a:solidFill>
            </a:endParaRPr>
          </a:p>
          <a:p>
            <a:pPr marL="285750" indent="-285750">
              <a:buFont typeface="Wingdings" charset="2"/>
              <a:buChar char="ü"/>
            </a:pPr>
            <a:r>
              <a:rPr lang="es-ES" sz="1300" dirty="0" smtClean="0">
                <a:solidFill>
                  <a:schemeClr val="bg1"/>
                </a:solidFill>
              </a:rPr>
              <a:t>PIGOU-COASE-OSTROM</a:t>
            </a:r>
          </a:p>
          <a:p>
            <a:pPr marL="285750" indent="-285750">
              <a:buFont typeface="Wingdings" charset="2"/>
              <a:buChar char="ü"/>
            </a:pPr>
            <a:r>
              <a:rPr lang="es-ES" sz="1300" dirty="0" smtClean="0">
                <a:solidFill>
                  <a:schemeClr val="bg1"/>
                </a:solidFill>
              </a:rPr>
              <a:t>MEADOWS-</a:t>
            </a:r>
            <a:r>
              <a:rPr lang="es-ES" sz="1300" dirty="0">
                <a:solidFill>
                  <a:schemeClr val="bg1"/>
                </a:solidFill>
              </a:rPr>
              <a:t>SCHUMACHER</a:t>
            </a:r>
          </a:p>
          <a:p>
            <a:pPr marL="285750" indent="-285750">
              <a:buFont typeface="Wingdings" charset="2"/>
              <a:buChar char="ü"/>
            </a:pPr>
            <a:r>
              <a:rPr lang="es-ES" sz="1300" dirty="0" smtClean="0">
                <a:solidFill>
                  <a:schemeClr val="bg1"/>
                </a:solidFill>
              </a:rPr>
              <a:t>BAUMOL-OATES-PEARCE</a:t>
            </a:r>
          </a:p>
          <a:p>
            <a:pPr marL="285750" indent="-285750">
              <a:buFont typeface="Wingdings" charset="2"/>
              <a:buChar char="ü"/>
            </a:pPr>
            <a:r>
              <a:rPr lang="es-ES" sz="1300" dirty="0" smtClean="0">
                <a:solidFill>
                  <a:schemeClr val="bg1"/>
                </a:solidFill>
              </a:rPr>
              <a:t>DASGUPTA-HARTWICK</a:t>
            </a:r>
            <a:endParaRPr lang="es-ES" sz="1300" dirty="0">
              <a:solidFill>
                <a:schemeClr val="bg1"/>
              </a:solidFill>
            </a:endParaRPr>
          </a:p>
        </p:txBody>
      </p:sp>
      <p:sp>
        <p:nvSpPr>
          <p:cNvPr id="33" name="Rectángulo 32"/>
          <p:cNvSpPr/>
          <p:nvPr/>
        </p:nvSpPr>
        <p:spPr>
          <a:xfrm>
            <a:off x="107504" y="5867673"/>
            <a:ext cx="3960440" cy="64633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s-ES" sz="1200" dirty="0">
                <a:solidFill>
                  <a:srgbClr val="FFFFFF"/>
                </a:solidFill>
              </a:rPr>
              <a:t>O</a:t>
            </a:r>
            <a:r>
              <a:rPr lang="es-ES" sz="1200" dirty="0" smtClean="0">
                <a:solidFill>
                  <a:srgbClr val="FFFFFF"/>
                </a:solidFill>
              </a:rPr>
              <a:t>tras contribuciones importantes, no sistemáticas, con alusiones sobre economía y ambiente: A. SMITH 1776; </a:t>
            </a:r>
          </a:p>
          <a:p>
            <a:r>
              <a:rPr lang="es-ES" sz="1200" dirty="0" smtClean="0">
                <a:solidFill>
                  <a:srgbClr val="FFFFFF"/>
                </a:solidFill>
              </a:rPr>
              <a:t>T.R. MALTHUS </a:t>
            </a:r>
            <a:r>
              <a:rPr lang="es-ES" sz="1200" dirty="0">
                <a:solidFill>
                  <a:srgbClr val="FFFFFF"/>
                </a:solidFill>
              </a:rPr>
              <a:t>1798; </a:t>
            </a:r>
            <a:r>
              <a:rPr lang="es-ES" sz="1200" dirty="0" smtClean="0">
                <a:solidFill>
                  <a:srgbClr val="FFFFFF"/>
                </a:solidFill>
              </a:rPr>
              <a:t>K. MARX 1867.</a:t>
            </a:r>
            <a:endParaRPr lang="es-ES" sz="1200" dirty="0">
              <a:solidFill>
                <a:srgbClr val="FFFFFF"/>
              </a:solidFill>
            </a:endParaRPr>
          </a:p>
        </p:txBody>
      </p:sp>
      <p:sp>
        <p:nvSpPr>
          <p:cNvPr id="34" name="Rectángulo 33"/>
          <p:cNvSpPr/>
          <p:nvPr/>
        </p:nvSpPr>
        <p:spPr>
          <a:xfrm>
            <a:off x="4067944" y="5867673"/>
            <a:ext cx="5040560" cy="646331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r>
              <a:rPr lang="es-ES" sz="1200" dirty="0" smtClean="0">
                <a:solidFill>
                  <a:srgbClr val="FFFFFF"/>
                </a:solidFill>
              </a:rPr>
              <a:t>Contribuciones imprescindibles sobre Economía Ecológica:</a:t>
            </a:r>
          </a:p>
          <a:p>
            <a:r>
              <a:rPr lang="es-ES" sz="1200" dirty="0" smtClean="0">
                <a:solidFill>
                  <a:schemeClr val="bg1"/>
                </a:solidFill>
              </a:rPr>
              <a:t>K. BOULDING 1965;</a:t>
            </a:r>
            <a:r>
              <a:rPr lang="es-ES" sz="1200" dirty="0">
                <a:solidFill>
                  <a:schemeClr val="bg1"/>
                </a:solidFill>
              </a:rPr>
              <a:t> </a:t>
            </a:r>
            <a:r>
              <a:rPr lang="es-ES" sz="1200" dirty="0" smtClean="0">
                <a:solidFill>
                  <a:schemeClr val="bg1"/>
                </a:solidFill>
              </a:rPr>
              <a:t>N. GEORGESCU</a:t>
            </a:r>
            <a:r>
              <a:rPr lang="es-ES" sz="1200" dirty="0">
                <a:solidFill>
                  <a:schemeClr val="bg1"/>
                </a:solidFill>
              </a:rPr>
              <a:t>-ROEGEN </a:t>
            </a:r>
            <a:r>
              <a:rPr lang="es-ES" sz="1200" dirty="0" smtClean="0">
                <a:solidFill>
                  <a:schemeClr val="bg1"/>
                </a:solidFill>
              </a:rPr>
              <a:t>1971; H. DALY 1977; </a:t>
            </a:r>
            <a:r>
              <a:rPr lang="es-ES" sz="1200" dirty="0">
                <a:solidFill>
                  <a:schemeClr val="bg1"/>
                </a:solidFill>
              </a:rPr>
              <a:t>J. MARTÍNEZ ALIER </a:t>
            </a:r>
            <a:r>
              <a:rPr lang="es-ES" sz="1200" dirty="0" smtClean="0">
                <a:solidFill>
                  <a:schemeClr val="bg1"/>
                </a:solidFill>
              </a:rPr>
              <a:t>1987;</a:t>
            </a:r>
            <a:r>
              <a:rPr lang="es-ES" sz="1200" dirty="0">
                <a:solidFill>
                  <a:schemeClr val="bg1"/>
                </a:solidFill>
              </a:rPr>
              <a:t> </a:t>
            </a:r>
            <a:r>
              <a:rPr lang="es-ES" sz="1200" dirty="0" smtClean="0">
                <a:solidFill>
                  <a:schemeClr val="bg1"/>
                </a:solidFill>
              </a:rPr>
              <a:t>J.M. NAREDO 1993; R. COSTANZA 1997.</a:t>
            </a:r>
          </a:p>
        </p:txBody>
      </p:sp>
      <p:sp>
        <p:nvSpPr>
          <p:cNvPr id="35" name="Rectángulo 34"/>
          <p:cNvSpPr/>
          <p:nvPr/>
        </p:nvSpPr>
        <p:spPr>
          <a:xfrm rot="16200000">
            <a:off x="4630239" y="4342043"/>
            <a:ext cx="2557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1" indent="-285750">
              <a:buFont typeface="Wingdings" charset="2"/>
              <a:buChar char="²"/>
            </a:pPr>
            <a:r>
              <a:rPr lang="es-ES" dirty="0" smtClean="0"/>
              <a:t>D.W. </a:t>
            </a:r>
            <a:r>
              <a:rPr lang="es-ES" dirty="0"/>
              <a:t>PEARCE </a:t>
            </a:r>
            <a:r>
              <a:rPr lang="es-ES" dirty="0" smtClean="0">
                <a:solidFill>
                  <a:srgbClr val="FF0000"/>
                </a:solidFill>
              </a:rPr>
              <a:t>1976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5011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dirty="0"/>
          </a:p>
        </p:txBody>
      </p:sp>
      <p:pic>
        <p:nvPicPr>
          <p:cNvPr id="5223" name="Imagen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63"/>
            <a:ext cx="533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52400"/>
            <a:ext cx="66357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ángulo 13"/>
          <p:cNvSpPr/>
          <p:nvPr/>
        </p:nvSpPr>
        <p:spPr>
          <a:xfrm>
            <a:off x="2699792" y="908720"/>
            <a:ext cx="52565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u="sng" dirty="0" smtClean="0"/>
              <a:t>Argumentos disciplinarios y académicos</a:t>
            </a:r>
          </a:p>
        </p:txBody>
      </p:sp>
      <p:pic>
        <p:nvPicPr>
          <p:cNvPr id="16" name="Imagen 15" descr="Captura de pantalla 2014-01-04 a la(s) 13.38.20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18012"/>
            <a:ext cx="1944216" cy="1458162"/>
          </a:xfrm>
          <a:prstGeom prst="rect">
            <a:avLst/>
          </a:prstGeom>
        </p:spPr>
      </p:pic>
      <p:sp>
        <p:nvSpPr>
          <p:cNvPr id="18" name="Text Box 145"/>
          <p:cNvSpPr txBox="1">
            <a:spLocks noChangeArrowheads="1"/>
          </p:cNvSpPr>
          <p:nvPr/>
        </p:nvSpPr>
        <p:spPr bwMode="auto">
          <a:xfrm>
            <a:off x="1691680" y="5130"/>
            <a:ext cx="5832648" cy="32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ES" sz="700" b="1" dirty="0" smtClean="0"/>
              <a:t> La importancia de la Economía Ambiental (en la formación del economista de la UNAM)</a:t>
            </a:r>
          </a:p>
          <a:p>
            <a:pPr algn="ctr">
              <a:lnSpc>
                <a:spcPct val="110000"/>
              </a:lnSpc>
            </a:pPr>
            <a:r>
              <a:rPr lang="es-ES" sz="700" b="1" dirty="0" smtClean="0"/>
              <a:t>Prof. Eduardo VEGA LÓPEZ, Facultad de Economía, UNAM.</a:t>
            </a:r>
          </a:p>
        </p:txBody>
      </p:sp>
      <p:graphicFrame>
        <p:nvGraphicFramePr>
          <p:cNvPr id="20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086494"/>
              </p:ext>
            </p:extLst>
          </p:nvPr>
        </p:nvGraphicFramePr>
        <p:xfrm>
          <a:off x="755724" y="1551457"/>
          <a:ext cx="7632700" cy="4541839"/>
        </p:xfrm>
        <a:graphic>
          <a:graphicData uri="http://schemas.openxmlformats.org/drawingml/2006/table">
            <a:tbl>
              <a:tblPr/>
              <a:tblGrid>
                <a:gridCol w="763587"/>
                <a:gridCol w="763588"/>
                <a:gridCol w="762000"/>
                <a:gridCol w="763587"/>
                <a:gridCol w="763588"/>
                <a:gridCol w="763587"/>
                <a:gridCol w="763588"/>
                <a:gridCol w="762000"/>
                <a:gridCol w="763587"/>
                <a:gridCol w="763588"/>
              </a:tblGrid>
              <a:tr h="426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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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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BP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  <a:sym typeface="Symbo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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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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>
                        <a:alpha val="50000"/>
                      </a:srgbClr>
                    </a:solidFill>
                  </a:tcPr>
                </a:tc>
              </a:tr>
              <a:tr h="426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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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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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>
                        <a:alpha val="50000"/>
                      </a:srgbClr>
                    </a:solidFill>
                  </a:tcPr>
                </a:tc>
              </a:tr>
              <a:tr h="4267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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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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</a:t>
                      </a: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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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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>
                        <a:alpha val="50000"/>
                      </a:srgbClr>
                    </a:solidFill>
                  </a:tcPr>
                </a:tc>
              </a:tr>
              <a:tr h="4267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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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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Amb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  <a:sym typeface="Symbo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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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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00"/>
                        </a:gs>
                        <a:gs pos="100000">
                          <a:srgbClr val="765E00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4267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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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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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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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4267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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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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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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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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4267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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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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  <a:sym typeface="Symbol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EDR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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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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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4267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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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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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7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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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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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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89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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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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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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KN+ </a:t>
                      </a:r>
                      <a:r>
                        <a:rPr kumimoji="0" lang="es-E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Amb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Group 1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780072"/>
              </p:ext>
            </p:extLst>
          </p:nvPr>
        </p:nvGraphicFramePr>
        <p:xfrm>
          <a:off x="5364088" y="4531800"/>
          <a:ext cx="3779912" cy="2382063"/>
        </p:xfrm>
        <a:graphic>
          <a:graphicData uri="http://schemas.openxmlformats.org/drawingml/2006/table">
            <a:tbl>
              <a:tblPr/>
              <a:tblGrid>
                <a:gridCol w="694269"/>
                <a:gridCol w="3085643"/>
              </a:tblGrid>
              <a:tr h="3292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 </a:t>
                      </a:r>
                    </a:p>
                  </a:txBody>
                  <a:tcPr marL="91456" marR="91456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Producción de bienes y </a:t>
                      </a: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servicios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 = </a:t>
                      </a:r>
                      <a:r>
                        <a:rPr lang="es-ES" sz="800" b="1" dirty="0" smtClean="0">
                          <a:solidFill>
                            <a:schemeClr val="tx1"/>
                          </a:solidFill>
                          <a:sym typeface="Symbol" charset="0"/>
                        </a:rPr>
                        <a:t></a:t>
                      </a: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s-E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Cmg</a:t>
                      </a: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s-E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Cme</a:t>
                      </a: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s-E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Ymg</a:t>
                      </a: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s-E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cge</a:t>
                      </a: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s-E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</a:t>
                      </a: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s-E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λ</a:t>
                      </a: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s-E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92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L="91456" marR="91456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Consumo de bienes y </a:t>
                      </a: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servicios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 = </a:t>
                      </a:r>
                      <a:r>
                        <a:rPr lang="es-ES" sz="800" b="1" dirty="0" smtClean="0">
                          <a:solidFill>
                            <a:schemeClr val="tx1"/>
                          </a:solidFill>
                          <a:sym typeface="Symbol" charset="0"/>
                        </a:rPr>
                        <a:t></a:t>
                      </a: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(p, </a:t>
                      </a:r>
                      <a:r>
                        <a:rPr kumimoji="0" lang="es-E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</a:t>
                      </a: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Y, </a:t>
                      </a:r>
                      <a:r>
                        <a:rPr kumimoji="0" lang="es-E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ngp</a:t>
                      </a: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s-E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</a:t>
                      </a: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s-E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λ</a:t>
                      </a: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 </a:t>
                      </a:r>
                      <a:endParaRPr kumimoji="0" lang="es-E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8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L="91456" marR="91456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Bienestar individual y </a:t>
                      </a: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social </a:t>
                      </a:r>
                      <a:r>
                        <a:rPr kumimoji="0" lang="es-E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intertemporal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s-ES" sz="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MAX</a:t>
                      </a: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</a:t>
                      </a:r>
                      <a:r>
                        <a:rPr lang="es-ES" sz="800" b="1" dirty="0" smtClean="0">
                          <a:solidFill>
                            <a:schemeClr val="tx1"/>
                          </a:solidFill>
                          <a:sym typeface="Symbol" charset="0"/>
                        </a:rPr>
                        <a:t></a:t>
                      </a: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(Cx</a:t>
                      </a:r>
                      <a:r>
                        <a:rPr kumimoji="0" lang="es-ES" sz="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Cx</a:t>
                      </a:r>
                      <a:r>
                        <a:rPr kumimoji="0" lang="es-ES" sz="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 </a:t>
                      </a:r>
                      <a:endParaRPr kumimoji="0" lang="es-E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3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s-E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Amb</a:t>
                      </a: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es-E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Conjunto de </a:t>
                      </a: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acervos y recursos de capital natural </a:t>
                      </a:r>
                      <a:r>
                        <a:rPr kumimoji="0" lang="es-E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más </a:t>
                      </a: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flujos y servicios ambientales </a:t>
                      </a:r>
                      <a:endParaRPr kumimoji="0" lang="es-E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3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EDR o </a:t>
                      </a:r>
                      <a:r>
                        <a:rPr kumimoji="0" lang="es-E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Exter</a:t>
                      </a:r>
                      <a:r>
                        <a:rPr kumimoji="0" lang="es-ES" sz="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es-ES" sz="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Conjunto de emisiones</a:t>
                      </a:r>
                      <a:r>
                        <a:rPr kumimoji="0" lang="es-E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descargas, residuos </a:t>
                      </a:r>
                      <a:r>
                        <a:rPr kumimoji="0" lang="es-E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contaminantes </a:t>
                      </a: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 otros daños ecológicos (externalidades negativas, </a:t>
                      </a:r>
                      <a:r>
                        <a:rPr kumimoji="0" lang="es-E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Cmgs</a:t>
                      </a: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s-E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7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marL="91456" marR="91456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Reducción, recuperación, </a:t>
                      </a: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reutilización, reciclaje y/o </a:t>
                      </a:r>
                      <a:r>
                        <a:rPr kumimoji="0" lang="es-E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resiliencia</a:t>
                      </a: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de EDR o </a:t>
                      </a:r>
                      <a:r>
                        <a:rPr kumimoji="0" lang="es-E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Exter</a:t>
                      </a:r>
                      <a:r>
                        <a:rPr kumimoji="0" lang="es-ES" sz="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es-ES" sz="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Tab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102587"/>
              </p:ext>
            </p:extLst>
          </p:nvPr>
        </p:nvGraphicFramePr>
        <p:xfrm>
          <a:off x="1775028" y="6386594"/>
          <a:ext cx="3529012" cy="426782"/>
        </p:xfrm>
        <a:graphic>
          <a:graphicData uri="http://schemas.openxmlformats.org/drawingml/2006/table">
            <a:tbl>
              <a:tblPr/>
              <a:tblGrid>
                <a:gridCol w="648185"/>
                <a:gridCol w="2880827"/>
              </a:tblGrid>
              <a:tr h="4267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BP </a:t>
                      </a:r>
                      <a:endParaRPr kumimoji="0" lang="es-E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Bienes públicos, saturados, </a:t>
                      </a:r>
                      <a:r>
                        <a:rPr kumimoji="0" lang="es-E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semi</a:t>
                      </a: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-públicos</a:t>
                      </a:r>
                      <a:endParaRPr kumimoji="0" lang="es-E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Text Box 144"/>
          <p:cNvSpPr txBox="1">
            <a:spLocks noChangeArrowheads="1"/>
          </p:cNvSpPr>
          <p:nvPr/>
        </p:nvSpPr>
        <p:spPr bwMode="auto">
          <a:xfrm>
            <a:off x="-36512" y="6239053"/>
            <a:ext cx="16561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600" b="1" dirty="0" smtClean="0">
                <a:solidFill>
                  <a:schemeClr val="bg1">
                    <a:lumMod val="50000"/>
                  </a:schemeClr>
                </a:solidFill>
              </a:rPr>
              <a:t>Presentación realizada en el  </a:t>
            </a:r>
            <a:r>
              <a:rPr lang="es-ES" sz="600" b="1" i="1" dirty="0" smtClean="0">
                <a:solidFill>
                  <a:schemeClr val="bg1">
                    <a:lumMod val="50000"/>
                  </a:schemeClr>
                </a:solidFill>
              </a:rPr>
              <a:t>Segundo Foro de Propuestas de Transformación del Plan de Estudios vigente </a:t>
            </a:r>
            <a:r>
              <a:rPr lang="es-ES" sz="600" b="1" dirty="0" smtClean="0">
                <a:solidFill>
                  <a:schemeClr val="bg1">
                    <a:lumMod val="50000"/>
                  </a:schemeClr>
                </a:solidFill>
              </a:rPr>
              <a:t>de la licenciatura </a:t>
            </a:r>
            <a:r>
              <a:rPr lang="es-ES" sz="600" b="1" dirty="0">
                <a:solidFill>
                  <a:schemeClr val="bg1">
                    <a:lumMod val="50000"/>
                  </a:schemeClr>
                </a:solidFill>
              </a:rPr>
              <a:t>e</a:t>
            </a:r>
            <a:r>
              <a:rPr lang="es-ES" sz="600" b="1" dirty="0" smtClean="0">
                <a:solidFill>
                  <a:schemeClr val="bg1">
                    <a:lumMod val="50000"/>
                  </a:schemeClr>
                </a:solidFill>
              </a:rPr>
              <a:t>scolarizada de la Facultad </a:t>
            </a:r>
            <a:r>
              <a:rPr lang="es-ES" sz="600" b="1" dirty="0">
                <a:solidFill>
                  <a:schemeClr val="bg1">
                    <a:lumMod val="50000"/>
                  </a:schemeClr>
                </a:solidFill>
              </a:rPr>
              <a:t>de Economía, </a:t>
            </a:r>
            <a:r>
              <a:rPr lang="es-ES" sz="600" b="1" dirty="0" smtClean="0">
                <a:solidFill>
                  <a:schemeClr val="bg1">
                    <a:lumMod val="50000"/>
                  </a:schemeClr>
                </a:solidFill>
              </a:rPr>
              <a:t>UNAM, 5 al 22 de mayo de 2014. </a:t>
            </a:r>
            <a:endParaRPr lang="es-ES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9393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dirty="0"/>
          </a:p>
        </p:txBody>
      </p:sp>
      <p:pic>
        <p:nvPicPr>
          <p:cNvPr id="5223" name="Imagen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63"/>
            <a:ext cx="533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52400"/>
            <a:ext cx="66357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ángulo 14"/>
          <p:cNvSpPr/>
          <p:nvPr/>
        </p:nvSpPr>
        <p:spPr>
          <a:xfrm>
            <a:off x="2699792" y="908720"/>
            <a:ext cx="540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u="sng" dirty="0" smtClean="0"/>
              <a:t>Persuasión teórica, profesional y docente</a:t>
            </a:r>
          </a:p>
        </p:txBody>
      </p:sp>
      <p:pic>
        <p:nvPicPr>
          <p:cNvPr id="17" name="Imagen 16" descr="Captura de pantalla 2014-01-04 a la(s) 13.41.28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21358"/>
            <a:ext cx="1944216" cy="1464690"/>
          </a:xfrm>
          <a:prstGeom prst="rect">
            <a:avLst/>
          </a:prstGeom>
        </p:spPr>
      </p:pic>
      <p:sp>
        <p:nvSpPr>
          <p:cNvPr id="18" name="Text Box 145"/>
          <p:cNvSpPr txBox="1">
            <a:spLocks noChangeArrowheads="1"/>
          </p:cNvSpPr>
          <p:nvPr/>
        </p:nvSpPr>
        <p:spPr bwMode="auto">
          <a:xfrm>
            <a:off x="1691680" y="5130"/>
            <a:ext cx="5832648" cy="32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ES" sz="700" b="1" dirty="0" smtClean="0"/>
              <a:t> La importancia de la Economía Ambiental (en la formación del economista de la UNAM)</a:t>
            </a:r>
          </a:p>
          <a:p>
            <a:pPr algn="ctr">
              <a:lnSpc>
                <a:spcPct val="110000"/>
              </a:lnSpc>
            </a:pPr>
            <a:r>
              <a:rPr lang="es-ES" sz="700" b="1" dirty="0" smtClean="0"/>
              <a:t>Prof. Eduardo VEGA LÓPEZ, Facultad de Economía, UNAM.</a:t>
            </a:r>
          </a:p>
        </p:txBody>
      </p:sp>
      <p:sp>
        <p:nvSpPr>
          <p:cNvPr id="10" name="Text Box 144"/>
          <p:cNvSpPr txBox="1">
            <a:spLocks noChangeArrowheads="1"/>
          </p:cNvSpPr>
          <p:nvPr/>
        </p:nvSpPr>
        <p:spPr bwMode="auto">
          <a:xfrm>
            <a:off x="179512" y="6597352"/>
            <a:ext cx="87849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600" b="1" dirty="0" smtClean="0">
                <a:solidFill>
                  <a:srgbClr val="7F7F7F"/>
                </a:solidFill>
              </a:rPr>
              <a:t>Presentación realizada en el  </a:t>
            </a:r>
            <a:r>
              <a:rPr lang="es-ES" sz="600" b="1" i="1" dirty="0" smtClean="0">
                <a:solidFill>
                  <a:srgbClr val="7F7F7F"/>
                </a:solidFill>
              </a:rPr>
              <a:t>Segundo Foro de Propuestas de Transformación del Plan de Estudios vigente </a:t>
            </a:r>
            <a:r>
              <a:rPr lang="es-ES" sz="600" b="1" dirty="0" smtClean="0">
                <a:solidFill>
                  <a:srgbClr val="7F7F7F"/>
                </a:solidFill>
              </a:rPr>
              <a:t>de la licenciatura </a:t>
            </a:r>
            <a:r>
              <a:rPr lang="es-ES" sz="600" b="1" dirty="0">
                <a:solidFill>
                  <a:srgbClr val="7F7F7F"/>
                </a:solidFill>
              </a:rPr>
              <a:t>e</a:t>
            </a:r>
            <a:r>
              <a:rPr lang="es-ES" sz="600" b="1" dirty="0" smtClean="0">
                <a:solidFill>
                  <a:srgbClr val="7F7F7F"/>
                </a:solidFill>
              </a:rPr>
              <a:t>scolarizada de la Facultad </a:t>
            </a:r>
            <a:r>
              <a:rPr lang="es-ES" sz="600" b="1" dirty="0">
                <a:solidFill>
                  <a:srgbClr val="7F7F7F"/>
                </a:solidFill>
              </a:rPr>
              <a:t>de Economía, </a:t>
            </a:r>
            <a:r>
              <a:rPr lang="es-ES" sz="600" b="1" dirty="0" smtClean="0">
                <a:solidFill>
                  <a:srgbClr val="7F7F7F"/>
                </a:solidFill>
              </a:rPr>
              <a:t>UNAM, 5 al 22 de mayo de 2014. </a:t>
            </a:r>
            <a:endParaRPr lang="es-ES" sz="600" b="1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8268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iseño predeterminado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Enfoque.thmx</Template>
  <TotalTime>13230</TotalTime>
  <Words>3020</Words>
  <Application>Microsoft Office PowerPoint</Application>
  <PresentationFormat>Presentación en pantalla (4:3)</PresentationFormat>
  <Paragraphs>332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2_Diseño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Particular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Eduardo Vega López</dc:creator>
  <cp:lastModifiedBy>CIFE</cp:lastModifiedBy>
  <cp:revision>971</cp:revision>
  <dcterms:created xsi:type="dcterms:W3CDTF">2013-02-26T12:22:35Z</dcterms:created>
  <dcterms:modified xsi:type="dcterms:W3CDTF">2014-05-19T13:24:14Z</dcterms:modified>
</cp:coreProperties>
</file>