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6" r:id="rId2"/>
    <p:sldId id="259" r:id="rId3"/>
    <p:sldId id="260" r:id="rId4"/>
    <p:sldId id="261" r:id="rId5"/>
    <p:sldId id="292" r:id="rId6"/>
    <p:sldId id="262" r:id="rId7"/>
    <p:sldId id="291" r:id="rId8"/>
    <p:sldId id="264" r:id="rId9"/>
    <p:sldId id="265" r:id="rId10"/>
    <p:sldId id="266" r:id="rId11"/>
    <p:sldId id="267" r:id="rId12"/>
    <p:sldId id="268" r:id="rId13"/>
    <p:sldId id="269" r:id="rId14"/>
    <p:sldId id="270" r:id="rId15"/>
    <p:sldId id="271" r:id="rId16"/>
    <p:sldId id="272" r:id="rId17"/>
    <p:sldId id="273" r:id="rId18"/>
    <p:sldId id="287" r:id="rId19"/>
    <p:sldId id="294" r:id="rId20"/>
    <p:sldId id="295" r:id="rId21"/>
    <p:sldId id="293" r:id="rId2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392"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107437-0B02-4B65-BB84-A930D420E165}" type="datetimeFigureOut">
              <a:rPr lang="es-MX" smtClean="0"/>
              <a:t>19/05/2014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19CB7D-C9BE-4DE3-B788-F589E9E5CCB7}" type="slidenum">
              <a:rPr lang="es-MX" smtClean="0"/>
              <a:t>‹Nº›</a:t>
            </a:fld>
            <a:endParaRPr lang="es-MX"/>
          </a:p>
        </p:txBody>
      </p:sp>
    </p:spTree>
    <p:extLst>
      <p:ext uri="{BB962C8B-B14F-4D97-AF65-F5344CB8AC3E}">
        <p14:creationId xmlns:p14="http://schemas.microsoft.com/office/powerpoint/2010/main" val="179342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ltLang="es-MX"/>
              <a:t>Análisis Espacial y Geoinformática</a:t>
            </a:r>
          </a:p>
        </p:txBody>
      </p:sp>
      <p:sp>
        <p:nvSpPr>
          <p:cNvPr id="5" name="Rectangle 7"/>
          <p:cNvSpPr>
            <a:spLocks noGrp="1" noChangeArrowheads="1"/>
          </p:cNvSpPr>
          <p:nvPr>
            <p:ph type="sldNum" sz="quarter" idx="5"/>
          </p:nvPr>
        </p:nvSpPr>
        <p:spPr>
          <a:ln/>
        </p:spPr>
        <p:txBody>
          <a:bodyPr/>
          <a:lstStyle/>
          <a:p>
            <a:fld id="{4A2628F9-9B5E-4C2B-8732-9FE9339485B8}" type="slidenum">
              <a:rPr lang="es-ES" altLang="es-MX"/>
              <a:pPr/>
              <a:t>8</a:t>
            </a:fld>
            <a:endParaRPr lang="es-ES" altLang="es-MX"/>
          </a:p>
        </p:txBody>
      </p:sp>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s-MX" altLang="es-MX"/>
              <a:t>El objetivo es muy claro y sin embargo con frecuencia se confunde análisis espacial con operaciones de sig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ltLang="es-MX"/>
              <a:t>Análisis Espacial y Geoinformática</a:t>
            </a:r>
          </a:p>
        </p:txBody>
      </p:sp>
      <p:sp>
        <p:nvSpPr>
          <p:cNvPr id="5" name="Rectangle 7"/>
          <p:cNvSpPr>
            <a:spLocks noGrp="1" noChangeArrowheads="1"/>
          </p:cNvSpPr>
          <p:nvPr>
            <p:ph type="sldNum" sz="quarter" idx="5"/>
          </p:nvPr>
        </p:nvSpPr>
        <p:spPr>
          <a:ln/>
        </p:spPr>
        <p:txBody>
          <a:bodyPr/>
          <a:lstStyle/>
          <a:p>
            <a:fld id="{FD33D4C1-09CD-4A85-B196-0B187A531FF0}" type="slidenum">
              <a:rPr lang="es-ES" altLang="es-MX"/>
              <a:pPr/>
              <a:t>9</a:t>
            </a:fld>
            <a:endParaRPr lang="es-ES" altLang="es-MX"/>
          </a:p>
        </p:txBody>
      </p:sp>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s-MX" altLang="es-MX"/>
              <a:t>El AE procesa datos, produce información, caracteriza eventos espaciales, explora relaciones espaciales, simula procesos espaciales y revela patrones</a:t>
            </a:r>
          </a:p>
          <a:p>
            <a:r>
              <a:rPr lang="es-MX" altLang="es-MX"/>
              <a:t>El AE tiene técnicas para analizar datos (ajuste de datos a una regresión)</a:t>
            </a:r>
          </a:p>
          <a:p>
            <a:r>
              <a:rPr lang="es-MX" altLang="es-MX"/>
              <a:t>El AE tiene técnicas para analizar información (selección mediante operadores lógicos)</a:t>
            </a:r>
          </a:p>
          <a:p>
            <a:r>
              <a:rPr lang="es-MX" altLang="es-MX"/>
              <a:t>El AE tiene técnicas para analizar eventos espaciales (interpolación para eventos discretos)</a:t>
            </a:r>
          </a:p>
          <a:p>
            <a:r>
              <a:rPr lang="es-MX" altLang="es-MX"/>
              <a:t>El AE tiene técncas para analizar relaciones espaciales (buffers con distancia variable para relaciones de proximidad)</a:t>
            </a:r>
          </a:p>
          <a:p>
            <a:r>
              <a:rPr lang="es-MX" altLang="es-MX"/>
              <a:t>El AE tiene técnicas para analizar procesos espaciales (identificación del sistema de ciudades mediante análisis de llamadas telefónicas)</a:t>
            </a:r>
          </a:p>
          <a:p>
            <a:r>
              <a:rPr lang="es-MX" altLang="es-MX"/>
              <a:t>La geoinformática cuenta con SIG, PR y GPS y tecnologías relacionadas</a:t>
            </a:r>
          </a:p>
          <a:p>
            <a:r>
              <a:rPr lang="es-MX" altLang="es-MX"/>
              <a:t>La búsqueda de patrones consiste en revelear un patrón que existe pero que no es visible, cuando menos no fácilmente. Por ejemplo los patrones de riesgo de u inundación que se hacen aparentes sólo mediante la relación de eventos a través de mapas.</a:t>
            </a:r>
          </a:p>
          <a:p>
            <a:r>
              <a:rPr lang="es-MX" altLang="es-MX"/>
              <a:t>Al diseño de patrones óptimos pertenece por ejemplo el ordenamiento territorial y la selección de sitios</a:t>
            </a:r>
          </a:p>
          <a:p>
            <a:r>
              <a:rPr lang="es-MX" altLang="es-MX"/>
              <a:t>A la explicación de patrones pertenece por ejemplo la distribución desucursales bancarias en una ciudad o la erosión en una región  </a:t>
            </a:r>
            <a:endParaRPr lang="es-ES" alt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ltLang="es-MX"/>
              <a:t>Análisis Espacial y Geoinformática</a:t>
            </a:r>
          </a:p>
        </p:txBody>
      </p:sp>
      <p:sp>
        <p:nvSpPr>
          <p:cNvPr id="5" name="Rectangle 7"/>
          <p:cNvSpPr>
            <a:spLocks noGrp="1" noChangeArrowheads="1"/>
          </p:cNvSpPr>
          <p:nvPr>
            <p:ph type="sldNum" sz="quarter" idx="5"/>
          </p:nvPr>
        </p:nvSpPr>
        <p:spPr>
          <a:ln/>
        </p:spPr>
        <p:txBody>
          <a:bodyPr/>
          <a:lstStyle/>
          <a:p>
            <a:fld id="{AD74A45F-7072-4BD9-926C-F5976D6A14FF}" type="slidenum">
              <a:rPr lang="es-ES" altLang="es-MX"/>
              <a:pPr/>
              <a:t>10</a:t>
            </a:fld>
            <a:endParaRPr lang="es-ES" altLang="es-MX"/>
          </a:p>
        </p:txBody>
      </p:sp>
      <p:sp>
        <p:nvSpPr>
          <p:cNvPr id="112642" name="Rectangle 2"/>
          <p:cNvSpPr>
            <a:spLocks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s-MX" altLang="es-MX"/>
              <a:t>El modelo es necesario. El modelo es una abstracción de la realidad que nos permite seleccionar de la compleja realidad lo que es más relevante para un problema específico.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ltLang="es-MX"/>
              <a:t>Análisis Espacial y Geoinformática</a:t>
            </a:r>
          </a:p>
        </p:txBody>
      </p:sp>
      <p:sp>
        <p:nvSpPr>
          <p:cNvPr id="5" name="Rectangle 7"/>
          <p:cNvSpPr>
            <a:spLocks noGrp="1" noChangeArrowheads="1"/>
          </p:cNvSpPr>
          <p:nvPr>
            <p:ph type="sldNum" sz="quarter" idx="5"/>
          </p:nvPr>
        </p:nvSpPr>
        <p:spPr>
          <a:ln/>
        </p:spPr>
        <p:txBody>
          <a:bodyPr/>
          <a:lstStyle/>
          <a:p>
            <a:fld id="{CE8A6F78-15A9-434B-AF8A-79C27B3CFED1}" type="slidenum">
              <a:rPr lang="es-ES" altLang="es-MX"/>
              <a:pPr/>
              <a:t>11</a:t>
            </a:fld>
            <a:endParaRPr lang="es-ES" altLang="es-MX"/>
          </a:p>
        </p:txBody>
      </p:sp>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s-MX" altLang="es-MX"/>
              <a:t>It is bad modeling practice to structure a problem in terms of a tool instead of in terms of the problem itself.</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ltLang="es-MX"/>
              <a:t>Análisis Espacial y Geoinformática</a:t>
            </a:r>
          </a:p>
        </p:txBody>
      </p:sp>
      <p:sp>
        <p:nvSpPr>
          <p:cNvPr id="5" name="Rectangle 7"/>
          <p:cNvSpPr>
            <a:spLocks noGrp="1" noChangeArrowheads="1"/>
          </p:cNvSpPr>
          <p:nvPr>
            <p:ph type="sldNum" sz="quarter" idx="5"/>
          </p:nvPr>
        </p:nvSpPr>
        <p:spPr>
          <a:ln/>
        </p:spPr>
        <p:txBody>
          <a:bodyPr/>
          <a:lstStyle/>
          <a:p>
            <a:fld id="{1261A96A-8C84-4E5A-AD91-ADC42B5856A0}" type="slidenum">
              <a:rPr lang="es-ES" altLang="es-MX"/>
              <a:pPr/>
              <a:t>12</a:t>
            </a:fld>
            <a:endParaRPr lang="es-ES" altLang="es-MX"/>
          </a:p>
        </p:txBody>
      </p:sp>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s-MX" altLang="es-MX"/>
              <a:t>Identificar significa ponerle una etiqueta, un nombre que lo diferencie de otros problemas</a:t>
            </a:r>
          </a:p>
          <a:p>
            <a:r>
              <a:rPr lang="es-MX" altLang="es-MX"/>
              <a:t>También implica caracterizar el problema.</a:t>
            </a:r>
          </a:p>
          <a:p>
            <a:r>
              <a:rPr lang="es-MX" altLang="es-MX"/>
              <a:t>Los antecedentes de identificación y soluciones deben ser tomados en cuenta.</a:t>
            </a:r>
            <a:endParaRPr lang="es-ES" alt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ltLang="es-MX"/>
              <a:t>Análisis Espacial y Geoinformática</a:t>
            </a:r>
          </a:p>
        </p:txBody>
      </p:sp>
      <p:sp>
        <p:nvSpPr>
          <p:cNvPr id="5" name="Rectangle 7"/>
          <p:cNvSpPr>
            <a:spLocks noGrp="1" noChangeArrowheads="1"/>
          </p:cNvSpPr>
          <p:nvPr>
            <p:ph type="sldNum" sz="quarter" idx="5"/>
          </p:nvPr>
        </p:nvSpPr>
        <p:spPr>
          <a:ln/>
        </p:spPr>
        <p:txBody>
          <a:bodyPr/>
          <a:lstStyle/>
          <a:p>
            <a:fld id="{C2154319-AFA5-4884-9D3A-3FDC615E7E8A}" type="slidenum">
              <a:rPr lang="es-ES" altLang="es-MX"/>
              <a:pPr/>
              <a:t>13</a:t>
            </a:fld>
            <a:endParaRPr lang="es-ES" altLang="es-MX"/>
          </a:p>
        </p:txBody>
      </p:sp>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s-MX" altLang="es-MX"/>
              <a:t>En ocasiones el espacio mismo (del área de estudio) puede consistir en un evento.</a:t>
            </a:r>
          </a:p>
          <a:p>
            <a:endParaRPr lang="es-MX" altLang="es-MX"/>
          </a:p>
          <a:p>
            <a:r>
              <a:rPr lang="es-MX" altLang="es-MX"/>
              <a:t>Ejemplo,</a:t>
            </a:r>
          </a:p>
          <a:p>
            <a:r>
              <a:rPr lang="es-MX" altLang="es-MX"/>
              <a:t>Se necesita cobertura vegetal de bosques y selvas, pastos/matorrales y agricultura , se tiene cobertura vegetal como tal si entonces es un evento primario , si no se tiene que generar de un evento primario como el Inventario nacional forestal mediante reclasificación y entonces se trata de un evento analítico.</a:t>
            </a:r>
          </a:p>
          <a:p>
            <a:r>
              <a:rPr lang="es-MX" altLang="es-MX"/>
              <a:t>Evento primario : Inventario nacional Forestal</a:t>
            </a:r>
          </a:p>
          <a:p>
            <a:r>
              <a:rPr lang="es-MX" altLang="es-MX"/>
              <a:t>Evento Analítico: cobertura vegetal en 4 clases (bosque, selva, pastizal/matorral, agricultura)</a:t>
            </a:r>
          </a:p>
          <a:p>
            <a:endParaRPr lang="es-MX" altLang="es-MX"/>
          </a:p>
          <a:p>
            <a:r>
              <a:rPr lang="es-MX" altLang="es-MX"/>
              <a:t>Un evento analítico puede ser primario cuando ya se tiene la información.</a:t>
            </a:r>
            <a:endParaRPr lang="es-ES" alt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ltLang="es-MX"/>
              <a:t>Análisis Espacial y Geoinformática</a:t>
            </a:r>
          </a:p>
        </p:txBody>
      </p:sp>
      <p:sp>
        <p:nvSpPr>
          <p:cNvPr id="5" name="Rectangle 7"/>
          <p:cNvSpPr>
            <a:spLocks noGrp="1" noChangeArrowheads="1"/>
          </p:cNvSpPr>
          <p:nvPr>
            <p:ph type="sldNum" sz="quarter" idx="5"/>
          </p:nvPr>
        </p:nvSpPr>
        <p:spPr>
          <a:ln/>
        </p:spPr>
        <p:txBody>
          <a:bodyPr/>
          <a:lstStyle/>
          <a:p>
            <a:fld id="{FA8DF301-E89C-4545-B891-6EEC5911848E}" type="slidenum">
              <a:rPr lang="es-ES" altLang="es-MX"/>
              <a:pPr/>
              <a:t>15</a:t>
            </a:fld>
            <a:endParaRPr lang="es-ES" altLang="es-MX"/>
          </a:p>
        </p:txBody>
      </p:sp>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p:txBody>
          <a:bodyPr/>
          <a:lstStyle/>
          <a:p>
            <a:pPr marL="228600" indent="-228600"/>
            <a:r>
              <a:rPr lang="es-MX" altLang="es-MX"/>
              <a:t>Ejemplo,</a:t>
            </a:r>
          </a:p>
          <a:p>
            <a:pPr marL="228600" indent="-228600"/>
            <a:r>
              <a:rPr lang="es-MX" altLang="es-MX"/>
              <a:t>La relación de proximidad entre un relleno sanitario y pozos de extracción de agua potable está definida por:</a:t>
            </a:r>
          </a:p>
          <a:p>
            <a:pPr marL="228600" indent="-228600"/>
            <a:r>
              <a:rPr lang="es-MX" altLang="es-MX"/>
              <a:t>RS a más de 1 km de un pozo de extracción de agua potable, y se expresa por medio de 2 mapas:</a:t>
            </a:r>
          </a:p>
          <a:p>
            <a:pPr marL="228600" indent="-228600">
              <a:buFontTx/>
              <a:buAutoNum type="alphaLcPeriod"/>
            </a:pPr>
            <a:r>
              <a:rPr lang="es-MX" altLang="es-MX"/>
              <a:t>Un mapa de distancias a pozos de agua</a:t>
            </a:r>
          </a:p>
          <a:p>
            <a:pPr marL="228600" indent="-228600">
              <a:buFontTx/>
              <a:buAutoNum type="alphaLcPeriod"/>
            </a:pPr>
            <a:r>
              <a:rPr lang="es-MX" altLang="es-MX"/>
              <a:t>Un mapa de clases de distancias a pozos de agua: 1 =zonas que cumplen con la relación,; 0=zonas que no cumplen con la relación</a:t>
            </a:r>
            <a:endParaRPr lang="es-ES" alt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ltLang="es-MX"/>
              <a:t>Análisis Espacial y Geoinformática</a:t>
            </a:r>
          </a:p>
        </p:txBody>
      </p:sp>
      <p:sp>
        <p:nvSpPr>
          <p:cNvPr id="5" name="Rectangle 7"/>
          <p:cNvSpPr>
            <a:spLocks noGrp="1" noChangeArrowheads="1"/>
          </p:cNvSpPr>
          <p:nvPr>
            <p:ph type="sldNum" sz="quarter" idx="5"/>
          </p:nvPr>
        </p:nvSpPr>
        <p:spPr>
          <a:ln/>
        </p:spPr>
        <p:txBody>
          <a:bodyPr/>
          <a:lstStyle/>
          <a:p>
            <a:fld id="{5B7047D3-77BF-4BCE-80DB-AE903EE8409B}" type="slidenum">
              <a:rPr lang="es-ES" altLang="es-MX"/>
              <a:pPr/>
              <a:t>16</a:t>
            </a:fld>
            <a:endParaRPr lang="es-ES" altLang="es-MX"/>
          </a:p>
        </p:txBody>
      </p:sp>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s-MX" altLang="es-MX"/>
              <a:t>Un subproceso principal siempre termina con un evento analítico importante</a:t>
            </a:r>
          </a:p>
          <a:p>
            <a:r>
              <a:rPr lang="es-MX" altLang="es-MX"/>
              <a:t>La estructuración de subprocesos nos da idea de cuales son las ligas</a:t>
            </a:r>
          </a:p>
          <a:p>
            <a:r>
              <a:rPr lang="es-MX" altLang="es-MX"/>
              <a:t>El orden en la secuencia de operaciones nos permite identificar dependencias e independencias en el proceso de los datos</a:t>
            </a:r>
            <a:endParaRPr lang="es-ES" alt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ltLang="es-MX"/>
              <a:t>Análisis Espacial y Geoinformática</a:t>
            </a:r>
          </a:p>
        </p:txBody>
      </p:sp>
      <p:sp>
        <p:nvSpPr>
          <p:cNvPr id="5" name="Rectangle 7"/>
          <p:cNvSpPr>
            <a:spLocks noGrp="1" noChangeArrowheads="1"/>
          </p:cNvSpPr>
          <p:nvPr>
            <p:ph type="sldNum" sz="quarter" idx="5"/>
          </p:nvPr>
        </p:nvSpPr>
        <p:spPr>
          <a:ln/>
        </p:spPr>
        <p:txBody>
          <a:bodyPr/>
          <a:lstStyle/>
          <a:p>
            <a:fld id="{B5CE005A-F185-4F23-B50C-15A67347D5CE}" type="slidenum">
              <a:rPr lang="es-ES" altLang="es-MX"/>
              <a:pPr/>
              <a:t>17</a:t>
            </a:fld>
            <a:endParaRPr lang="es-ES" altLang="es-MX"/>
          </a:p>
        </p:txBody>
      </p:sp>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s-MX" altLang="es-MX"/>
              <a:t>La especificación mediante diagrama es la más simple y nos sirve para organizar y visualizar los componentes más importantes del modelo</a:t>
            </a:r>
          </a:p>
          <a:p>
            <a:r>
              <a:rPr lang="es-MX" altLang="es-MX"/>
              <a:t>Cuando el modelo lo permite se puede emplear una fórmula que lo describa. Esto tiene la ventaja de que es más compacto y la ponderación de los componentes se hace explícita.</a:t>
            </a:r>
          </a:p>
          <a:p>
            <a:r>
              <a:rPr lang="es-MX" altLang="es-MX"/>
              <a:t>La evaluación del modelo nos sirve para revisar si este cumple satisfactoriamente con lo que se desea obtener como solución, o si hay algunas partes que podrían ser mejoradas y por lo tanto es necesario regresar a alguno de los pasos anteriores de nuevo.</a:t>
            </a:r>
          </a:p>
          <a:p>
            <a:r>
              <a:rPr lang="es-MX" altLang="es-MX"/>
              <a:t>Si el modelo conceptual es satisfactorio entonce se pasa a describir sus ventajas y limitaciones</a:t>
            </a:r>
            <a:endParaRPr lang="es-ES" alt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665BCE6-7E5E-4F00-A578-CF3ABEF95D62}" type="datetimeFigureOut">
              <a:rPr lang="es-MX" smtClean="0"/>
              <a:t>19/05/2014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2654637-7563-4EB6-816A-F156742ACD1C}" type="slidenum">
              <a:rPr lang="es-MX" smtClean="0"/>
              <a:t>‹Nº›</a:t>
            </a:fld>
            <a:endParaRPr lang="es-MX"/>
          </a:p>
        </p:txBody>
      </p:sp>
    </p:spTree>
    <p:extLst>
      <p:ext uri="{BB962C8B-B14F-4D97-AF65-F5344CB8AC3E}">
        <p14:creationId xmlns:p14="http://schemas.microsoft.com/office/powerpoint/2010/main" val="1106181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665BCE6-7E5E-4F00-A578-CF3ABEF95D62}" type="datetimeFigureOut">
              <a:rPr lang="es-MX" smtClean="0"/>
              <a:t>19/05/2014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2654637-7563-4EB6-816A-F156742ACD1C}" type="slidenum">
              <a:rPr lang="es-MX" smtClean="0"/>
              <a:t>‹Nº›</a:t>
            </a:fld>
            <a:endParaRPr lang="es-MX"/>
          </a:p>
        </p:txBody>
      </p:sp>
    </p:spTree>
    <p:extLst>
      <p:ext uri="{BB962C8B-B14F-4D97-AF65-F5344CB8AC3E}">
        <p14:creationId xmlns:p14="http://schemas.microsoft.com/office/powerpoint/2010/main" val="1620101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665BCE6-7E5E-4F00-A578-CF3ABEF95D62}" type="datetimeFigureOut">
              <a:rPr lang="es-MX" smtClean="0"/>
              <a:t>19/05/2014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2654637-7563-4EB6-816A-F156742ACD1C}" type="slidenum">
              <a:rPr lang="es-MX" smtClean="0"/>
              <a:t>‹Nº›</a:t>
            </a:fld>
            <a:endParaRPr lang="es-MX"/>
          </a:p>
        </p:txBody>
      </p:sp>
    </p:spTree>
    <p:extLst>
      <p:ext uri="{BB962C8B-B14F-4D97-AF65-F5344CB8AC3E}">
        <p14:creationId xmlns:p14="http://schemas.microsoft.com/office/powerpoint/2010/main" val="2047517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665BCE6-7E5E-4F00-A578-CF3ABEF95D62}" type="datetimeFigureOut">
              <a:rPr lang="es-MX" smtClean="0"/>
              <a:t>19/05/2014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2654637-7563-4EB6-816A-F156742ACD1C}" type="slidenum">
              <a:rPr lang="es-MX" smtClean="0"/>
              <a:t>‹Nº›</a:t>
            </a:fld>
            <a:endParaRPr lang="es-MX"/>
          </a:p>
        </p:txBody>
      </p:sp>
    </p:spTree>
    <p:extLst>
      <p:ext uri="{BB962C8B-B14F-4D97-AF65-F5344CB8AC3E}">
        <p14:creationId xmlns:p14="http://schemas.microsoft.com/office/powerpoint/2010/main" val="352980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665BCE6-7E5E-4F00-A578-CF3ABEF95D62}" type="datetimeFigureOut">
              <a:rPr lang="es-MX" smtClean="0"/>
              <a:t>19/05/2014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2654637-7563-4EB6-816A-F156742ACD1C}" type="slidenum">
              <a:rPr lang="es-MX" smtClean="0"/>
              <a:t>‹Nº›</a:t>
            </a:fld>
            <a:endParaRPr lang="es-MX"/>
          </a:p>
        </p:txBody>
      </p:sp>
    </p:spTree>
    <p:extLst>
      <p:ext uri="{BB962C8B-B14F-4D97-AF65-F5344CB8AC3E}">
        <p14:creationId xmlns:p14="http://schemas.microsoft.com/office/powerpoint/2010/main" val="402183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665BCE6-7E5E-4F00-A578-CF3ABEF95D62}" type="datetimeFigureOut">
              <a:rPr lang="es-MX" smtClean="0"/>
              <a:t>19/05/2014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2654637-7563-4EB6-816A-F156742ACD1C}" type="slidenum">
              <a:rPr lang="es-MX" smtClean="0"/>
              <a:t>‹Nº›</a:t>
            </a:fld>
            <a:endParaRPr lang="es-MX"/>
          </a:p>
        </p:txBody>
      </p:sp>
    </p:spTree>
    <p:extLst>
      <p:ext uri="{BB962C8B-B14F-4D97-AF65-F5344CB8AC3E}">
        <p14:creationId xmlns:p14="http://schemas.microsoft.com/office/powerpoint/2010/main" val="1883280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665BCE6-7E5E-4F00-A578-CF3ABEF95D62}" type="datetimeFigureOut">
              <a:rPr lang="es-MX" smtClean="0"/>
              <a:t>19/05/2014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2654637-7563-4EB6-816A-F156742ACD1C}" type="slidenum">
              <a:rPr lang="es-MX" smtClean="0"/>
              <a:t>‹Nº›</a:t>
            </a:fld>
            <a:endParaRPr lang="es-MX"/>
          </a:p>
        </p:txBody>
      </p:sp>
    </p:spTree>
    <p:extLst>
      <p:ext uri="{BB962C8B-B14F-4D97-AF65-F5344CB8AC3E}">
        <p14:creationId xmlns:p14="http://schemas.microsoft.com/office/powerpoint/2010/main" val="206169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665BCE6-7E5E-4F00-A578-CF3ABEF95D62}" type="datetimeFigureOut">
              <a:rPr lang="es-MX" smtClean="0"/>
              <a:t>19/05/2014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2654637-7563-4EB6-816A-F156742ACD1C}" type="slidenum">
              <a:rPr lang="es-MX" smtClean="0"/>
              <a:t>‹Nº›</a:t>
            </a:fld>
            <a:endParaRPr lang="es-MX"/>
          </a:p>
        </p:txBody>
      </p:sp>
    </p:spTree>
    <p:extLst>
      <p:ext uri="{BB962C8B-B14F-4D97-AF65-F5344CB8AC3E}">
        <p14:creationId xmlns:p14="http://schemas.microsoft.com/office/powerpoint/2010/main" val="58362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665BCE6-7E5E-4F00-A578-CF3ABEF95D62}" type="datetimeFigureOut">
              <a:rPr lang="es-MX" smtClean="0"/>
              <a:t>19/05/2014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2654637-7563-4EB6-816A-F156742ACD1C}" type="slidenum">
              <a:rPr lang="es-MX" smtClean="0"/>
              <a:t>‹Nº›</a:t>
            </a:fld>
            <a:endParaRPr lang="es-MX"/>
          </a:p>
        </p:txBody>
      </p:sp>
    </p:spTree>
    <p:extLst>
      <p:ext uri="{BB962C8B-B14F-4D97-AF65-F5344CB8AC3E}">
        <p14:creationId xmlns:p14="http://schemas.microsoft.com/office/powerpoint/2010/main" val="389644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665BCE6-7E5E-4F00-A578-CF3ABEF95D62}" type="datetimeFigureOut">
              <a:rPr lang="es-MX" smtClean="0"/>
              <a:t>19/05/2014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2654637-7563-4EB6-816A-F156742ACD1C}" type="slidenum">
              <a:rPr lang="es-MX" smtClean="0"/>
              <a:t>‹Nº›</a:t>
            </a:fld>
            <a:endParaRPr lang="es-MX"/>
          </a:p>
        </p:txBody>
      </p:sp>
    </p:spTree>
    <p:extLst>
      <p:ext uri="{BB962C8B-B14F-4D97-AF65-F5344CB8AC3E}">
        <p14:creationId xmlns:p14="http://schemas.microsoft.com/office/powerpoint/2010/main" val="96200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665BCE6-7E5E-4F00-A578-CF3ABEF95D62}" type="datetimeFigureOut">
              <a:rPr lang="es-MX" smtClean="0"/>
              <a:t>19/05/2014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2654637-7563-4EB6-816A-F156742ACD1C}" type="slidenum">
              <a:rPr lang="es-MX" smtClean="0"/>
              <a:t>‹Nº›</a:t>
            </a:fld>
            <a:endParaRPr lang="es-MX"/>
          </a:p>
        </p:txBody>
      </p:sp>
    </p:spTree>
    <p:extLst>
      <p:ext uri="{BB962C8B-B14F-4D97-AF65-F5344CB8AC3E}">
        <p14:creationId xmlns:p14="http://schemas.microsoft.com/office/powerpoint/2010/main" val="204430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5BCE6-7E5E-4F00-A578-CF3ABEF95D62}" type="datetimeFigureOut">
              <a:rPr lang="es-MX" smtClean="0"/>
              <a:t>19/05/2014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654637-7563-4EB6-816A-F156742ACD1C}" type="slidenum">
              <a:rPr lang="es-MX" smtClean="0"/>
              <a:t>‹Nº›</a:t>
            </a:fld>
            <a:endParaRPr lang="es-MX"/>
          </a:p>
        </p:txBody>
      </p:sp>
    </p:spTree>
    <p:extLst>
      <p:ext uri="{BB962C8B-B14F-4D97-AF65-F5344CB8AC3E}">
        <p14:creationId xmlns:p14="http://schemas.microsoft.com/office/powerpoint/2010/main" val="231465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endParaRPr lang="es-MX"/>
          </a:p>
        </p:txBody>
      </p:sp>
      <p:sp>
        <p:nvSpPr>
          <p:cNvPr id="5" name="4 Subtítulo"/>
          <p:cNvSpPr>
            <a:spLocks noGrp="1"/>
          </p:cNvSpPr>
          <p:nvPr>
            <p:ph type="subTitle" idx="1"/>
          </p:nvPr>
        </p:nvSpPr>
        <p:spPr/>
        <p:txBody>
          <a:bodyPr/>
          <a:lstStyle/>
          <a:p>
            <a:endParaRPr lang="es-MX"/>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3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14"/>
          <p:cNvSpPr>
            <a:spLocks noChangeArrowheads="1"/>
          </p:cNvSpPr>
          <p:nvPr/>
        </p:nvSpPr>
        <p:spPr bwMode="auto">
          <a:xfrm>
            <a:off x="468313" y="1196975"/>
            <a:ext cx="8496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Wingdings" pitchFamily="2" charset="2"/>
              <a:buChar char="v"/>
              <a:defRPr>
                <a:solidFill>
                  <a:schemeClr val="tx1"/>
                </a:solidFill>
                <a:latin typeface="Garamond" pitchFamily="18" charset="0"/>
              </a:defRPr>
            </a:lvl1pPr>
            <a:lvl2pPr marL="37931725" indent="-37474525">
              <a:spcBef>
                <a:spcPct val="20000"/>
              </a:spcBef>
              <a:buFont typeface="Arial" charset="0"/>
              <a:buChar char="•"/>
              <a:defRPr sz="1600">
                <a:solidFill>
                  <a:schemeClr val="tx1"/>
                </a:solidFill>
                <a:latin typeface="Garamond" pitchFamily="18" charset="0"/>
              </a:defRPr>
            </a:lvl2pPr>
            <a:lvl3pPr marL="1143000" indent="-228600">
              <a:spcBef>
                <a:spcPct val="20000"/>
              </a:spcBef>
              <a:buFont typeface="Arial" charset="0"/>
              <a:buChar char="•"/>
              <a:defRPr sz="1400">
                <a:solidFill>
                  <a:schemeClr val="tx1"/>
                </a:solidFill>
                <a:latin typeface="Garamond" pitchFamily="18" charset="0"/>
              </a:defRPr>
            </a:lvl3pPr>
            <a:lvl4pPr marL="1600200" indent="-228600">
              <a:spcBef>
                <a:spcPct val="20000"/>
              </a:spcBef>
              <a:buFont typeface="Arial" charset="0"/>
              <a:buChar char="•"/>
              <a:defRPr sz="1400">
                <a:solidFill>
                  <a:schemeClr val="tx1"/>
                </a:solidFill>
                <a:latin typeface="Garamond" pitchFamily="18" charset="0"/>
              </a:defRPr>
            </a:lvl4pPr>
            <a:lvl5pPr marL="2057400" indent="-228600">
              <a:spcBef>
                <a:spcPct val="20000"/>
              </a:spcBef>
              <a:buFont typeface="Arial" charset="0"/>
              <a:buChar char="•"/>
              <a:defRPr sz="1400">
                <a:solidFill>
                  <a:schemeClr val="tx1"/>
                </a:solidFill>
                <a:latin typeface="Garamond" pitchFamily="18" charset="0"/>
              </a:defRPr>
            </a:lvl5pPr>
            <a:lvl6pPr marL="2514600" indent="-228600" fontAlgn="base">
              <a:spcBef>
                <a:spcPct val="20000"/>
              </a:spcBef>
              <a:spcAft>
                <a:spcPct val="0"/>
              </a:spcAft>
              <a:buFont typeface="Arial" charset="0"/>
              <a:buChar char="•"/>
              <a:defRPr sz="1400">
                <a:solidFill>
                  <a:schemeClr val="tx1"/>
                </a:solidFill>
                <a:latin typeface="Garamond" pitchFamily="18" charset="0"/>
              </a:defRPr>
            </a:lvl6pPr>
            <a:lvl7pPr marL="2971800" indent="-228600" fontAlgn="base">
              <a:spcBef>
                <a:spcPct val="20000"/>
              </a:spcBef>
              <a:spcAft>
                <a:spcPct val="0"/>
              </a:spcAft>
              <a:buFont typeface="Arial" charset="0"/>
              <a:buChar char="•"/>
              <a:defRPr sz="1400">
                <a:solidFill>
                  <a:schemeClr val="tx1"/>
                </a:solidFill>
                <a:latin typeface="Garamond" pitchFamily="18" charset="0"/>
              </a:defRPr>
            </a:lvl7pPr>
            <a:lvl8pPr marL="3429000" indent="-228600" fontAlgn="base">
              <a:spcBef>
                <a:spcPct val="20000"/>
              </a:spcBef>
              <a:spcAft>
                <a:spcPct val="0"/>
              </a:spcAft>
              <a:buFont typeface="Arial" charset="0"/>
              <a:buChar char="•"/>
              <a:defRPr sz="1400">
                <a:solidFill>
                  <a:schemeClr val="tx1"/>
                </a:solidFill>
                <a:latin typeface="Garamond" pitchFamily="18" charset="0"/>
              </a:defRPr>
            </a:lvl8pPr>
            <a:lvl9pPr marL="3886200" indent="-228600" fontAlgn="base">
              <a:spcBef>
                <a:spcPct val="20000"/>
              </a:spcBef>
              <a:spcAft>
                <a:spcPct val="0"/>
              </a:spcAft>
              <a:buFont typeface="Arial" charset="0"/>
              <a:buChar char="•"/>
              <a:defRPr sz="1400">
                <a:solidFill>
                  <a:schemeClr val="tx1"/>
                </a:solidFill>
                <a:latin typeface="Garamond" pitchFamily="18" charset="0"/>
              </a:defRPr>
            </a:lvl9pPr>
          </a:lstStyle>
          <a:p>
            <a:pPr algn="ctr">
              <a:lnSpc>
                <a:spcPct val="100000"/>
              </a:lnSpc>
              <a:spcBef>
                <a:spcPct val="0"/>
              </a:spcBef>
              <a:buFontTx/>
              <a:buNone/>
            </a:pPr>
            <a:r>
              <a:rPr lang="es-ES" altLang="es-MX" sz="2400" b="1" dirty="0" smtClean="0">
                <a:latin typeface="Arial" charset="0"/>
              </a:rPr>
              <a:t>Integración de la Geografía-Economía </a:t>
            </a:r>
          </a:p>
          <a:p>
            <a:pPr algn="ctr">
              <a:lnSpc>
                <a:spcPct val="100000"/>
              </a:lnSpc>
              <a:spcBef>
                <a:spcPct val="0"/>
              </a:spcBef>
              <a:buFontTx/>
              <a:buNone/>
            </a:pPr>
            <a:r>
              <a:rPr lang="es-ES" altLang="es-MX" sz="2400" b="1" dirty="0" smtClean="0">
                <a:latin typeface="Arial" charset="0"/>
              </a:rPr>
              <a:t>en el Plan de Estudios</a:t>
            </a:r>
            <a:endParaRPr lang="es-ES" altLang="es-MX" sz="2400" b="1" dirty="0">
              <a:latin typeface="Arial" charset="0"/>
            </a:endParaRPr>
          </a:p>
        </p:txBody>
      </p:sp>
      <p:sp>
        <p:nvSpPr>
          <p:cNvPr id="8" name="Rectangle 15"/>
          <p:cNvSpPr>
            <a:spLocks noChangeArrowheads="1"/>
          </p:cNvSpPr>
          <p:nvPr/>
        </p:nvSpPr>
        <p:spPr bwMode="auto">
          <a:xfrm>
            <a:off x="687388" y="3141663"/>
            <a:ext cx="799306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Wingdings" pitchFamily="2" charset="2"/>
              <a:buChar char="v"/>
              <a:defRPr>
                <a:solidFill>
                  <a:schemeClr val="tx1"/>
                </a:solidFill>
                <a:latin typeface="Garamond" pitchFamily="18" charset="0"/>
              </a:defRPr>
            </a:lvl1pPr>
            <a:lvl2pPr marL="37931725" indent="-37474525">
              <a:spcBef>
                <a:spcPct val="20000"/>
              </a:spcBef>
              <a:buFont typeface="Arial" charset="0"/>
              <a:buChar char="•"/>
              <a:defRPr sz="1600">
                <a:solidFill>
                  <a:schemeClr val="tx1"/>
                </a:solidFill>
                <a:latin typeface="Garamond" pitchFamily="18" charset="0"/>
              </a:defRPr>
            </a:lvl2pPr>
            <a:lvl3pPr marL="1143000" indent="-228600">
              <a:spcBef>
                <a:spcPct val="20000"/>
              </a:spcBef>
              <a:buFont typeface="Arial" charset="0"/>
              <a:buChar char="•"/>
              <a:defRPr sz="1400">
                <a:solidFill>
                  <a:schemeClr val="tx1"/>
                </a:solidFill>
                <a:latin typeface="Garamond" pitchFamily="18" charset="0"/>
              </a:defRPr>
            </a:lvl3pPr>
            <a:lvl4pPr marL="1600200" indent="-228600">
              <a:spcBef>
                <a:spcPct val="20000"/>
              </a:spcBef>
              <a:buFont typeface="Arial" charset="0"/>
              <a:buChar char="•"/>
              <a:defRPr sz="1400">
                <a:solidFill>
                  <a:schemeClr val="tx1"/>
                </a:solidFill>
                <a:latin typeface="Garamond" pitchFamily="18" charset="0"/>
              </a:defRPr>
            </a:lvl4pPr>
            <a:lvl5pPr marL="2057400" indent="-228600">
              <a:spcBef>
                <a:spcPct val="20000"/>
              </a:spcBef>
              <a:buFont typeface="Arial" charset="0"/>
              <a:buChar char="•"/>
              <a:defRPr sz="1400">
                <a:solidFill>
                  <a:schemeClr val="tx1"/>
                </a:solidFill>
                <a:latin typeface="Garamond" pitchFamily="18" charset="0"/>
              </a:defRPr>
            </a:lvl5pPr>
            <a:lvl6pPr marL="2514600" indent="-228600" fontAlgn="base">
              <a:spcBef>
                <a:spcPct val="20000"/>
              </a:spcBef>
              <a:spcAft>
                <a:spcPct val="0"/>
              </a:spcAft>
              <a:buFont typeface="Arial" charset="0"/>
              <a:buChar char="•"/>
              <a:defRPr sz="1400">
                <a:solidFill>
                  <a:schemeClr val="tx1"/>
                </a:solidFill>
                <a:latin typeface="Garamond" pitchFamily="18" charset="0"/>
              </a:defRPr>
            </a:lvl6pPr>
            <a:lvl7pPr marL="2971800" indent="-228600" fontAlgn="base">
              <a:spcBef>
                <a:spcPct val="20000"/>
              </a:spcBef>
              <a:spcAft>
                <a:spcPct val="0"/>
              </a:spcAft>
              <a:buFont typeface="Arial" charset="0"/>
              <a:buChar char="•"/>
              <a:defRPr sz="1400">
                <a:solidFill>
                  <a:schemeClr val="tx1"/>
                </a:solidFill>
                <a:latin typeface="Garamond" pitchFamily="18" charset="0"/>
              </a:defRPr>
            </a:lvl7pPr>
            <a:lvl8pPr marL="3429000" indent="-228600" fontAlgn="base">
              <a:spcBef>
                <a:spcPct val="20000"/>
              </a:spcBef>
              <a:spcAft>
                <a:spcPct val="0"/>
              </a:spcAft>
              <a:buFont typeface="Arial" charset="0"/>
              <a:buChar char="•"/>
              <a:defRPr sz="1400">
                <a:solidFill>
                  <a:schemeClr val="tx1"/>
                </a:solidFill>
                <a:latin typeface="Garamond" pitchFamily="18" charset="0"/>
              </a:defRPr>
            </a:lvl8pPr>
            <a:lvl9pPr marL="3886200" indent="-228600" fontAlgn="base">
              <a:spcBef>
                <a:spcPct val="20000"/>
              </a:spcBef>
              <a:spcAft>
                <a:spcPct val="0"/>
              </a:spcAft>
              <a:buFont typeface="Arial" charset="0"/>
              <a:buChar char="•"/>
              <a:defRPr sz="1400">
                <a:solidFill>
                  <a:schemeClr val="tx1"/>
                </a:solidFill>
                <a:latin typeface="Garamond" pitchFamily="18" charset="0"/>
              </a:defRPr>
            </a:lvl9pPr>
          </a:lstStyle>
          <a:p>
            <a:pPr algn="ctr">
              <a:lnSpc>
                <a:spcPct val="100000"/>
              </a:lnSpc>
              <a:spcBef>
                <a:spcPct val="0"/>
              </a:spcBef>
              <a:buFontTx/>
              <a:buNone/>
            </a:pPr>
            <a:r>
              <a:rPr lang="es-ES" altLang="es-MX" sz="1400" dirty="0" err="1" smtClean="0">
                <a:latin typeface="Arial" charset="0"/>
              </a:rPr>
              <a:t>Profra</a:t>
            </a:r>
            <a:r>
              <a:rPr lang="es-ES" altLang="es-MX" sz="1400" dirty="0">
                <a:latin typeface="Arial" charset="0"/>
              </a:rPr>
              <a:t>. Dora Romero Olivera</a:t>
            </a:r>
          </a:p>
          <a:p>
            <a:pPr algn="ctr">
              <a:lnSpc>
                <a:spcPct val="100000"/>
              </a:lnSpc>
              <a:spcBef>
                <a:spcPct val="0"/>
              </a:spcBef>
              <a:buFontTx/>
              <a:buNone/>
            </a:pPr>
            <a:r>
              <a:rPr lang="es-ES" altLang="es-MX" sz="1400" dirty="0">
                <a:latin typeface="Arial" charset="0"/>
              </a:rPr>
              <a:t>Facultad de Economía, </a:t>
            </a:r>
          </a:p>
          <a:p>
            <a:pPr algn="ctr">
              <a:lnSpc>
                <a:spcPct val="100000"/>
              </a:lnSpc>
              <a:spcBef>
                <a:spcPct val="0"/>
              </a:spcBef>
              <a:buFontTx/>
              <a:buNone/>
            </a:pPr>
            <a:r>
              <a:rPr lang="es-ES" altLang="es-MX" sz="1400" dirty="0">
                <a:latin typeface="Arial" charset="0"/>
              </a:rPr>
              <a:t>Universidad Nacional Autónoma de México </a:t>
            </a:r>
          </a:p>
          <a:p>
            <a:pPr algn="ctr">
              <a:lnSpc>
                <a:spcPct val="100000"/>
              </a:lnSpc>
              <a:spcBef>
                <a:spcPct val="0"/>
              </a:spcBef>
              <a:buFontTx/>
              <a:buNone/>
            </a:pPr>
            <a:r>
              <a:rPr lang="es-ES" altLang="es-MX" sz="1400" dirty="0">
                <a:latin typeface="Arial" charset="0"/>
              </a:rPr>
              <a:t>UNAM</a:t>
            </a:r>
          </a:p>
          <a:p>
            <a:pPr algn="ctr">
              <a:lnSpc>
                <a:spcPct val="100000"/>
              </a:lnSpc>
              <a:spcBef>
                <a:spcPct val="0"/>
              </a:spcBef>
              <a:buFontTx/>
              <a:buNone/>
            </a:pPr>
            <a:r>
              <a:rPr lang="es-ES" altLang="es-MX" sz="1400" dirty="0" smtClean="0">
                <a:latin typeface="Arial" charset="0"/>
              </a:rPr>
              <a:t>19 de mayo </a:t>
            </a:r>
            <a:r>
              <a:rPr lang="es-ES" altLang="es-MX" sz="1400" dirty="0">
                <a:latin typeface="Arial" charset="0"/>
              </a:rPr>
              <a:t>de </a:t>
            </a:r>
            <a:r>
              <a:rPr lang="es-ES" altLang="es-MX" sz="1400" dirty="0" smtClean="0">
                <a:latin typeface="Arial" charset="0"/>
              </a:rPr>
              <a:t>2014</a:t>
            </a:r>
            <a:endParaRPr lang="es-ES" altLang="es-MX" sz="1400" dirty="0">
              <a:latin typeface="Arial" charset="0"/>
            </a:endParaRPr>
          </a:p>
        </p:txBody>
      </p:sp>
    </p:spTree>
    <p:extLst>
      <p:ext uri="{BB962C8B-B14F-4D97-AF65-F5344CB8AC3E}">
        <p14:creationId xmlns:p14="http://schemas.microsoft.com/office/powerpoint/2010/main" val="145553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228600"/>
            <a:ext cx="7772400" cy="1143000"/>
          </a:xfrm>
        </p:spPr>
        <p:txBody>
          <a:bodyPr/>
          <a:lstStyle/>
          <a:p>
            <a:pPr algn="ctr"/>
            <a:r>
              <a:rPr lang="es-MX" altLang="es-MX" sz="3600"/>
              <a:t>Análisis Espacial con SIG</a:t>
            </a:r>
            <a:endParaRPr lang="es-ES" altLang="es-MX" sz="3600"/>
          </a:p>
        </p:txBody>
      </p:sp>
      <p:sp>
        <p:nvSpPr>
          <p:cNvPr id="56323" name="Text Box 3"/>
          <p:cNvSpPr txBox="1">
            <a:spLocks noChangeArrowheads="1"/>
          </p:cNvSpPr>
          <p:nvPr/>
        </p:nvSpPr>
        <p:spPr bwMode="auto">
          <a:xfrm>
            <a:off x="685800" y="1447800"/>
            <a:ext cx="844660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defRPr sz="2400">
                <a:solidFill>
                  <a:schemeClr val="tx1"/>
                </a:solidFill>
                <a:latin typeface="Arial Narrow" pitchFamily="34" charset="0"/>
              </a:defRPr>
            </a:lvl1pPr>
            <a:lvl2pPr marL="1066800" indent="-609600">
              <a:defRPr sz="2400">
                <a:solidFill>
                  <a:schemeClr val="tx1"/>
                </a:solidFill>
                <a:latin typeface="Arial Narrow" pitchFamily="34" charset="0"/>
              </a:defRPr>
            </a:lvl2pPr>
            <a:lvl3pPr marL="1524000" indent="-609600">
              <a:defRPr sz="2400">
                <a:solidFill>
                  <a:schemeClr val="tx1"/>
                </a:solidFill>
                <a:latin typeface="Arial Narrow" pitchFamily="34" charset="0"/>
              </a:defRPr>
            </a:lvl3pPr>
            <a:lvl4pPr marL="1981200" indent="-609600">
              <a:defRPr sz="2400">
                <a:solidFill>
                  <a:schemeClr val="tx1"/>
                </a:solidFill>
                <a:latin typeface="Arial Narrow" pitchFamily="34" charset="0"/>
              </a:defRPr>
            </a:lvl4pPr>
            <a:lvl5pPr marL="2438400" indent="-609600">
              <a:defRPr sz="2400">
                <a:solidFill>
                  <a:schemeClr val="tx1"/>
                </a:solidFill>
                <a:latin typeface="Arial Narrow" pitchFamily="34" charset="0"/>
              </a:defRPr>
            </a:lvl5pPr>
            <a:lvl6pPr marL="2895600" indent="-609600" fontAlgn="base">
              <a:spcBef>
                <a:spcPct val="0"/>
              </a:spcBef>
              <a:spcAft>
                <a:spcPct val="0"/>
              </a:spcAft>
              <a:defRPr sz="2400">
                <a:solidFill>
                  <a:schemeClr val="tx1"/>
                </a:solidFill>
                <a:latin typeface="Arial Narrow" pitchFamily="34" charset="0"/>
              </a:defRPr>
            </a:lvl6pPr>
            <a:lvl7pPr marL="3352800" indent="-609600" fontAlgn="base">
              <a:spcBef>
                <a:spcPct val="0"/>
              </a:spcBef>
              <a:spcAft>
                <a:spcPct val="0"/>
              </a:spcAft>
              <a:defRPr sz="2400">
                <a:solidFill>
                  <a:schemeClr val="tx1"/>
                </a:solidFill>
                <a:latin typeface="Arial Narrow" pitchFamily="34" charset="0"/>
              </a:defRPr>
            </a:lvl7pPr>
            <a:lvl8pPr marL="3810000" indent="-609600" fontAlgn="base">
              <a:spcBef>
                <a:spcPct val="0"/>
              </a:spcBef>
              <a:spcAft>
                <a:spcPct val="0"/>
              </a:spcAft>
              <a:defRPr sz="2400">
                <a:solidFill>
                  <a:schemeClr val="tx1"/>
                </a:solidFill>
                <a:latin typeface="Arial Narrow" pitchFamily="34" charset="0"/>
              </a:defRPr>
            </a:lvl8pPr>
            <a:lvl9pPr marL="4267200" indent="-609600" fontAlgn="base">
              <a:spcBef>
                <a:spcPct val="0"/>
              </a:spcBef>
              <a:spcAft>
                <a:spcPct val="0"/>
              </a:spcAft>
              <a:defRPr sz="2400">
                <a:solidFill>
                  <a:schemeClr val="tx1"/>
                </a:solidFill>
                <a:latin typeface="Arial Narrow" pitchFamily="34" charset="0"/>
              </a:defRPr>
            </a:lvl9pPr>
          </a:lstStyle>
          <a:p>
            <a:r>
              <a:rPr lang="es-MX" altLang="es-MX" dirty="0">
                <a:latin typeface="Times New Roman" pitchFamily="18" charset="0"/>
              </a:rPr>
              <a:t>En general, el uso de técnicas de Análisis Espacial aplicadas </a:t>
            </a:r>
          </a:p>
          <a:p>
            <a:r>
              <a:rPr lang="es-MX" altLang="es-MX" dirty="0">
                <a:latin typeface="Times New Roman" pitchFamily="18" charset="0"/>
              </a:rPr>
              <a:t>mediante un SIG para la solución de un problema, o del </a:t>
            </a:r>
          </a:p>
          <a:p>
            <a:r>
              <a:rPr lang="es-MX" altLang="es-MX" dirty="0">
                <a:latin typeface="Times New Roman" pitchFamily="18" charset="0"/>
              </a:rPr>
              <a:t>componente espacial de un problema, </a:t>
            </a:r>
            <a:r>
              <a:rPr lang="es-MX" altLang="es-MX" b="1" dirty="0">
                <a:latin typeface="Times New Roman" pitchFamily="18" charset="0"/>
              </a:rPr>
              <a:t>requiere de la construcción</a:t>
            </a:r>
          </a:p>
          <a:p>
            <a:r>
              <a:rPr lang="es-MX" altLang="es-MX" b="1" dirty="0">
                <a:latin typeface="Times New Roman" pitchFamily="18" charset="0"/>
              </a:rPr>
              <a:t>de un modelo de solución </a:t>
            </a:r>
            <a:r>
              <a:rPr lang="es-MX" altLang="es-MX" dirty="0">
                <a:latin typeface="Times New Roman" pitchFamily="18" charset="0"/>
              </a:rPr>
              <a:t>que implica las siguientes etapas</a:t>
            </a:r>
          </a:p>
          <a:p>
            <a:r>
              <a:rPr lang="es-MX" altLang="es-MX" dirty="0">
                <a:latin typeface="Times New Roman" pitchFamily="18" charset="0"/>
              </a:rPr>
              <a:t>Metodológicas (niveles del modelo):</a:t>
            </a:r>
          </a:p>
          <a:p>
            <a:endParaRPr lang="es-MX" altLang="es-MX" dirty="0">
              <a:latin typeface="Times New Roman" pitchFamily="18" charset="0"/>
            </a:endParaRPr>
          </a:p>
          <a:p>
            <a:pPr>
              <a:buFontTx/>
              <a:buAutoNum type="romanUcPeriod"/>
            </a:pPr>
            <a:r>
              <a:rPr lang="es-MX" altLang="es-MX" dirty="0">
                <a:latin typeface="Times New Roman" pitchFamily="18" charset="0"/>
              </a:rPr>
              <a:t>CONSTRUCCIÓN DEL </a:t>
            </a:r>
            <a:r>
              <a:rPr lang="es-MX" altLang="es-MX" b="1" dirty="0">
                <a:latin typeface="Times New Roman" pitchFamily="18" charset="0"/>
              </a:rPr>
              <a:t>MODELO CONCEPTUAL</a:t>
            </a:r>
          </a:p>
          <a:p>
            <a:pPr>
              <a:buFontTx/>
              <a:buAutoNum type="romanUcPeriod"/>
            </a:pPr>
            <a:endParaRPr lang="es-MX" altLang="es-MX" dirty="0">
              <a:latin typeface="Times New Roman" pitchFamily="18" charset="0"/>
            </a:endParaRPr>
          </a:p>
          <a:p>
            <a:pPr>
              <a:buFontTx/>
              <a:buAutoNum type="romanUcPeriod"/>
            </a:pPr>
            <a:r>
              <a:rPr lang="es-MX" altLang="es-MX" dirty="0">
                <a:latin typeface="Times New Roman" pitchFamily="18" charset="0"/>
              </a:rPr>
              <a:t>CONSTRUCCIÓN DEL MODELO LÓGICO</a:t>
            </a:r>
          </a:p>
          <a:p>
            <a:pPr>
              <a:buFontTx/>
              <a:buAutoNum type="romanUcPeriod"/>
            </a:pPr>
            <a:endParaRPr lang="es-MX" altLang="es-MX" dirty="0">
              <a:latin typeface="Times New Roman" pitchFamily="18" charset="0"/>
            </a:endParaRPr>
          </a:p>
          <a:p>
            <a:pPr>
              <a:buFontTx/>
              <a:buAutoNum type="romanUcPeriod"/>
            </a:pPr>
            <a:r>
              <a:rPr lang="es-MX" altLang="es-MX" dirty="0">
                <a:latin typeface="Times New Roman" pitchFamily="18" charset="0"/>
              </a:rPr>
              <a:t>CONSTRUCCIÓN DEL MODELO FÍSICO </a:t>
            </a:r>
          </a:p>
          <a:p>
            <a:endParaRPr lang="es-MX" altLang="es-MX" dirty="0">
              <a:latin typeface="Times New Roman" pitchFamily="18" charset="0"/>
            </a:endParaRPr>
          </a:p>
          <a:p>
            <a:r>
              <a:rPr lang="es-MX" altLang="es-MX" dirty="0">
                <a:latin typeface="Times New Roman" pitchFamily="18" charset="0"/>
              </a:rPr>
              <a:t>Estas etapas normalmente deben ser ejecutadas de forma cíclica</a:t>
            </a:r>
          </a:p>
          <a:p>
            <a:r>
              <a:rPr lang="es-MX" altLang="es-MX" dirty="0">
                <a:latin typeface="Times New Roman" pitchFamily="18" charset="0"/>
              </a:rPr>
              <a:t>o iterativa hasta alcanzar la solución del problema.</a:t>
            </a:r>
            <a:endParaRPr lang="es-ES" altLang="es-MX" dirty="0">
              <a:latin typeface="Times New Roman" pitchFamily="18" charset="0"/>
            </a:endParaRPr>
          </a:p>
        </p:txBody>
      </p:sp>
    </p:spTree>
    <p:extLst>
      <p:ext uri="{BB962C8B-B14F-4D97-AF65-F5344CB8AC3E}">
        <p14:creationId xmlns:p14="http://schemas.microsoft.com/office/powerpoint/2010/main" val="3340162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0"/>
            <a:ext cx="7772400" cy="1143000"/>
          </a:xfrm>
        </p:spPr>
        <p:txBody>
          <a:bodyPr/>
          <a:lstStyle/>
          <a:p>
            <a:r>
              <a:rPr lang="es-MX" altLang="es-MX" sz="3600"/>
              <a:t>I. Construcción del Modelo Conceptual</a:t>
            </a:r>
            <a:endParaRPr lang="es-ES" altLang="es-MX" sz="3600"/>
          </a:p>
        </p:txBody>
      </p:sp>
      <p:sp>
        <p:nvSpPr>
          <p:cNvPr id="57347" name="Text Box 3"/>
          <p:cNvSpPr txBox="1">
            <a:spLocks noChangeArrowheads="1"/>
          </p:cNvSpPr>
          <p:nvPr/>
        </p:nvSpPr>
        <p:spPr bwMode="auto">
          <a:xfrm>
            <a:off x="898525" y="1870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ltLang="es-MX"/>
          </a:p>
        </p:txBody>
      </p:sp>
      <p:sp>
        <p:nvSpPr>
          <p:cNvPr id="57348" name="Text Box 4"/>
          <p:cNvSpPr txBox="1">
            <a:spLocks noChangeArrowheads="1"/>
          </p:cNvSpPr>
          <p:nvPr/>
        </p:nvSpPr>
        <p:spPr bwMode="auto">
          <a:xfrm>
            <a:off x="762000" y="1219200"/>
            <a:ext cx="824547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Narrow" pitchFamily="34" charset="0"/>
              </a:defRPr>
            </a:lvl1pPr>
            <a:lvl2pPr marL="914400" indent="-457200">
              <a:defRPr sz="2400">
                <a:solidFill>
                  <a:schemeClr val="tx1"/>
                </a:solidFill>
                <a:latin typeface="Arial Narrow" pitchFamily="34" charset="0"/>
              </a:defRPr>
            </a:lvl2pPr>
            <a:lvl3pPr marL="1371600" indent="-457200">
              <a:defRPr sz="2400">
                <a:solidFill>
                  <a:schemeClr val="tx1"/>
                </a:solidFill>
                <a:latin typeface="Arial Narrow" pitchFamily="34" charset="0"/>
              </a:defRPr>
            </a:lvl3pPr>
            <a:lvl4pPr marL="1828800" indent="-457200">
              <a:defRPr sz="2400">
                <a:solidFill>
                  <a:schemeClr val="tx1"/>
                </a:solidFill>
                <a:latin typeface="Arial Narrow" pitchFamily="34" charset="0"/>
              </a:defRPr>
            </a:lvl4pPr>
            <a:lvl5pPr marL="2286000" indent="-457200">
              <a:defRPr sz="2400">
                <a:solidFill>
                  <a:schemeClr val="tx1"/>
                </a:solidFill>
                <a:latin typeface="Arial Narrow" pitchFamily="34" charset="0"/>
              </a:defRPr>
            </a:lvl5pPr>
            <a:lvl6pPr marL="2743200" indent="-457200" fontAlgn="base">
              <a:spcBef>
                <a:spcPct val="0"/>
              </a:spcBef>
              <a:spcAft>
                <a:spcPct val="0"/>
              </a:spcAft>
              <a:defRPr sz="2400">
                <a:solidFill>
                  <a:schemeClr val="tx1"/>
                </a:solidFill>
                <a:latin typeface="Arial Narrow" pitchFamily="34" charset="0"/>
              </a:defRPr>
            </a:lvl6pPr>
            <a:lvl7pPr marL="3200400" indent="-457200" fontAlgn="base">
              <a:spcBef>
                <a:spcPct val="0"/>
              </a:spcBef>
              <a:spcAft>
                <a:spcPct val="0"/>
              </a:spcAft>
              <a:defRPr sz="2400">
                <a:solidFill>
                  <a:schemeClr val="tx1"/>
                </a:solidFill>
                <a:latin typeface="Arial Narrow" pitchFamily="34" charset="0"/>
              </a:defRPr>
            </a:lvl7pPr>
            <a:lvl8pPr marL="3657600" indent="-457200" fontAlgn="base">
              <a:spcBef>
                <a:spcPct val="0"/>
              </a:spcBef>
              <a:spcAft>
                <a:spcPct val="0"/>
              </a:spcAft>
              <a:defRPr sz="2400">
                <a:solidFill>
                  <a:schemeClr val="tx1"/>
                </a:solidFill>
                <a:latin typeface="Arial Narrow" pitchFamily="34" charset="0"/>
              </a:defRPr>
            </a:lvl8pPr>
            <a:lvl9pPr marL="4114800" indent="-457200" fontAlgn="base">
              <a:spcBef>
                <a:spcPct val="0"/>
              </a:spcBef>
              <a:spcAft>
                <a:spcPct val="0"/>
              </a:spcAft>
              <a:defRPr sz="2400">
                <a:solidFill>
                  <a:schemeClr val="tx1"/>
                </a:solidFill>
                <a:latin typeface="Arial Narrow" pitchFamily="34" charset="0"/>
              </a:defRPr>
            </a:lvl9pPr>
          </a:lstStyle>
          <a:p>
            <a:r>
              <a:rPr lang="es-MX" altLang="es-MX" dirty="0">
                <a:latin typeface="Times New Roman" pitchFamily="18" charset="0"/>
              </a:rPr>
              <a:t>La construcción de este modelo </a:t>
            </a:r>
            <a:r>
              <a:rPr lang="es-MX" altLang="es-MX" b="1" dirty="0">
                <a:latin typeface="Times New Roman" pitchFamily="18" charset="0"/>
              </a:rPr>
              <a:t>es la parte más importante de la metodología</a:t>
            </a:r>
            <a:r>
              <a:rPr lang="es-MX" altLang="es-MX" dirty="0">
                <a:latin typeface="Times New Roman" pitchFamily="18" charset="0"/>
              </a:rPr>
              <a:t>: si no es posible encontrar la solución conceptual, entonces no será posible resolver el problema mediante un SIG. Los pasos a seguir para construir este modelo son:</a:t>
            </a:r>
          </a:p>
          <a:p>
            <a:pPr>
              <a:buFontTx/>
              <a:buAutoNum type="arabicPeriod"/>
            </a:pPr>
            <a:r>
              <a:rPr lang="es-MX" altLang="es-MX" dirty="0">
                <a:latin typeface="Times New Roman" pitchFamily="18" charset="0"/>
              </a:rPr>
              <a:t>Identificación del </a:t>
            </a:r>
            <a:r>
              <a:rPr lang="es-MX" altLang="es-MX" b="1" dirty="0">
                <a:latin typeface="Times New Roman" pitchFamily="18" charset="0"/>
              </a:rPr>
              <a:t>tipo de problema espacial</a:t>
            </a:r>
          </a:p>
          <a:p>
            <a:pPr>
              <a:buFontTx/>
              <a:buAutoNum type="arabicPeriod"/>
            </a:pPr>
            <a:r>
              <a:rPr lang="es-MX" altLang="es-MX" dirty="0" smtClean="0">
                <a:latin typeface="Times New Roman" pitchFamily="18" charset="0"/>
              </a:rPr>
              <a:t>Identificación </a:t>
            </a:r>
            <a:r>
              <a:rPr lang="es-MX" altLang="es-MX" dirty="0">
                <a:latin typeface="Times New Roman" pitchFamily="18" charset="0"/>
              </a:rPr>
              <a:t>de las </a:t>
            </a:r>
            <a:r>
              <a:rPr lang="es-MX" altLang="es-MX" b="1" dirty="0">
                <a:latin typeface="Times New Roman" pitchFamily="18" charset="0"/>
              </a:rPr>
              <a:t>características y problemas de información </a:t>
            </a:r>
            <a:r>
              <a:rPr lang="es-MX" altLang="es-MX" dirty="0">
                <a:latin typeface="Times New Roman" pitchFamily="18" charset="0"/>
              </a:rPr>
              <a:t>de los eventos primarios y analíticos</a:t>
            </a:r>
          </a:p>
          <a:p>
            <a:pPr>
              <a:buFontTx/>
              <a:buAutoNum type="arabicPeriod"/>
            </a:pPr>
            <a:r>
              <a:rPr lang="es-MX" altLang="es-MX" dirty="0">
                <a:latin typeface="Times New Roman" pitchFamily="18" charset="0"/>
              </a:rPr>
              <a:t>Identificación y definición de las </a:t>
            </a:r>
            <a:r>
              <a:rPr lang="es-MX" altLang="es-MX" b="1" dirty="0">
                <a:latin typeface="Times New Roman" pitchFamily="18" charset="0"/>
              </a:rPr>
              <a:t>relaciones espaciales </a:t>
            </a:r>
            <a:r>
              <a:rPr lang="es-MX" altLang="es-MX" dirty="0">
                <a:latin typeface="Times New Roman" pitchFamily="18" charset="0"/>
              </a:rPr>
              <a:t>entre eventos primarios y analíticos</a:t>
            </a:r>
          </a:p>
          <a:p>
            <a:pPr>
              <a:buFontTx/>
              <a:buAutoNum type="arabicPeriod"/>
            </a:pPr>
            <a:r>
              <a:rPr lang="es-MX" altLang="es-MX" b="1" dirty="0">
                <a:latin typeface="Times New Roman" pitchFamily="18" charset="0"/>
              </a:rPr>
              <a:t>Definición de procesos </a:t>
            </a:r>
            <a:r>
              <a:rPr lang="es-MX" altLang="es-MX" dirty="0">
                <a:latin typeface="Times New Roman" pitchFamily="18" charset="0"/>
              </a:rPr>
              <a:t>(secuencias de relaciones)</a:t>
            </a:r>
          </a:p>
          <a:p>
            <a:pPr>
              <a:buFontTx/>
              <a:buAutoNum type="arabicPeriod"/>
            </a:pPr>
            <a:r>
              <a:rPr lang="es-MX" altLang="es-MX" dirty="0">
                <a:latin typeface="Times New Roman" pitchFamily="18" charset="0"/>
              </a:rPr>
              <a:t>Especificación y evaluación del modelo conceptual (fórmula, diagrama) de la solución del problema</a:t>
            </a:r>
          </a:p>
          <a:p>
            <a:pPr>
              <a:buFontTx/>
              <a:buAutoNum type="arabicPeriod"/>
            </a:pPr>
            <a:endParaRPr lang="es-ES" altLang="es-MX" dirty="0">
              <a:latin typeface="Times New Roman" pitchFamily="18" charset="0"/>
            </a:endParaRPr>
          </a:p>
        </p:txBody>
      </p:sp>
    </p:spTree>
    <p:extLst>
      <p:ext uri="{BB962C8B-B14F-4D97-AF65-F5344CB8AC3E}">
        <p14:creationId xmlns:p14="http://schemas.microsoft.com/office/powerpoint/2010/main" val="3466969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s-MX" altLang="es-MX" sz="3600"/>
              <a:t>I. Construcción del Modelo Conceptual</a:t>
            </a:r>
            <a:endParaRPr lang="es-ES" altLang="es-MX" sz="3600"/>
          </a:p>
        </p:txBody>
      </p:sp>
      <p:sp>
        <p:nvSpPr>
          <p:cNvPr id="58371" name="Rectangle 3"/>
          <p:cNvSpPr>
            <a:spLocks noChangeArrowheads="1"/>
          </p:cNvSpPr>
          <p:nvPr/>
        </p:nvSpPr>
        <p:spPr bwMode="auto">
          <a:xfrm>
            <a:off x="685800" y="1654175"/>
            <a:ext cx="80772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Narrow" pitchFamily="34" charset="0"/>
              </a:defRPr>
            </a:lvl1pPr>
            <a:lvl2pPr marL="914400" indent="-457200">
              <a:defRPr sz="2400">
                <a:solidFill>
                  <a:schemeClr val="tx1"/>
                </a:solidFill>
                <a:latin typeface="Arial Narrow" pitchFamily="34" charset="0"/>
              </a:defRPr>
            </a:lvl2pPr>
            <a:lvl3pPr marL="1371600" indent="-457200">
              <a:defRPr sz="2400">
                <a:solidFill>
                  <a:schemeClr val="tx1"/>
                </a:solidFill>
                <a:latin typeface="Arial Narrow" pitchFamily="34" charset="0"/>
              </a:defRPr>
            </a:lvl3pPr>
            <a:lvl4pPr marL="1828800" indent="-457200">
              <a:defRPr sz="2400">
                <a:solidFill>
                  <a:schemeClr val="tx1"/>
                </a:solidFill>
                <a:latin typeface="Arial Narrow" pitchFamily="34" charset="0"/>
              </a:defRPr>
            </a:lvl4pPr>
            <a:lvl5pPr marL="2286000" indent="-457200">
              <a:defRPr sz="2400">
                <a:solidFill>
                  <a:schemeClr val="tx1"/>
                </a:solidFill>
                <a:latin typeface="Arial Narrow" pitchFamily="34" charset="0"/>
              </a:defRPr>
            </a:lvl5pPr>
            <a:lvl6pPr marL="2743200" indent="-457200" fontAlgn="base">
              <a:spcBef>
                <a:spcPct val="0"/>
              </a:spcBef>
              <a:spcAft>
                <a:spcPct val="0"/>
              </a:spcAft>
              <a:defRPr sz="2400">
                <a:solidFill>
                  <a:schemeClr val="tx1"/>
                </a:solidFill>
                <a:latin typeface="Arial Narrow" pitchFamily="34" charset="0"/>
              </a:defRPr>
            </a:lvl6pPr>
            <a:lvl7pPr marL="3200400" indent="-457200" fontAlgn="base">
              <a:spcBef>
                <a:spcPct val="0"/>
              </a:spcBef>
              <a:spcAft>
                <a:spcPct val="0"/>
              </a:spcAft>
              <a:defRPr sz="2400">
                <a:solidFill>
                  <a:schemeClr val="tx1"/>
                </a:solidFill>
                <a:latin typeface="Arial Narrow" pitchFamily="34" charset="0"/>
              </a:defRPr>
            </a:lvl7pPr>
            <a:lvl8pPr marL="3657600" indent="-457200" fontAlgn="base">
              <a:spcBef>
                <a:spcPct val="0"/>
              </a:spcBef>
              <a:spcAft>
                <a:spcPct val="0"/>
              </a:spcAft>
              <a:defRPr sz="2400">
                <a:solidFill>
                  <a:schemeClr val="tx1"/>
                </a:solidFill>
                <a:latin typeface="Arial Narrow" pitchFamily="34" charset="0"/>
              </a:defRPr>
            </a:lvl8pPr>
            <a:lvl9pPr marL="4114800" indent="-457200" fontAlgn="base">
              <a:spcBef>
                <a:spcPct val="0"/>
              </a:spcBef>
              <a:spcAft>
                <a:spcPct val="0"/>
              </a:spcAft>
              <a:defRPr sz="2400">
                <a:solidFill>
                  <a:schemeClr val="tx1"/>
                </a:solidFill>
                <a:latin typeface="Arial Narrow" pitchFamily="34" charset="0"/>
              </a:defRPr>
            </a:lvl9pPr>
          </a:lstStyle>
          <a:p>
            <a:pPr>
              <a:buFontTx/>
              <a:buAutoNum type="arabicPeriod"/>
            </a:pPr>
            <a:r>
              <a:rPr lang="es-MX" altLang="es-MX" dirty="0">
                <a:latin typeface="Times New Roman" pitchFamily="18" charset="0"/>
              </a:rPr>
              <a:t>Identificación del problema</a:t>
            </a:r>
          </a:p>
          <a:p>
            <a:endParaRPr lang="es-MX" altLang="es-MX" dirty="0">
              <a:latin typeface="Times New Roman" pitchFamily="18" charset="0"/>
            </a:endParaRPr>
          </a:p>
          <a:p>
            <a:r>
              <a:rPr lang="es-MX" altLang="es-MX" dirty="0">
                <a:latin typeface="Times New Roman" pitchFamily="18" charset="0"/>
              </a:rPr>
              <a:t>Este paso implica las siguientes actividades:</a:t>
            </a:r>
          </a:p>
          <a:p>
            <a:endParaRPr lang="es-MX" altLang="es-MX" dirty="0">
              <a:latin typeface="Times New Roman" pitchFamily="18" charset="0"/>
            </a:endParaRPr>
          </a:p>
          <a:p>
            <a:pPr>
              <a:buFontTx/>
              <a:buAutoNum type="alphaLcPeriod"/>
            </a:pPr>
            <a:r>
              <a:rPr lang="es-MX" altLang="es-MX" dirty="0">
                <a:latin typeface="Times New Roman" pitchFamily="18" charset="0"/>
              </a:rPr>
              <a:t>Identificación de los </a:t>
            </a:r>
            <a:r>
              <a:rPr lang="es-MX" altLang="es-MX" b="1" dirty="0">
                <a:latin typeface="Times New Roman" pitchFamily="18" charset="0"/>
              </a:rPr>
              <a:t>componentes </a:t>
            </a:r>
            <a:r>
              <a:rPr lang="es-MX" altLang="es-MX" dirty="0">
                <a:latin typeface="Times New Roman" pitchFamily="18" charset="0"/>
              </a:rPr>
              <a:t>del problema</a:t>
            </a:r>
          </a:p>
          <a:p>
            <a:pPr>
              <a:buFontTx/>
              <a:buAutoNum type="alphaLcPeriod"/>
            </a:pPr>
            <a:r>
              <a:rPr lang="es-MX" altLang="es-MX" dirty="0">
                <a:latin typeface="Times New Roman" pitchFamily="18" charset="0"/>
              </a:rPr>
              <a:t>Discriminación del componente espacial de otros componentes no espaciales</a:t>
            </a:r>
          </a:p>
          <a:p>
            <a:pPr>
              <a:buFontTx/>
              <a:buAutoNum type="alphaLcPeriod"/>
            </a:pPr>
            <a:r>
              <a:rPr lang="es-MX" altLang="es-MX" dirty="0">
                <a:latin typeface="Times New Roman" pitchFamily="18" charset="0"/>
              </a:rPr>
              <a:t>Definición del </a:t>
            </a:r>
            <a:r>
              <a:rPr lang="es-MX" altLang="es-MX" b="1" dirty="0">
                <a:latin typeface="Times New Roman" pitchFamily="18" charset="0"/>
              </a:rPr>
              <a:t>tipo de problema espacial </a:t>
            </a:r>
            <a:r>
              <a:rPr lang="es-MX" altLang="es-MX" dirty="0">
                <a:latin typeface="Times New Roman" pitchFamily="18" charset="0"/>
              </a:rPr>
              <a:t>(regionalización, creación de escenarios, análisis de redes, combinado)</a:t>
            </a:r>
          </a:p>
          <a:p>
            <a:pPr>
              <a:buFontTx/>
              <a:buAutoNum type="alphaLcPeriod"/>
            </a:pPr>
            <a:r>
              <a:rPr lang="es-MX" altLang="es-MX" dirty="0">
                <a:latin typeface="Times New Roman" pitchFamily="18" charset="0"/>
              </a:rPr>
              <a:t>Definición de la extensión del área de estudio (escala)</a:t>
            </a:r>
          </a:p>
          <a:p>
            <a:pPr>
              <a:buFontTx/>
              <a:buAutoNum type="alphaLcPeriod"/>
            </a:pPr>
            <a:r>
              <a:rPr lang="es-MX" altLang="es-MX" dirty="0">
                <a:latin typeface="Times New Roman" pitchFamily="18" charset="0"/>
              </a:rPr>
              <a:t>Búsqueda y evaluación de soluciones existentes</a:t>
            </a:r>
          </a:p>
          <a:p>
            <a:pPr>
              <a:buFontTx/>
              <a:buAutoNum type="alphaLcPeriod"/>
            </a:pPr>
            <a:r>
              <a:rPr lang="es-MX" altLang="es-MX" b="1" dirty="0">
                <a:latin typeface="Times New Roman" pitchFamily="18" charset="0"/>
              </a:rPr>
              <a:t>Descripción documentada del problema</a:t>
            </a:r>
            <a:r>
              <a:rPr lang="es-MX" altLang="es-MX" dirty="0">
                <a:latin typeface="Times New Roman" pitchFamily="18" charset="0"/>
              </a:rPr>
              <a:t>.</a:t>
            </a:r>
          </a:p>
          <a:p>
            <a:pPr>
              <a:buFontTx/>
              <a:buChar char="-"/>
            </a:pPr>
            <a:endParaRPr lang="es-MX" altLang="es-MX" dirty="0">
              <a:latin typeface="Times New Roman" pitchFamily="18" charset="0"/>
            </a:endParaRPr>
          </a:p>
        </p:txBody>
      </p:sp>
    </p:spTree>
    <p:extLst>
      <p:ext uri="{BB962C8B-B14F-4D97-AF65-F5344CB8AC3E}">
        <p14:creationId xmlns:p14="http://schemas.microsoft.com/office/powerpoint/2010/main" val="1097158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0"/>
            <a:ext cx="7772400" cy="1143000"/>
          </a:xfrm>
        </p:spPr>
        <p:txBody>
          <a:bodyPr/>
          <a:lstStyle/>
          <a:p>
            <a:r>
              <a:rPr lang="es-MX" altLang="es-MX" sz="3600"/>
              <a:t>I. Construcción del Modelo Conceptual</a:t>
            </a:r>
            <a:endParaRPr lang="es-ES" altLang="es-MX" sz="3600"/>
          </a:p>
        </p:txBody>
      </p:sp>
      <p:sp>
        <p:nvSpPr>
          <p:cNvPr id="96259" name="Rectangle 3"/>
          <p:cNvSpPr>
            <a:spLocks noChangeArrowheads="1"/>
          </p:cNvSpPr>
          <p:nvPr/>
        </p:nvSpPr>
        <p:spPr bwMode="auto">
          <a:xfrm>
            <a:off x="685800" y="1143000"/>
            <a:ext cx="80772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Narrow" pitchFamily="34" charset="0"/>
              </a:defRPr>
            </a:lvl1pPr>
            <a:lvl2pPr marL="914400" indent="-457200">
              <a:defRPr sz="2400">
                <a:solidFill>
                  <a:schemeClr val="tx1"/>
                </a:solidFill>
                <a:latin typeface="Arial Narrow" pitchFamily="34" charset="0"/>
              </a:defRPr>
            </a:lvl2pPr>
            <a:lvl3pPr marL="1371600" indent="-457200">
              <a:defRPr sz="2400">
                <a:solidFill>
                  <a:schemeClr val="tx1"/>
                </a:solidFill>
                <a:latin typeface="Arial Narrow" pitchFamily="34" charset="0"/>
              </a:defRPr>
            </a:lvl3pPr>
            <a:lvl4pPr marL="1828800" indent="-457200">
              <a:defRPr sz="2400">
                <a:solidFill>
                  <a:schemeClr val="tx1"/>
                </a:solidFill>
                <a:latin typeface="Arial Narrow" pitchFamily="34" charset="0"/>
              </a:defRPr>
            </a:lvl4pPr>
            <a:lvl5pPr marL="2286000" indent="-457200">
              <a:defRPr sz="2400">
                <a:solidFill>
                  <a:schemeClr val="tx1"/>
                </a:solidFill>
                <a:latin typeface="Arial Narrow" pitchFamily="34" charset="0"/>
              </a:defRPr>
            </a:lvl5pPr>
            <a:lvl6pPr marL="2743200" indent="-457200" fontAlgn="base">
              <a:spcBef>
                <a:spcPct val="0"/>
              </a:spcBef>
              <a:spcAft>
                <a:spcPct val="0"/>
              </a:spcAft>
              <a:defRPr sz="2400">
                <a:solidFill>
                  <a:schemeClr val="tx1"/>
                </a:solidFill>
                <a:latin typeface="Arial Narrow" pitchFamily="34" charset="0"/>
              </a:defRPr>
            </a:lvl6pPr>
            <a:lvl7pPr marL="3200400" indent="-457200" fontAlgn="base">
              <a:spcBef>
                <a:spcPct val="0"/>
              </a:spcBef>
              <a:spcAft>
                <a:spcPct val="0"/>
              </a:spcAft>
              <a:defRPr sz="2400">
                <a:solidFill>
                  <a:schemeClr val="tx1"/>
                </a:solidFill>
                <a:latin typeface="Arial Narrow" pitchFamily="34" charset="0"/>
              </a:defRPr>
            </a:lvl7pPr>
            <a:lvl8pPr marL="3657600" indent="-457200" fontAlgn="base">
              <a:spcBef>
                <a:spcPct val="0"/>
              </a:spcBef>
              <a:spcAft>
                <a:spcPct val="0"/>
              </a:spcAft>
              <a:defRPr sz="2400">
                <a:solidFill>
                  <a:schemeClr val="tx1"/>
                </a:solidFill>
                <a:latin typeface="Arial Narrow" pitchFamily="34" charset="0"/>
              </a:defRPr>
            </a:lvl8pPr>
            <a:lvl9pPr marL="4114800" indent="-457200" fontAlgn="base">
              <a:spcBef>
                <a:spcPct val="0"/>
              </a:spcBef>
              <a:spcAft>
                <a:spcPct val="0"/>
              </a:spcAft>
              <a:defRPr sz="2400">
                <a:solidFill>
                  <a:schemeClr val="tx1"/>
                </a:solidFill>
                <a:latin typeface="Arial Narrow" pitchFamily="34" charset="0"/>
              </a:defRPr>
            </a:lvl9pPr>
          </a:lstStyle>
          <a:p>
            <a:r>
              <a:rPr lang="es-MX" altLang="es-MX" dirty="0">
                <a:latin typeface="Times New Roman" pitchFamily="18" charset="0"/>
              </a:rPr>
              <a:t>2. Identificación y definición de los eventos espaciales primarios y analíticos</a:t>
            </a:r>
          </a:p>
          <a:p>
            <a:endParaRPr lang="es-MX" altLang="es-MX" dirty="0">
              <a:latin typeface="Times New Roman" pitchFamily="18" charset="0"/>
            </a:endParaRPr>
          </a:p>
          <a:p>
            <a:r>
              <a:rPr lang="es-MX" altLang="es-MX" dirty="0">
                <a:latin typeface="Times New Roman" pitchFamily="18" charset="0"/>
              </a:rPr>
              <a:t>Este paso implica las siguientes actividades:</a:t>
            </a:r>
          </a:p>
          <a:p>
            <a:endParaRPr lang="es-MX" altLang="es-MX" dirty="0">
              <a:latin typeface="Times New Roman" pitchFamily="18" charset="0"/>
            </a:endParaRPr>
          </a:p>
          <a:p>
            <a:pPr>
              <a:buFontTx/>
              <a:buAutoNum type="alphaLcPeriod"/>
            </a:pPr>
            <a:r>
              <a:rPr lang="es-MX" altLang="es-MX" dirty="0">
                <a:latin typeface="Times New Roman" pitchFamily="18" charset="0"/>
              </a:rPr>
              <a:t>Identificación de grupos temáticos de eventos</a:t>
            </a:r>
          </a:p>
          <a:p>
            <a:pPr>
              <a:buFontTx/>
              <a:buAutoNum type="alphaLcPeriod"/>
            </a:pPr>
            <a:r>
              <a:rPr lang="es-MX" altLang="es-MX" dirty="0">
                <a:latin typeface="Times New Roman" pitchFamily="18" charset="0"/>
              </a:rPr>
              <a:t>Identificación de subgrupos temáticos</a:t>
            </a:r>
          </a:p>
          <a:p>
            <a:pPr>
              <a:buFontTx/>
              <a:buAutoNum type="alphaLcPeriod"/>
            </a:pPr>
            <a:r>
              <a:rPr lang="es-MX" altLang="es-MX" dirty="0">
                <a:latin typeface="Times New Roman" pitchFamily="18" charset="0"/>
              </a:rPr>
              <a:t>Identificación de eventos primarios</a:t>
            </a:r>
          </a:p>
          <a:p>
            <a:pPr>
              <a:buFontTx/>
              <a:buAutoNum type="alphaLcPeriod"/>
            </a:pPr>
            <a:r>
              <a:rPr lang="es-MX" altLang="es-MX" dirty="0">
                <a:latin typeface="Times New Roman" pitchFamily="18" charset="0"/>
              </a:rPr>
              <a:t>Identificación de los eventos analíticos</a:t>
            </a:r>
          </a:p>
          <a:p>
            <a:pPr>
              <a:buFontTx/>
              <a:buAutoNum type="alphaLcPeriod"/>
            </a:pPr>
            <a:r>
              <a:rPr lang="es-MX" altLang="es-MX" dirty="0">
                <a:latin typeface="Times New Roman" pitchFamily="18" charset="0"/>
              </a:rPr>
              <a:t>Definición de los eventos primarios y analíticos</a:t>
            </a:r>
          </a:p>
          <a:p>
            <a:pPr>
              <a:buFontTx/>
              <a:buAutoNum type="alphaLcPeriod"/>
            </a:pPr>
            <a:r>
              <a:rPr lang="es-MX" altLang="es-MX" dirty="0">
                <a:latin typeface="Times New Roman" pitchFamily="18" charset="0"/>
              </a:rPr>
              <a:t>Descripción documentada de los grupos, subgrupos y eventos primarios y analíticos.</a:t>
            </a:r>
          </a:p>
          <a:p>
            <a:endParaRPr lang="es-MX" altLang="es-MX" dirty="0">
              <a:latin typeface="Times New Roman" pitchFamily="18" charset="0"/>
            </a:endParaRPr>
          </a:p>
          <a:p>
            <a:r>
              <a:rPr lang="es-MX" altLang="es-MX" dirty="0">
                <a:latin typeface="Times New Roman" pitchFamily="18" charset="0"/>
              </a:rPr>
              <a:t>En todo este proceso se deben incluir sólo aquellos </a:t>
            </a:r>
            <a:r>
              <a:rPr lang="es-MX" altLang="es-MX" b="1" dirty="0">
                <a:latin typeface="Times New Roman" pitchFamily="18" charset="0"/>
              </a:rPr>
              <a:t>elementos que sean relevantes para la solución del problema</a:t>
            </a:r>
            <a:r>
              <a:rPr lang="es-MX" altLang="es-MX" dirty="0">
                <a:latin typeface="Times New Roman" pitchFamily="18" charset="0"/>
              </a:rPr>
              <a:t>.</a:t>
            </a:r>
          </a:p>
          <a:p>
            <a:pPr>
              <a:buFontTx/>
              <a:buChar char="-"/>
            </a:pPr>
            <a:endParaRPr lang="es-MX" altLang="es-MX" dirty="0">
              <a:latin typeface="Times New Roman" pitchFamily="18" charset="0"/>
            </a:endParaRPr>
          </a:p>
        </p:txBody>
      </p:sp>
    </p:spTree>
    <p:extLst>
      <p:ext uri="{BB962C8B-B14F-4D97-AF65-F5344CB8AC3E}">
        <p14:creationId xmlns:p14="http://schemas.microsoft.com/office/powerpoint/2010/main" val="3649895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152400"/>
            <a:ext cx="7772400" cy="1143000"/>
          </a:xfrm>
        </p:spPr>
        <p:txBody>
          <a:bodyPr/>
          <a:lstStyle/>
          <a:p>
            <a:r>
              <a:rPr lang="es-MX" altLang="es-MX" sz="3600"/>
              <a:t>I. Construcción del Modelo Conceptual</a:t>
            </a:r>
            <a:endParaRPr lang="es-ES" altLang="es-MX" sz="3600"/>
          </a:p>
        </p:txBody>
      </p:sp>
      <p:sp>
        <p:nvSpPr>
          <p:cNvPr id="97283" name="Rectangle 3"/>
          <p:cNvSpPr>
            <a:spLocks noChangeArrowheads="1"/>
          </p:cNvSpPr>
          <p:nvPr/>
        </p:nvSpPr>
        <p:spPr bwMode="auto">
          <a:xfrm>
            <a:off x="457200" y="914400"/>
            <a:ext cx="8382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Narrow" pitchFamily="34" charset="0"/>
              </a:defRPr>
            </a:lvl1pPr>
            <a:lvl2pPr marL="914400" indent="-457200">
              <a:defRPr sz="2400">
                <a:solidFill>
                  <a:schemeClr val="tx1"/>
                </a:solidFill>
                <a:latin typeface="Arial Narrow" pitchFamily="34" charset="0"/>
              </a:defRPr>
            </a:lvl2pPr>
            <a:lvl3pPr marL="1371600" indent="-457200">
              <a:defRPr sz="2400">
                <a:solidFill>
                  <a:schemeClr val="tx1"/>
                </a:solidFill>
                <a:latin typeface="Arial Narrow" pitchFamily="34" charset="0"/>
              </a:defRPr>
            </a:lvl3pPr>
            <a:lvl4pPr marL="1828800" indent="-457200">
              <a:defRPr sz="2400">
                <a:solidFill>
                  <a:schemeClr val="tx1"/>
                </a:solidFill>
                <a:latin typeface="Arial Narrow" pitchFamily="34" charset="0"/>
              </a:defRPr>
            </a:lvl4pPr>
            <a:lvl5pPr marL="2286000" indent="-457200">
              <a:defRPr sz="2400">
                <a:solidFill>
                  <a:schemeClr val="tx1"/>
                </a:solidFill>
                <a:latin typeface="Arial Narrow" pitchFamily="34" charset="0"/>
              </a:defRPr>
            </a:lvl5pPr>
            <a:lvl6pPr marL="2743200" indent="-457200" fontAlgn="base">
              <a:spcBef>
                <a:spcPct val="0"/>
              </a:spcBef>
              <a:spcAft>
                <a:spcPct val="0"/>
              </a:spcAft>
              <a:defRPr sz="2400">
                <a:solidFill>
                  <a:schemeClr val="tx1"/>
                </a:solidFill>
                <a:latin typeface="Arial Narrow" pitchFamily="34" charset="0"/>
              </a:defRPr>
            </a:lvl6pPr>
            <a:lvl7pPr marL="3200400" indent="-457200" fontAlgn="base">
              <a:spcBef>
                <a:spcPct val="0"/>
              </a:spcBef>
              <a:spcAft>
                <a:spcPct val="0"/>
              </a:spcAft>
              <a:defRPr sz="2400">
                <a:solidFill>
                  <a:schemeClr val="tx1"/>
                </a:solidFill>
                <a:latin typeface="Arial Narrow" pitchFamily="34" charset="0"/>
              </a:defRPr>
            </a:lvl7pPr>
            <a:lvl8pPr marL="3657600" indent="-457200" fontAlgn="base">
              <a:spcBef>
                <a:spcPct val="0"/>
              </a:spcBef>
              <a:spcAft>
                <a:spcPct val="0"/>
              </a:spcAft>
              <a:defRPr sz="2400">
                <a:solidFill>
                  <a:schemeClr val="tx1"/>
                </a:solidFill>
                <a:latin typeface="Arial Narrow" pitchFamily="34" charset="0"/>
              </a:defRPr>
            </a:lvl8pPr>
            <a:lvl9pPr marL="4114800" indent="-457200" fontAlgn="base">
              <a:spcBef>
                <a:spcPct val="0"/>
              </a:spcBef>
              <a:spcAft>
                <a:spcPct val="0"/>
              </a:spcAft>
              <a:defRPr sz="2400">
                <a:solidFill>
                  <a:schemeClr val="tx1"/>
                </a:solidFill>
                <a:latin typeface="Arial Narrow" pitchFamily="34" charset="0"/>
              </a:defRPr>
            </a:lvl9pPr>
          </a:lstStyle>
          <a:p>
            <a:r>
              <a:rPr lang="es-MX" altLang="es-MX" dirty="0">
                <a:latin typeface="Times New Roman" pitchFamily="18" charset="0"/>
              </a:rPr>
              <a:t>3. Identificación de las características y problemas de información de los eventos primarios y analíticos</a:t>
            </a:r>
          </a:p>
          <a:p>
            <a:endParaRPr lang="es-MX" altLang="es-MX" dirty="0">
              <a:latin typeface="Times New Roman" pitchFamily="18" charset="0"/>
            </a:endParaRPr>
          </a:p>
          <a:p>
            <a:r>
              <a:rPr lang="es-MX" altLang="es-MX" dirty="0">
                <a:latin typeface="Times New Roman" pitchFamily="18" charset="0"/>
              </a:rPr>
              <a:t>Este paso implica las siguientes actividades:</a:t>
            </a:r>
          </a:p>
          <a:p>
            <a:endParaRPr lang="es-MX" altLang="es-MX" dirty="0">
              <a:latin typeface="Times New Roman" pitchFamily="18" charset="0"/>
            </a:endParaRPr>
          </a:p>
          <a:p>
            <a:pPr>
              <a:buFontTx/>
              <a:buAutoNum type="alphaLcPeriod"/>
            </a:pPr>
            <a:r>
              <a:rPr lang="es-MX" altLang="es-MX" dirty="0">
                <a:latin typeface="Times New Roman" pitchFamily="18" charset="0"/>
              </a:rPr>
              <a:t>Identificación de las </a:t>
            </a:r>
            <a:r>
              <a:rPr lang="es-MX" altLang="es-MX" b="1" dirty="0">
                <a:latin typeface="Times New Roman" pitchFamily="18" charset="0"/>
              </a:rPr>
              <a:t>escalas de la información </a:t>
            </a:r>
            <a:r>
              <a:rPr lang="es-MX" altLang="es-MX" dirty="0">
                <a:latin typeface="Times New Roman" pitchFamily="18" charset="0"/>
              </a:rPr>
              <a:t>para cada evento</a:t>
            </a:r>
          </a:p>
          <a:p>
            <a:pPr>
              <a:buFontTx/>
              <a:buAutoNum type="alphaLcPeriod"/>
            </a:pPr>
            <a:r>
              <a:rPr lang="es-MX" altLang="es-MX" dirty="0">
                <a:latin typeface="Times New Roman" pitchFamily="18" charset="0"/>
              </a:rPr>
              <a:t>Identificación de las </a:t>
            </a:r>
            <a:r>
              <a:rPr lang="es-MX" altLang="es-MX" b="1" dirty="0">
                <a:latin typeface="Times New Roman" pitchFamily="18" charset="0"/>
              </a:rPr>
              <a:t>fuentes de la información </a:t>
            </a:r>
            <a:r>
              <a:rPr lang="es-MX" altLang="es-MX" dirty="0">
                <a:latin typeface="Times New Roman" pitchFamily="18" charset="0"/>
              </a:rPr>
              <a:t>para cada evento</a:t>
            </a:r>
          </a:p>
          <a:p>
            <a:pPr>
              <a:buFontTx/>
              <a:buAutoNum type="alphaLcPeriod"/>
            </a:pPr>
            <a:r>
              <a:rPr lang="es-MX" altLang="es-MX" dirty="0">
                <a:latin typeface="Times New Roman" pitchFamily="18" charset="0"/>
              </a:rPr>
              <a:t>Identificación de los </a:t>
            </a:r>
            <a:r>
              <a:rPr lang="es-MX" altLang="es-MX" b="1" dirty="0">
                <a:latin typeface="Times New Roman" pitchFamily="18" charset="0"/>
              </a:rPr>
              <a:t>formatos de la información </a:t>
            </a:r>
            <a:r>
              <a:rPr lang="es-MX" altLang="es-MX" dirty="0">
                <a:latin typeface="Times New Roman" pitchFamily="18" charset="0"/>
              </a:rPr>
              <a:t>para cada evento.</a:t>
            </a:r>
          </a:p>
          <a:p>
            <a:pPr>
              <a:buFontTx/>
              <a:buAutoNum type="alphaLcPeriod"/>
            </a:pPr>
            <a:r>
              <a:rPr lang="es-MX" altLang="es-MX" dirty="0">
                <a:latin typeface="Times New Roman" pitchFamily="18" charset="0"/>
              </a:rPr>
              <a:t>Identificación de los </a:t>
            </a:r>
            <a:r>
              <a:rPr lang="es-MX" altLang="es-MX" b="1" dirty="0">
                <a:latin typeface="Times New Roman" pitchFamily="18" charset="0"/>
              </a:rPr>
              <a:t>problemas de información </a:t>
            </a:r>
            <a:r>
              <a:rPr lang="es-MX" altLang="es-MX" dirty="0">
                <a:latin typeface="Times New Roman" pitchFamily="18" charset="0"/>
              </a:rPr>
              <a:t>(inexistencia, calidad, actualidad, costo, distribución, tiempo de generación, factibilidad técnica, herramientas disponibles</a:t>
            </a:r>
            <a:r>
              <a:rPr lang="es-MX" altLang="es-MX" dirty="0" smtClean="0">
                <a:latin typeface="Times New Roman" pitchFamily="18" charset="0"/>
              </a:rPr>
              <a:t>)</a:t>
            </a:r>
            <a:endParaRPr lang="es-MX" altLang="es-MX" dirty="0">
              <a:latin typeface="Times New Roman" pitchFamily="18" charset="0"/>
            </a:endParaRPr>
          </a:p>
        </p:txBody>
      </p:sp>
    </p:spTree>
    <p:extLst>
      <p:ext uri="{BB962C8B-B14F-4D97-AF65-F5344CB8AC3E}">
        <p14:creationId xmlns:p14="http://schemas.microsoft.com/office/powerpoint/2010/main" val="269057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304800"/>
            <a:ext cx="7772400" cy="1143000"/>
          </a:xfrm>
        </p:spPr>
        <p:txBody>
          <a:bodyPr/>
          <a:lstStyle/>
          <a:p>
            <a:r>
              <a:rPr lang="es-MX" altLang="es-MX" sz="3600"/>
              <a:t>I. Construcción del Modelo Conceptual</a:t>
            </a:r>
            <a:endParaRPr lang="es-ES" altLang="es-MX" sz="3600"/>
          </a:p>
        </p:txBody>
      </p:sp>
      <p:sp>
        <p:nvSpPr>
          <p:cNvPr id="99331" name="Rectangle 3"/>
          <p:cNvSpPr>
            <a:spLocks noChangeArrowheads="1"/>
          </p:cNvSpPr>
          <p:nvPr/>
        </p:nvSpPr>
        <p:spPr bwMode="auto">
          <a:xfrm>
            <a:off x="685800" y="1447800"/>
            <a:ext cx="81534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Narrow" pitchFamily="34" charset="0"/>
              </a:defRPr>
            </a:lvl1pPr>
            <a:lvl2pPr marL="914400" indent="-457200">
              <a:defRPr sz="2400">
                <a:solidFill>
                  <a:schemeClr val="tx1"/>
                </a:solidFill>
                <a:latin typeface="Arial Narrow" pitchFamily="34" charset="0"/>
              </a:defRPr>
            </a:lvl2pPr>
            <a:lvl3pPr marL="1371600" indent="-457200">
              <a:defRPr sz="2400">
                <a:solidFill>
                  <a:schemeClr val="tx1"/>
                </a:solidFill>
                <a:latin typeface="Arial Narrow" pitchFamily="34" charset="0"/>
              </a:defRPr>
            </a:lvl3pPr>
            <a:lvl4pPr marL="1828800" indent="-457200">
              <a:defRPr sz="2400">
                <a:solidFill>
                  <a:schemeClr val="tx1"/>
                </a:solidFill>
                <a:latin typeface="Arial Narrow" pitchFamily="34" charset="0"/>
              </a:defRPr>
            </a:lvl4pPr>
            <a:lvl5pPr marL="2286000" indent="-457200">
              <a:defRPr sz="2400">
                <a:solidFill>
                  <a:schemeClr val="tx1"/>
                </a:solidFill>
                <a:latin typeface="Arial Narrow" pitchFamily="34" charset="0"/>
              </a:defRPr>
            </a:lvl5pPr>
            <a:lvl6pPr marL="2743200" indent="-457200" fontAlgn="base">
              <a:spcBef>
                <a:spcPct val="0"/>
              </a:spcBef>
              <a:spcAft>
                <a:spcPct val="0"/>
              </a:spcAft>
              <a:defRPr sz="2400">
                <a:solidFill>
                  <a:schemeClr val="tx1"/>
                </a:solidFill>
                <a:latin typeface="Arial Narrow" pitchFamily="34" charset="0"/>
              </a:defRPr>
            </a:lvl6pPr>
            <a:lvl7pPr marL="3200400" indent="-457200" fontAlgn="base">
              <a:spcBef>
                <a:spcPct val="0"/>
              </a:spcBef>
              <a:spcAft>
                <a:spcPct val="0"/>
              </a:spcAft>
              <a:defRPr sz="2400">
                <a:solidFill>
                  <a:schemeClr val="tx1"/>
                </a:solidFill>
                <a:latin typeface="Arial Narrow" pitchFamily="34" charset="0"/>
              </a:defRPr>
            </a:lvl7pPr>
            <a:lvl8pPr marL="3657600" indent="-457200" fontAlgn="base">
              <a:spcBef>
                <a:spcPct val="0"/>
              </a:spcBef>
              <a:spcAft>
                <a:spcPct val="0"/>
              </a:spcAft>
              <a:defRPr sz="2400">
                <a:solidFill>
                  <a:schemeClr val="tx1"/>
                </a:solidFill>
                <a:latin typeface="Arial Narrow" pitchFamily="34" charset="0"/>
              </a:defRPr>
            </a:lvl8pPr>
            <a:lvl9pPr marL="4114800" indent="-457200" fontAlgn="base">
              <a:spcBef>
                <a:spcPct val="0"/>
              </a:spcBef>
              <a:spcAft>
                <a:spcPct val="0"/>
              </a:spcAft>
              <a:defRPr sz="2400">
                <a:solidFill>
                  <a:schemeClr val="tx1"/>
                </a:solidFill>
                <a:latin typeface="Arial Narrow" pitchFamily="34" charset="0"/>
              </a:defRPr>
            </a:lvl9pPr>
          </a:lstStyle>
          <a:p>
            <a:r>
              <a:rPr lang="es-MX" altLang="es-MX" dirty="0">
                <a:latin typeface="Times New Roman" pitchFamily="18" charset="0"/>
              </a:rPr>
              <a:t>4.  </a:t>
            </a:r>
            <a:r>
              <a:rPr lang="es-MX" altLang="es-MX" b="1" dirty="0">
                <a:latin typeface="Times New Roman" pitchFamily="18" charset="0"/>
              </a:rPr>
              <a:t>Identificación y definición de las relaciones espaciales </a:t>
            </a:r>
            <a:r>
              <a:rPr lang="es-MX" altLang="es-MX" dirty="0">
                <a:latin typeface="Times New Roman" pitchFamily="18" charset="0"/>
              </a:rPr>
              <a:t>entre eventos primarios y analíticos</a:t>
            </a:r>
          </a:p>
          <a:p>
            <a:endParaRPr lang="es-MX" altLang="es-MX" dirty="0">
              <a:latin typeface="Times New Roman" pitchFamily="18" charset="0"/>
            </a:endParaRPr>
          </a:p>
          <a:p>
            <a:r>
              <a:rPr lang="es-MX" altLang="es-MX" dirty="0">
                <a:latin typeface="Times New Roman" pitchFamily="18" charset="0"/>
              </a:rPr>
              <a:t>Este paso implica las siguientes actividades:</a:t>
            </a:r>
          </a:p>
          <a:p>
            <a:endParaRPr lang="es-MX" altLang="es-MX" dirty="0">
              <a:latin typeface="Times New Roman" pitchFamily="18" charset="0"/>
            </a:endParaRPr>
          </a:p>
          <a:p>
            <a:pPr>
              <a:buFontTx/>
              <a:buAutoNum type="alphaLcPeriod"/>
            </a:pPr>
            <a:r>
              <a:rPr lang="es-MX" altLang="es-MX" dirty="0">
                <a:latin typeface="Times New Roman" pitchFamily="18" charset="0"/>
              </a:rPr>
              <a:t>Identificación de los </a:t>
            </a:r>
            <a:r>
              <a:rPr lang="es-MX" altLang="es-MX" b="1" dirty="0">
                <a:latin typeface="Times New Roman" pitchFamily="18" charset="0"/>
              </a:rPr>
              <a:t>tipos de relaciones espaciales relevantes </a:t>
            </a:r>
            <a:r>
              <a:rPr lang="es-MX" altLang="es-MX" dirty="0">
                <a:latin typeface="Times New Roman" pitchFamily="18" charset="0"/>
              </a:rPr>
              <a:t>al problema</a:t>
            </a:r>
          </a:p>
          <a:p>
            <a:pPr>
              <a:buFontTx/>
              <a:buAutoNum type="alphaLcPeriod"/>
            </a:pPr>
            <a:r>
              <a:rPr lang="es-MX" altLang="es-MX" dirty="0">
                <a:latin typeface="Times New Roman" pitchFamily="18" charset="0"/>
              </a:rPr>
              <a:t>Identificación y definición de las relaciones espaciales entre pares de eventos primarios, para cada tipo de relación.</a:t>
            </a:r>
          </a:p>
          <a:p>
            <a:pPr>
              <a:buFontTx/>
              <a:buAutoNum type="alphaLcPeriod"/>
            </a:pPr>
            <a:r>
              <a:rPr lang="es-MX" altLang="es-MX" dirty="0">
                <a:latin typeface="Times New Roman" pitchFamily="18" charset="0"/>
              </a:rPr>
              <a:t>Identificación y definición de relaciones espaciales entre pares de eventos analíticos para todas la relaciones</a:t>
            </a:r>
          </a:p>
          <a:p>
            <a:pPr>
              <a:buFontTx/>
              <a:buAutoNum type="alphaLcPeriod"/>
            </a:pPr>
            <a:r>
              <a:rPr lang="es-MX" altLang="es-MX" dirty="0">
                <a:latin typeface="Times New Roman" pitchFamily="18" charset="0"/>
              </a:rPr>
              <a:t>Descripción de las relaciones encontradas y sus formas de expresión</a:t>
            </a:r>
          </a:p>
          <a:p>
            <a:pPr>
              <a:buFontTx/>
              <a:buChar char="-"/>
            </a:pPr>
            <a:endParaRPr lang="es-MX" altLang="es-MX" dirty="0">
              <a:latin typeface="Times New Roman" pitchFamily="18" charset="0"/>
            </a:endParaRPr>
          </a:p>
          <a:p>
            <a:pPr>
              <a:buFontTx/>
              <a:buChar char="-"/>
            </a:pPr>
            <a:endParaRPr lang="es-MX" altLang="es-MX" dirty="0">
              <a:latin typeface="Times New Roman" pitchFamily="18" charset="0"/>
            </a:endParaRPr>
          </a:p>
        </p:txBody>
      </p:sp>
    </p:spTree>
    <p:extLst>
      <p:ext uri="{BB962C8B-B14F-4D97-AF65-F5344CB8AC3E}">
        <p14:creationId xmlns:p14="http://schemas.microsoft.com/office/powerpoint/2010/main" val="1566055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s-MX" altLang="es-MX" sz="3600" dirty="0">
                <a:solidFill>
                  <a:schemeClr val="bg1"/>
                </a:solidFill>
              </a:rPr>
              <a:t>I. Construcción del Modelo Conceptual</a:t>
            </a:r>
            <a:endParaRPr lang="es-ES" altLang="es-MX" sz="3600" dirty="0">
              <a:solidFill>
                <a:schemeClr val="bg1"/>
              </a:solidFill>
            </a:endParaRPr>
          </a:p>
        </p:txBody>
      </p:sp>
      <p:sp>
        <p:nvSpPr>
          <p:cNvPr id="59396" name="Text Box 4"/>
          <p:cNvSpPr txBox="1">
            <a:spLocks noChangeArrowheads="1"/>
          </p:cNvSpPr>
          <p:nvPr/>
        </p:nvSpPr>
        <p:spPr bwMode="auto">
          <a:xfrm>
            <a:off x="746125" y="1793875"/>
            <a:ext cx="7864475"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Narrow" pitchFamily="34" charset="0"/>
              </a:defRPr>
            </a:lvl1pPr>
            <a:lvl2pPr marL="914400" indent="-457200">
              <a:defRPr sz="2400">
                <a:solidFill>
                  <a:schemeClr val="tx1"/>
                </a:solidFill>
                <a:latin typeface="Arial Narrow" pitchFamily="34" charset="0"/>
              </a:defRPr>
            </a:lvl2pPr>
            <a:lvl3pPr marL="1371600" indent="-457200">
              <a:defRPr sz="2400">
                <a:solidFill>
                  <a:schemeClr val="tx1"/>
                </a:solidFill>
                <a:latin typeface="Arial Narrow" pitchFamily="34" charset="0"/>
              </a:defRPr>
            </a:lvl3pPr>
            <a:lvl4pPr marL="1828800" indent="-457200">
              <a:defRPr sz="2400">
                <a:solidFill>
                  <a:schemeClr val="tx1"/>
                </a:solidFill>
                <a:latin typeface="Arial Narrow" pitchFamily="34" charset="0"/>
              </a:defRPr>
            </a:lvl4pPr>
            <a:lvl5pPr marL="2286000" indent="-457200">
              <a:defRPr sz="2400">
                <a:solidFill>
                  <a:schemeClr val="tx1"/>
                </a:solidFill>
                <a:latin typeface="Arial Narrow" pitchFamily="34" charset="0"/>
              </a:defRPr>
            </a:lvl5pPr>
            <a:lvl6pPr marL="2743200" indent="-457200" fontAlgn="base">
              <a:spcBef>
                <a:spcPct val="0"/>
              </a:spcBef>
              <a:spcAft>
                <a:spcPct val="0"/>
              </a:spcAft>
              <a:defRPr sz="2400">
                <a:solidFill>
                  <a:schemeClr val="tx1"/>
                </a:solidFill>
                <a:latin typeface="Arial Narrow" pitchFamily="34" charset="0"/>
              </a:defRPr>
            </a:lvl6pPr>
            <a:lvl7pPr marL="3200400" indent="-457200" fontAlgn="base">
              <a:spcBef>
                <a:spcPct val="0"/>
              </a:spcBef>
              <a:spcAft>
                <a:spcPct val="0"/>
              </a:spcAft>
              <a:defRPr sz="2400">
                <a:solidFill>
                  <a:schemeClr val="tx1"/>
                </a:solidFill>
                <a:latin typeface="Arial Narrow" pitchFamily="34" charset="0"/>
              </a:defRPr>
            </a:lvl7pPr>
            <a:lvl8pPr marL="3657600" indent="-457200" fontAlgn="base">
              <a:spcBef>
                <a:spcPct val="0"/>
              </a:spcBef>
              <a:spcAft>
                <a:spcPct val="0"/>
              </a:spcAft>
              <a:defRPr sz="2400">
                <a:solidFill>
                  <a:schemeClr val="tx1"/>
                </a:solidFill>
                <a:latin typeface="Arial Narrow" pitchFamily="34" charset="0"/>
              </a:defRPr>
            </a:lvl8pPr>
            <a:lvl9pPr marL="4114800" indent="-457200" fontAlgn="base">
              <a:spcBef>
                <a:spcPct val="0"/>
              </a:spcBef>
              <a:spcAft>
                <a:spcPct val="0"/>
              </a:spcAft>
              <a:defRPr sz="2400">
                <a:solidFill>
                  <a:schemeClr val="tx1"/>
                </a:solidFill>
                <a:latin typeface="Arial Narrow" pitchFamily="34" charset="0"/>
              </a:defRPr>
            </a:lvl9pPr>
          </a:lstStyle>
          <a:p>
            <a:r>
              <a:rPr lang="es-MX" altLang="es-MX">
                <a:latin typeface="Times New Roman" pitchFamily="18" charset="0"/>
              </a:rPr>
              <a:t>5. Definición de procesos (secuencias de relaciones)</a:t>
            </a:r>
          </a:p>
          <a:p>
            <a:endParaRPr lang="es-MX" altLang="es-MX">
              <a:latin typeface="Times New Roman" pitchFamily="18" charset="0"/>
            </a:endParaRPr>
          </a:p>
          <a:p>
            <a:r>
              <a:rPr lang="es-MX" altLang="es-MX">
                <a:latin typeface="Times New Roman" pitchFamily="18" charset="0"/>
              </a:rPr>
              <a:t>Este paso implica las siguientes actividades:</a:t>
            </a:r>
          </a:p>
          <a:p>
            <a:pPr lvl="1">
              <a:buFontTx/>
              <a:buChar char="•"/>
            </a:pPr>
            <a:endParaRPr lang="es-MX" altLang="es-MX">
              <a:latin typeface="Times New Roman" pitchFamily="18" charset="0"/>
            </a:endParaRPr>
          </a:p>
          <a:p>
            <a:pPr>
              <a:buFontTx/>
              <a:buAutoNum type="alphaLcPeriod"/>
            </a:pPr>
            <a:r>
              <a:rPr lang="es-MX" altLang="es-MX">
                <a:latin typeface="Times New Roman" pitchFamily="18" charset="0"/>
              </a:rPr>
              <a:t> Identificación de subprocesos principales</a:t>
            </a:r>
          </a:p>
          <a:p>
            <a:pPr>
              <a:buFontTx/>
              <a:buAutoNum type="alphaLcPeriod"/>
            </a:pPr>
            <a:r>
              <a:rPr lang="es-MX" altLang="es-MX">
                <a:latin typeface="Times New Roman" pitchFamily="18" charset="0"/>
              </a:rPr>
              <a:t> Estructuración de subprocesos en un solo proceso (ligas)</a:t>
            </a:r>
          </a:p>
          <a:p>
            <a:pPr>
              <a:buFontTx/>
              <a:buAutoNum type="alphaLcPeriod"/>
            </a:pPr>
            <a:r>
              <a:rPr lang="es-MX" altLang="es-MX">
                <a:latin typeface="Times New Roman" pitchFamily="18" charset="0"/>
              </a:rPr>
              <a:t> Establecimiento de la secuencia de operaciones (orden)</a:t>
            </a:r>
          </a:p>
          <a:p>
            <a:pPr>
              <a:buFontTx/>
              <a:buAutoNum type="alphaLcPeriod"/>
            </a:pPr>
            <a:r>
              <a:rPr lang="es-MX" altLang="es-MX">
                <a:latin typeface="Times New Roman" pitchFamily="18" charset="0"/>
              </a:rPr>
              <a:t> Descripción del proceso completo indicando las dependencias de información en el mismo</a:t>
            </a:r>
            <a:endParaRPr lang="es-ES" altLang="es-MX">
              <a:latin typeface="Times New Roman" pitchFamily="18" charset="0"/>
            </a:endParaRPr>
          </a:p>
        </p:txBody>
      </p:sp>
    </p:spTree>
    <p:extLst>
      <p:ext uri="{BB962C8B-B14F-4D97-AF65-F5344CB8AC3E}">
        <p14:creationId xmlns:p14="http://schemas.microsoft.com/office/powerpoint/2010/main" val="2937367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s-MX" altLang="es-MX" sz="3600" dirty="0">
                <a:solidFill>
                  <a:schemeClr val="bg1"/>
                </a:solidFill>
              </a:rPr>
              <a:t>I. Construcción del Modelo Conceptual</a:t>
            </a:r>
            <a:endParaRPr lang="es-ES" altLang="es-MX" sz="3600" dirty="0">
              <a:solidFill>
                <a:schemeClr val="bg1"/>
              </a:solidFill>
            </a:endParaRPr>
          </a:p>
        </p:txBody>
      </p:sp>
      <p:sp>
        <p:nvSpPr>
          <p:cNvPr id="60419" name="Text Box 3"/>
          <p:cNvSpPr txBox="1">
            <a:spLocks noChangeArrowheads="1"/>
          </p:cNvSpPr>
          <p:nvPr/>
        </p:nvSpPr>
        <p:spPr bwMode="auto">
          <a:xfrm>
            <a:off x="669925" y="1717675"/>
            <a:ext cx="6732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a:t>6. Especificación y evaluación del modelo conceptual</a:t>
            </a:r>
            <a:endParaRPr lang="es-ES" altLang="es-MX"/>
          </a:p>
        </p:txBody>
      </p:sp>
      <p:sp>
        <p:nvSpPr>
          <p:cNvPr id="60420" name="Text Box 4"/>
          <p:cNvSpPr txBox="1">
            <a:spLocks noChangeArrowheads="1"/>
          </p:cNvSpPr>
          <p:nvPr/>
        </p:nvSpPr>
        <p:spPr bwMode="auto">
          <a:xfrm>
            <a:off x="669925" y="2403475"/>
            <a:ext cx="70262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Narrow" pitchFamily="34" charset="0"/>
              </a:defRPr>
            </a:lvl1pPr>
            <a:lvl2pPr marL="914400" indent="-457200">
              <a:defRPr sz="2400">
                <a:solidFill>
                  <a:schemeClr val="tx1"/>
                </a:solidFill>
                <a:latin typeface="Arial Narrow" pitchFamily="34" charset="0"/>
              </a:defRPr>
            </a:lvl2pPr>
            <a:lvl3pPr marL="1371600" indent="-457200">
              <a:defRPr sz="2400">
                <a:solidFill>
                  <a:schemeClr val="tx1"/>
                </a:solidFill>
                <a:latin typeface="Arial Narrow" pitchFamily="34" charset="0"/>
              </a:defRPr>
            </a:lvl3pPr>
            <a:lvl4pPr marL="1828800" indent="-457200">
              <a:defRPr sz="2400">
                <a:solidFill>
                  <a:schemeClr val="tx1"/>
                </a:solidFill>
                <a:latin typeface="Arial Narrow" pitchFamily="34" charset="0"/>
              </a:defRPr>
            </a:lvl4pPr>
            <a:lvl5pPr marL="2286000" indent="-457200">
              <a:defRPr sz="2400">
                <a:solidFill>
                  <a:schemeClr val="tx1"/>
                </a:solidFill>
                <a:latin typeface="Arial Narrow" pitchFamily="34" charset="0"/>
              </a:defRPr>
            </a:lvl5pPr>
            <a:lvl6pPr marL="2743200" indent="-457200" fontAlgn="base">
              <a:spcBef>
                <a:spcPct val="0"/>
              </a:spcBef>
              <a:spcAft>
                <a:spcPct val="0"/>
              </a:spcAft>
              <a:defRPr sz="2400">
                <a:solidFill>
                  <a:schemeClr val="tx1"/>
                </a:solidFill>
                <a:latin typeface="Arial Narrow" pitchFamily="34" charset="0"/>
              </a:defRPr>
            </a:lvl6pPr>
            <a:lvl7pPr marL="3200400" indent="-457200" fontAlgn="base">
              <a:spcBef>
                <a:spcPct val="0"/>
              </a:spcBef>
              <a:spcAft>
                <a:spcPct val="0"/>
              </a:spcAft>
              <a:defRPr sz="2400">
                <a:solidFill>
                  <a:schemeClr val="tx1"/>
                </a:solidFill>
                <a:latin typeface="Arial Narrow" pitchFamily="34" charset="0"/>
              </a:defRPr>
            </a:lvl7pPr>
            <a:lvl8pPr marL="3657600" indent="-457200" fontAlgn="base">
              <a:spcBef>
                <a:spcPct val="0"/>
              </a:spcBef>
              <a:spcAft>
                <a:spcPct val="0"/>
              </a:spcAft>
              <a:defRPr sz="2400">
                <a:solidFill>
                  <a:schemeClr val="tx1"/>
                </a:solidFill>
                <a:latin typeface="Arial Narrow" pitchFamily="34" charset="0"/>
              </a:defRPr>
            </a:lvl8pPr>
            <a:lvl9pPr marL="4114800" indent="-457200" fontAlgn="base">
              <a:spcBef>
                <a:spcPct val="0"/>
              </a:spcBef>
              <a:spcAft>
                <a:spcPct val="0"/>
              </a:spcAft>
              <a:defRPr sz="2400">
                <a:solidFill>
                  <a:schemeClr val="tx1"/>
                </a:solidFill>
                <a:latin typeface="Arial Narrow" pitchFamily="34" charset="0"/>
              </a:defRPr>
            </a:lvl9pPr>
          </a:lstStyle>
          <a:p>
            <a:r>
              <a:rPr lang="es-MX" altLang="es-MX">
                <a:latin typeface="Times New Roman" pitchFamily="18" charset="0"/>
              </a:rPr>
              <a:t>Este paso implica las siguientes actividades:</a:t>
            </a:r>
          </a:p>
          <a:p>
            <a:endParaRPr lang="es-MX" altLang="es-MX">
              <a:latin typeface="Times New Roman" pitchFamily="18" charset="0"/>
            </a:endParaRPr>
          </a:p>
          <a:p>
            <a:pPr>
              <a:buFontTx/>
              <a:buAutoNum type="alphaLcPeriod"/>
            </a:pPr>
            <a:r>
              <a:rPr lang="es-MX" altLang="es-MX">
                <a:latin typeface="Times New Roman" pitchFamily="18" charset="0"/>
              </a:rPr>
              <a:t>Especificación del modelo usando un diagrama </a:t>
            </a:r>
          </a:p>
          <a:p>
            <a:pPr>
              <a:buFontTx/>
              <a:buAutoNum type="alphaLcPeriod"/>
            </a:pPr>
            <a:r>
              <a:rPr lang="es-MX" altLang="es-MX">
                <a:latin typeface="Times New Roman" pitchFamily="18" charset="0"/>
              </a:rPr>
              <a:t>Especificación del modelo usando una fórmula</a:t>
            </a:r>
          </a:p>
          <a:p>
            <a:pPr>
              <a:buFontTx/>
              <a:buAutoNum type="alphaLcPeriod"/>
            </a:pPr>
            <a:r>
              <a:rPr lang="es-MX" altLang="es-MX">
                <a:latin typeface="Times New Roman" pitchFamily="18" charset="0"/>
              </a:rPr>
              <a:t>Evaluación de la solución ofrecida por el modelo</a:t>
            </a:r>
          </a:p>
          <a:p>
            <a:pPr>
              <a:buFontTx/>
              <a:buAutoNum type="alphaLcPeriod"/>
            </a:pPr>
            <a:r>
              <a:rPr lang="es-MX" altLang="es-MX">
                <a:latin typeface="Times New Roman" pitchFamily="18" charset="0"/>
              </a:rPr>
              <a:t>Documentación de las ventajas y limitaciones de la solución ofrecida por el modelo</a:t>
            </a:r>
            <a:endParaRPr lang="es-ES" altLang="es-MX">
              <a:latin typeface="Times New Roman" pitchFamily="18" charset="0"/>
            </a:endParaRPr>
          </a:p>
        </p:txBody>
      </p:sp>
    </p:spTree>
    <p:extLst>
      <p:ext uri="{BB962C8B-B14F-4D97-AF65-F5344CB8AC3E}">
        <p14:creationId xmlns:p14="http://schemas.microsoft.com/office/powerpoint/2010/main" val="3635023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4213" y="0"/>
            <a:ext cx="7772400" cy="1143000"/>
          </a:xfrm>
        </p:spPr>
        <p:txBody>
          <a:bodyPr/>
          <a:lstStyle/>
          <a:p>
            <a:r>
              <a:rPr lang="es-MX" altLang="es-MX" sz="3600"/>
              <a:t>Tipos de Análisis Espacial</a:t>
            </a:r>
            <a:endParaRPr lang="es-ES" altLang="es-MX"/>
          </a:p>
        </p:txBody>
      </p:sp>
      <p:sp>
        <p:nvSpPr>
          <p:cNvPr id="78851" name="Text Box 3"/>
          <p:cNvSpPr txBox="1">
            <a:spLocks noChangeArrowheads="1"/>
          </p:cNvSpPr>
          <p:nvPr/>
        </p:nvSpPr>
        <p:spPr bwMode="auto">
          <a:xfrm>
            <a:off x="755650" y="1125538"/>
            <a:ext cx="786923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defRPr sz="2400">
                <a:solidFill>
                  <a:schemeClr val="tx1"/>
                </a:solidFill>
                <a:latin typeface="Arial Narrow" pitchFamily="34" charset="0"/>
              </a:defRPr>
            </a:lvl1pPr>
            <a:lvl2pPr marL="1066800" indent="-609600">
              <a:defRPr sz="2400">
                <a:solidFill>
                  <a:schemeClr val="tx1"/>
                </a:solidFill>
                <a:latin typeface="Arial Narrow" pitchFamily="34" charset="0"/>
              </a:defRPr>
            </a:lvl2pPr>
            <a:lvl3pPr marL="1524000" indent="-609600">
              <a:defRPr sz="2400">
                <a:solidFill>
                  <a:schemeClr val="tx1"/>
                </a:solidFill>
                <a:latin typeface="Arial Narrow" pitchFamily="34" charset="0"/>
              </a:defRPr>
            </a:lvl3pPr>
            <a:lvl4pPr marL="1981200" indent="-609600">
              <a:defRPr sz="2400">
                <a:solidFill>
                  <a:schemeClr val="tx1"/>
                </a:solidFill>
                <a:latin typeface="Arial Narrow" pitchFamily="34" charset="0"/>
              </a:defRPr>
            </a:lvl4pPr>
            <a:lvl5pPr marL="2438400" indent="-609600">
              <a:defRPr sz="2400">
                <a:solidFill>
                  <a:schemeClr val="tx1"/>
                </a:solidFill>
                <a:latin typeface="Arial Narrow" pitchFamily="34" charset="0"/>
              </a:defRPr>
            </a:lvl5pPr>
            <a:lvl6pPr marL="2895600" indent="-609600" fontAlgn="base">
              <a:spcBef>
                <a:spcPct val="0"/>
              </a:spcBef>
              <a:spcAft>
                <a:spcPct val="0"/>
              </a:spcAft>
              <a:defRPr sz="2400">
                <a:solidFill>
                  <a:schemeClr val="tx1"/>
                </a:solidFill>
                <a:latin typeface="Arial Narrow" pitchFamily="34" charset="0"/>
              </a:defRPr>
            </a:lvl6pPr>
            <a:lvl7pPr marL="3352800" indent="-609600" fontAlgn="base">
              <a:spcBef>
                <a:spcPct val="0"/>
              </a:spcBef>
              <a:spcAft>
                <a:spcPct val="0"/>
              </a:spcAft>
              <a:defRPr sz="2400">
                <a:solidFill>
                  <a:schemeClr val="tx1"/>
                </a:solidFill>
                <a:latin typeface="Arial Narrow" pitchFamily="34" charset="0"/>
              </a:defRPr>
            </a:lvl7pPr>
            <a:lvl8pPr marL="3810000" indent="-609600" fontAlgn="base">
              <a:spcBef>
                <a:spcPct val="0"/>
              </a:spcBef>
              <a:spcAft>
                <a:spcPct val="0"/>
              </a:spcAft>
              <a:defRPr sz="2400">
                <a:solidFill>
                  <a:schemeClr val="tx1"/>
                </a:solidFill>
                <a:latin typeface="Arial Narrow" pitchFamily="34" charset="0"/>
              </a:defRPr>
            </a:lvl8pPr>
            <a:lvl9pPr marL="4267200" indent="-609600" fontAlgn="base">
              <a:spcBef>
                <a:spcPct val="0"/>
              </a:spcBef>
              <a:spcAft>
                <a:spcPct val="0"/>
              </a:spcAft>
              <a:defRPr sz="2400">
                <a:solidFill>
                  <a:schemeClr val="tx1"/>
                </a:solidFill>
                <a:latin typeface="Arial Narrow" pitchFamily="34" charset="0"/>
              </a:defRPr>
            </a:lvl9pPr>
          </a:lstStyle>
          <a:p>
            <a:r>
              <a:rPr lang="es-MX" altLang="es-MX" dirty="0">
                <a:latin typeface="Times New Roman" pitchFamily="18" charset="0"/>
              </a:rPr>
              <a:t>Hay tres categorías principales de análisis espacial:</a:t>
            </a:r>
          </a:p>
          <a:p>
            <a:endParaRPr lang="es-MX" altLang="es-MX" dirty="0">
              <a:latin typeface="Times New Roman" pitchFamily="18" charset="0"/>
            </a:endParaRPr>
          </a:p>
          <a:p>
            <a:pPr>
              <a:buFontTx/>
              <a:buAutoNum type="romanUcPeriod"/>
            </a:pPr>
            <a:r>
              <a:rPr lang="es-MX" altLang="es-MX" dirty="0">
                <a:latin typeface="Times New Roman" pitchFamily="18" charset="0"/>
              </a:rPr>
              <a:t>Formación de regiones</a:t>
            </a:r>
          </a:p>
          <a:p>
            <a:pPr>
              <a:buFontTx/>
              <a:buAutoNum type="romanUcPeriod"/>
            </a:pPr>
            <a:r>
              <a:rPr lang="es-MX" altLang="es-MX" dirty="0">
                <a:latin typeface="Times New Roman" pitchFamily="18" charset="0"/>
              </a:rPr>
              <a:t>Análisis de Redes</a:t>
            </a:r>
          </a:p>
          <a:p>
            <a:pPr>
              <a:buFontTx/>
              <a:buAutoNum type="romanUcPeriod"/>
            </a:pPr>
            <a:r>
              <a:rPr lang="es-MX" altLang="es-MX" dirty="0">
                <a:latin typeface="Times New Roman" pitchFamily="18" charset="0"/>
              </a:rPr>
              <a:t>Creación de escenarios</a:t>
            </a:r>
          </a:p>
          <a:p>
            <a:pPr>
              <a:buFontTx/>
              <a:buAutoNum type="romanUcPeriod"/>
            </a:pPr>
            <a:endParaRPr lang="es-MX" altLang="es-MX" dirty="0">
              <a:latin typeface="Times New Roman" pitchFamily="18" charset="0"/>
            </a:endParaRPr>
          </a:p>
          <a:p>
            <a:endParaRPr lang="es-MX" altLang="es-MX" dirty="0">
              <a:latin typeface="Times New Roman" pitchFamily="18" charset="0"/>
            </a:endParaRPr>
          </a:p>
        </p:txBody>
      </p:sp>
    </p:spTree>
    <p:extLst>
      <p:ext uri="{BB962C8B-B14F-4D97-AF65-F5344CB8AC3E}">
        <p14:creationId xmlns:p14="http://schemas.microsoft.com/office/powerpoint/2010/main" val="3542837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Tree>
    <p:extLst>
      <p:ext uri="{BB962C8B-B14F-4D97-AF65-F5344CB8AC3E}">
        <p14:creationId xmlns:p14="http://schemas.microsoft.com/office/powerpoint/2010/main" val="22812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MX" b="1" dirty="0" smtClean="0"/>
              <a:t>Cómo integrar la Geografía-Economía en la </a:t>
            </a:r>
            <a:r>
              <a:rPr lang="es-MX" b="1" dirty="0" err="1" smtClean="0"/>
              <a:t>currícula</a:t>
            </a:r>
            <a:r>
              <a:rPr lang="es-MX" b="1" dirty="0"/>
              <a:t> </a:t>
            </a:r>
            <a:r>
              <a:rPr lang="es-MX" b="1" dirty="0" smtClean="0"/>
              <a:t>de Economía</a:t>
            </a:r>
            <a:endParaRPr lang="es-MX" b="1" dirty="0"/>
          </a:p>
        </p:txBody>
      </p:sp>
      <p:sp>
        <p:nvSpPr>
          <p:cNvPr id="5" name="4 Marcador de contenido"/>
          <p:cNvSpPr>
            <a:spLocks noGrp="1"/>
          </p:cNvSpPr>
          <p:nvPr>
            <p:ph idx="1"/>
          </p:nvPr>
        </p:nvSpPr>
        <p:spPr/>
        <p:txBody>
          <a:bodyPr/>
          <a:lstStyle/>
          <a:p>
            <a:pPr marL="0" indent="0">
              <a:buNone/>
            </a:pPr>
            <a:r>
              <a:rPr lang="es-MX" dirty="0" smtClean="0"/>
              <a:t>Cuestiones a resolver</a:t>
            </a:r>
          </a:p>
          <a:p>
            <a:endParaRPr lang="es-MX" dirty="0"/>
          </a:p>
          <a:p>
            <a:r>
              <a:rPr lang="es-MX" dirty="0" smtClean="0"/>
              <a:t>Lugar de la Geografía en la </a:t>
            </a:r>
            <a:r>
              <a:rPr lang="es-MX" dirty="0" err="1" smtClean="0"/>
              <a:t>Currícula</a:t>
            </a:r>
            <a:endParaRPr lang="es-MX" dirty="0" smtClean="0"/>
          </a:p>
          <a:p>
            <a:r>
              <a:rPr lang="es-MX" dirty="0" smtClean="0"/>
              <a:t>Qué Economía para qué Geografía</a:t>
            </a:r>
          </a:p>
          <a:p>
            <a:r>
              <a:rPr lang="es-MX" dirty="0" smtClean="0"/>
              <a:t>Qué Geografía para qué Economía</a:t>
            </a:r>
          </a:p>
          <a:p>
            <a:endParaRPr lang="es-MX" dirty="0"/>
          </a:p>
        </p:txBody>
      </p:sp>
    </p:spTree>
    <p:extLst>
      <p:ext uri="{BB962C8B-B14F-4D97-AF65-F5344CB8AC3E}">
        <p14:creationId xmlns:p14="http://schemas.microsoft.com/office/powerpoint/2010/main" val="12842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texto"/>
          <p:cNvSpPr>
            <a:spLocks noGrp="1"/>
          </p:cNvSpPr>
          <p:nvPr>
            <p:ph type="body" idx="1"/>
          </p:nvPr>
        </p:nvSpPr>
        <p:spPr/>
        <p:txBody>
          <a:bodyPr>
            <a:normAutofit fontScale="92500" lnSpcReduction="20000"/>
          </a:bodyPr>
          <a:lstStyle/>
          <a:p>
            <a:r>
              <a:rPr lang="es-MX" sz="11500" dirty="0" smtClean="0">
                <a:solidFill>
                  <a:schemeClr val="tx1"/>
                </a:solidFill>
                <a:latin typeface="Freestyle Script" panose="030804020302050B0404" pitchFamily="66" charset="0"/>
              </a:rPr>
              <a:t>Muchas gracias</a:t>
            </a:r>
            <a:endParaRPr lang="es-MX" sz="6600" dirty="0">
              <a:solidFill>
                <a:schemeClr val="tx1"/>
              </a:solidFill>
              <a:latin typeface="Freestyle Script" panose="030804020302050B0404" pitchFamily="66" charset="0"/>
            </a:endParaRPr>
          </a:p>
        </p:txBody>
      </p:sp>
    </p:spTree>
    <p:extLst>
      <p:ext uri="{BB962C8B-B14F-4D97-AF65-F5344CB8AC3E}">
        <p14:creationId xmlns:p14="http://schemas.microsoft.com/office/powerpoint/2010/main" val="3233869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4925"/>
            <a:ext cx="9137650" cy="678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843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MX" b="1" dirty="0" smtClean="0"/>
              <a:t>Lugar de la Geografía en la </a:t>
            </a:r>
            <a:r>
              <a:rPr lang="es-MX" b="1" dirty="0" err="1" smtClean="0"/>
              <a:t>Currícula</a:t>
            </a:r>
            <a:endParaRPr lang="es-MX"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600200"/>
            <a:ext cx="7488832" cy="499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946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Lugar de la Geografía en la </a:t>
            </a:r>
            <a:r>
              <a:rPr lang="es-MX" dirty="0" err="1" smtClean="0"/>
              <a:t>Currícula</a:t>
            </a:r>
            <a:endParaRPr lang="es-MX"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2087721"/>
            <a:ext cx="5029200" cy="355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Flecha derecha"/>
          <p:cNvSpPr/>
          <p:nvPr/>
        </p:nvSpPr>
        <p:spPr>
          <a:xfrm>
            <a:off x="1187624" y="3861048"/>
            <a:ext cx="648072" cy="216024"/>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0000"/>
              </a:solidFill>
            </a:endParaRPr>
          </a:p>
        </p:txBody>
      </p:sp>
      <p:sp>
        <p:nvSpPr>
          <p:cNvPr id="6" name="5 Flecha derecha"/>
          <p:cNvSpPr/>
          <p:nvPr/>
        </p:nvSpPr>
        <p:spPr>
          <a:xfrm>
            <a:off x="1187624" y="4797152"/>
            <a:ext cx="648072" cy="216024"/>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0000"/>
              </a:solidFill>
            </a:endParaRPr>
          </a:p>
        </p:txBody>
      </p:sp>
    </p:spTree>
    <p:extLst>
      <p:ext uri="{BB962C8B-B14F-4D97-AF65-F5344CB8AC3E}">
        <p14:creationId xmlns:p14="http://schemas.microsoft.com/office/powerpoint/2010/main" val="192972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Aspectos a considerar</a:t>
            </a:r>
            <a:endParaRPr lang="es-MX"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56792"/>
            <a:ext cx="8229600"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742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Justificación</a:t>
            </a:r>
            <a:endParaRPr lang="es-MX" dirty="0"/>
          </a:p>
        </p:txBody>
      </p:sp>
      <p:sp>
        <p:nvSpPr>
          <p:cNvPr id="3" name="2 Marcador de contenido"/>
          <p:cNvSpPr>
            <a:spLocks noGrp="1"/>
          </p:cNvSpPr>
          <p:nvPr>
            <p:ph idx="1"/>
          </p:nvPr>
        </p:nvSpPr>
        <p:spPr/>
        <p:txBody>
          <a:bodyPr>
            <a:normAutofit fontScale="70000" lnSpcReduction="20000"/>
          </a:bodyPr>
          <a:lstStyle/>
          <a:p>
            <a:r>
              <a:rPr lang="es-MX" dirty="0"/>
              <a:t>F</a:t>
            </a:r>
            <a:r>
              <a:rPr lang="es-MX" dirty="0" smtClean="0"/>
              <a:t>ortalecer la capacidad de análisis a través de la comprensión y uso de  Sistemas de Información Geográfica (</a:t>
            </a:r>
            <a:r>
              <a:rPr lang="es-MX" dirty="0" err="1" smtClean="0"/>
              <a:t>SIG´s</a:t>
            </a:r>
            <a:r>
              <a:rPr lang="es-MX" dirty="0" smtClean="0"/>
              <a:t>).</a:t>
            </a:r>
          </a:p>
          <a:p>
            <a:r>
              <a:rPr lang="es-MX" dirty="0" smtClean="0"/>
              <a:t>Esta herramienta potencializa:</a:t>
            </a:r>
          </a:p>
          <a:p>
            <a:r>
              <a:rPr lang="es-MX" dirty="0" smtClean="0"/>
              <a:t>1) Análisis conceptual.</a:t>
            </a:r>
          </a:p>
          <a:p>
            <a:r>
              <a:rPr lang="es-MX" dirty="0" smtClean="0"/>
              <a:t>2) La ilustración de problemáticas identificadas en el trabajo de campo.</a:t>
            </a:r>
          </a:p>
          <a:p>
            <a:r>
              <a:rPr lang="es-MX" dirty="0" smtClean="0"/>
              <a:t>3) La integración y visualización conjunta de variables físicas y sociales.</a:t>
            </a:r>
          </a:p>
          <a:p>
            <a:r>
              <a:rPr lang="es-MX" dirty="0" smtClean="0"/>
              <a:t>4) La implementación de la </a:t>
            </a:r>
            <a:r>
              <a:rPr lang="es-MX" dirty="0" err="1" smtClean="0"/>
              <a:t>interdisciplina</a:t>
            </a:r>
            <a:r>
              <a:rPr lang="es-MX" dirty="0" smtClean="0"/>
              <a:t> y </a:t>
            </a:r>
            <a:r>
              <a:rPr lang="es-MX" dirty="0" err="1" smtClean="0"/>
              <a:t>transdisciplina</a:t>
            </a:r>
            <a:r>
              <a:rPr lang="es-MX" dirty="0" smtClean="0"/>
              <a:t> en el estudio de temas de interés general en proyectos e investigaciones científicas de impacto ambiental; planificación urbana; sociología; geografía económica, mercadotecnia, evaluación de proyectos, etc. </a:t>
            </a:r>
            <a:endParaRPr lang="es-MX" dirty="0"/>
          </a:p>
        </p:txBody>
      </p:sp>
    </p:spTree>
    <p:extLst>
      <p:ext uri="{BB962C8B-B14F-4D97-AF65-F5344CB8AC3E}">
        <p14:creationId xmlns:p14="http://schemas.microsoft.com/office/powerpoint/2010/main" val="3973219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Tres niveles de análisis</a:t>
            </a:r>
            <a:endParaRPr lang="es-MX" dirty="0"/>
          </a:p>
        </p:txBody>
      </p:sp>
      <p:sp>
        <p:nvSpPr>
          <p:cNvPr id="3" name="2 Marcador de contenido"/>
          <p:cNvSpPr>
            <a:spLocks noGrp="1"/>
          </p:cNvSpPr>
          <p:nvPr>
            <p:ph idx="1"/>
          </p:nvPr>
        </p:nvSpPr>
        <p:spPr/>
        <p:txBody>
          <a:bodyPr>
            <a:normAutofit fontScale="92500" lnSpcReduction="20000"/>
          </a:bodyPr>
          <a:lstStyle/>
          <a:p>
            <a:r>
              <a:rPr lang="es-MX" dirty="0" smtClean="0"/>
              <a:t>Geografía Económica (Análisis descriptivo correlativo a bloques conceptuales que se manejan en Economía) INAE (Desarrollo Regional, Globalización).</a:t>
            </a:r>
          </a:p>
          <a:p>
            <a:r>
              <a:rPr lang="es-MX" dirty="0" smtClean="0"/>
              <a:t>Fundamentos económicos de la Geografía desde la Economía Política.</a:t>
            </a:r>
          </a:p>
          <a:p>
            <a:r>
              <a:rPr lang="es-MX" dirty="0" smtClean="0"/>
              <a:t>Temas selectos de economía y su análisis geográfico.</a:t>
            </a:r>
          </a:p>
          <a:p>
            <a:r>
              <a:rPr lang="es-MX" dirty="0" err="1" smtClean="0"/>
              <a:t>SIG’s</a:t>
            </a:r>
            <a:r>
              <a:rPr lang="es-MX" dirty="0" smtClean="0"/>
              <a:t> Herramientas de análisis espacial (análisis espacial para la identificación de fenómenos y análisis espacial para la resolución de problemas)</a:t>
            </a:r>
          </a:p>
          <a:p>
            <a:endParaRPr lang="es-MX" dirty="0" smtClean="0"/>
          </a:p>
        </p:txBody>
      </p:sp>
    </p:spTree>
    <p:extLst>
      <p:ext uri="{BB962C8B-B14F-4D97-AF65-F5344CB8AC3E}">
        <p14:creationId xmlns:p14="http://schemas.microsoft.com/office/powerpoint/2010/main" val="3428746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304800"/>
            <a:ext cx="7772400" cy="1143000"/>
          </a:xfrm>
        </p:spPr>
        <p:txBody>
          <a:bodyPr>
            <a:normAutofit fontScale="90000"/>
          </a:bodyPr>
          <a:lstStyle/>
          <a:p>
            <a:pPr algn="ctr"/>
            <a:r>
              <a:rPr lang="es-MX" altLang="es-MX" sz="3600" dirty="0" smtClean="0"/>
              <a:t>Análisis Espacial para la solución de un problema</a:t>
            </a:r>
            <a:endParaRPr lang="es-ES" altLang="es-MX" sz="3600" dirty="0"/>
          </a:p>
        </p:txBody>
      </p:sp>
      <p:sp>
        <p:nvSpPr>
          <p:cNvPr id="90115" name="Text Box 3"/>
          <p:cNvSpPr txBox="1">
            <a:spLocks noChangeArrowheads="1"/>
          </p:cNvSpPr>
          <p:nvPr/>
        </p:nvSpPr>
        <p:spPr bwMode="auto">
          <a:xfrm>
            <a:off x="685800" y="1447800"/>
            <a:ext cx="794067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MX" dirty="0"/>
              <a:t>Las técnicas matemáticas, estadísticas, probabilísticas, lógicas, cartográficas y gráficas, que se emplean para </a:t>
            </a:r>
            <a:r>
              <a:rPr lang="es-MX" altLang="es-MX" b="1" dirty="0"/>
              <a:t>solucionar un problema </a:t>
            </a:r>
            <a:r>
              <a:rPr lang="es-MX" altLang="es-MX" dirty="0"/>
              <a:t>que requiere del análisis de información geográfica se conocen en conjunto como Análisis Espacial.</a:t>
            </a:r>
          </a:p>
          <a:p>
            <a:endParaRPr lang="es-MX" altLang="es-MX" dirty="0"/>
          </a:p>
          <a:p>
            <a:r>
              <a:rPr lang="es-MX" altLang="es-MX" dirty="0"/>
              <a:t>Estas técnicas son relativamente independientes de las herramientas tecnológicas empleadas para el manejo de la información geográfica, tales como los SIG, la Percepción Remota, los sistemas de manejo de bases de datos y los sistemas de posicionamiento global por satélite.</a:t>
            </a:r>
          </a:p>
          <a:p>
            <a:endParaRPr lang="es-MX" altLang="es-MX" dirty="0"/>
          </a:p>
          <a:p>
            <a:r>
              <a:rPr lang="es-MX" altLang="es-MX" dirty="0"/>
              <a:t>El objetivo del análisis espacial es proporcionar conocimiento sobre las partes de un problema para luego integrar una solución al mismo.</a:t>
            </a:r>
            <a:endParaRPr lang="es-ES" altLang="es-MX" dirty="0"/>
          </a:p>
        </p:txBody>
      </p:sp>
    </p:spTree>
    <p:extLst>
      <p:ext uri="{BB962C8B-B14F-4D97-AF65-F5344CB8AC3E}">
        <p14:creationId xmlns:p14="http://schemas.microsoft.com/office/powerpoint/2010/main" val="3108376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76200"/>
            <a:ext cx="7772400" cy="1143000"/>
          </a:xfrm>
        </p:spPr>
        <p:txBody>
          <a:bodyPr/>
          <a:lstStyle/>
          <a:p>
            <a:pPr algn="ctr"/>
            <a:r>
              <a:rPr lang="es-MX" altLang="es-MX" sz="3600"/>
              <a:t>Papel del Análisis Espacial</a:t>
            </a:r>
            <a:endParaRPr lang="es-ES" altLang="es-MX" sz="3600"/>
          </a:p>
        </p:txBody>
      </p:sp>
      <p:grpSp>
        <p:nvGrpSpPr>
          <p:cNvPr id="93223" name="Group 39"/>
          <p:cNvGrpSpPr>
            <a:grpSpLocks/>
          </p:cNvGrpSpPr>
          <p:nvPr/>
        </p:nvGrpSpPr>
        <p:grpSpPr bwMode="auto">
          <a:xfrm>
            <a:off x="457200" y="1295400"/>
            <a:ext cx="8001000" cy="5486400"/>
            <a:chOff x="288" y="816"/>
            <a:chExt cx="5040" cy="3456"/>
          </a:xfrm>
        </p:grpSpPr>
        <p:sp>
          <p:nvSpPr>
            <p:cNvPr id="93187" name="Text Box 3"/>
            <p:cNvSpPr txBox="1">
              <a:spLocks noChangeArrowheads="1"/>
            </p:cNvSpPr>
            <p:nvPr/>
          </p:nvSpPr>
          <p:spPr bwMode="auto">
            <a:xfrm rot="16200000">
              <a:off x="-554" y="1749"/>
              <a:ext cx="2357" cy="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MX" sz="3600"/>
                <a:t>Geoinformática</a:t>
              </a:r>
            </a:p>
            <a:p>
              <a:pPr algn="ctr"/>
              <a:r>
                <a:rPr lang="es-MX" altLang="es-MX" sz="2800"/>
                <a:t>(herramientas)</a:t>
              </a:r>
              <a:endParaRPr lang="es-ES" altLang="es-MX" sz="2800"/>
            </a:p>
          </p:txBody>
        </p:sp>
        <p:sp>
          <p:nvSpPr>
            <p:cNvPr id="93188" name="Text Box 4"/>
            <p:cNvSpPr txBox="1">
              <a:spLocks noChangeArrowheads="1"/>
            </p:cNvSpPr>
            <p:nvPr/>
          </p:nvSpPr>
          <p:spPr bwMode="auto">
            <a:xfrm rot="5400000">
              <a:off x="3767" y="1751"/>
              <a:ext cx="2449" cy="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MX" sz="3600"/>
                <a:t>Análisis Espacial</a:t>
              </a:r>
            </a:p>
            <a:p>
              <a:pPr algn="ctr"/>
              <a:r>
                <a:rPr lang="es-MX" altLang="es-MX" sz="2800"/>
                <a:t>(técnicas)</a:t>
              </a:r>
              <a:endParaRPr lang="es-ES" altLang="es-MX" sz="2800"/>
            </a:p>
          </p:txBody>
        </p:sp>
        <p:sp>
          <p:nvSpPr>
            <p:cNvPr id="93189" name="Text Box 5"/>
            <p:cNvSpPr txBox="1">
              <a:spLocks noChangeArrowheads="1"/>
            </p:cNvSpPr>
            <p:nvPr/>
          </p:nvSpPr>
          <p:spPr bwMode="auto">
            <a:xfrm>
              <a:off x="2535" y="816"/>
              <a:ext cx="5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MX" altLang="es-MX"/>
                <a:t>Datos</a:t>
              </a:r>
              <a:endParaRPr lang="es-ES" altLang="es-MX"/>
            </a:p>
          </p:txBody>
        </p:sp>
        <p:sp>
          <p:nvSpPr>
            <p:cNvPr id="93190" name="Text Box 6"/>
            <p:cNvSpPr txBox="1">
              <a:spLocks noChangeArrowheads="1"/>
            </p:cNvSpPr>
            <p:nvPr/>
          </p:nvSpPr>
          <p:spPr bwMode="auto">
            <a:xfrm>
              <a:off x="2285" y="1257"/>
              <a:ext cx="10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MX" altLang="es-MX"/>
                <a:t>Información</a:t>
              </a:r>
              <a:endParaRPr lang="es-ES" altLang="es-MX"/>
            </a:p>
          </p:txBody>
        </p:sp>
        <p:sp>
          <p:nvSpPr>
            <p:cNvPr id="93191" name="Text Box 7"/>
            <p:cNvSpPr txBox="1">
              <a:spLocks noChangeArrowheads="1"/>
            </p:cNvSpPr>
            <p:nvPr/>
          </p:nvSpPr>
          <p:spPr bwMode="auto">
            <a:xfrm>
              <a:off x="2021" y="1699"/>
              <a:ext cx="159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MX" altLang="es-MX"/>
                <a:t>Eventos Espaciales</a:t>
              </a:r>
              <a:endParaRPr lang="es-ES" altLang="es-MX"/>
            </a:p>
          </p:txBody>
        </p:sp>
        <p:sp>
          <p:nvSpPr>
            <p:cNvPr id="93192" name="Text Box 8"/>
            <p:cNvSpPr txBox="1">
              <a:spLocks noChangeArrowheads="1"/>
            </p:cNvSpPr>
            <p:nvPr/>
          </p:nvSpPr>
          <p:spPr bwMode="auto">
            <a:xfrm>
              <a:off x="1910" y="2140"/>
              <a:ext cx="18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MX" altLang="es-MX"/>
                <a:t>Relaciones Espaciales</a:t>
              </a:r>
              <a:endParaRPr lang="es-ES" altLang="es-MX"/>
            </a:p>
          </p:txBody>
        </p:sp>
        <p:sp>
          <p:nvSpPr>
            <p:cNvPr id="93193" name="Text Box 9"/>
            <p:cNvSpPr txBox="1">
              <a:spLocks noChangeArrowheads="1"/>
            </p:cNvSpPr>
            <p:nvPr/>
          </p:nvSpPr>
          <p:spPr bwMode="auto">
            <a:xfrm>
              <a:off x="1989" y="2582"/>
              <a:ext cx="16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MX" altLang="es-MX"/>
                <a:t>Procesos Espaciales</a:t>
              </a:r>
              <a:endParaRPr lang="es-ES" altLang="es-MX"/>
            </a:p>
          </p:txBody>
        </p:sp>
        <p:sp>
          <p:nvSpPr>
            <p:cNvPr id="93194" name="Text Box 10"/>
            <p:cNvSpPr txBox="1">
              <a:spLocks noChangeArrowheads="1"/>
            </p:cNvSpPr>
            <p:nvPr/>
          </p:nvSpPr>
          <p:spPr bwMode="auto">
            <a:xfrm>
              <a:off x="2000" y="3024"/>
              <a:ext cx="16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MX" altLang="es-MX"/>
                <a:t>Patrones Espaciales</a:t>
              </a:r>
              <a:endParaRPr lang="es-ES" altLang="es-MX"/>
            </a:p>
          </p:txBody>
        </p:sp>
        <p:sp>
          <p:nvSpPr>
            <p:cNvPr id="93195" name="Text Box 11"/>
            <p:cNvSpPr txBox="1">
              <a:spLocks noChangeArrowheads="1"/>
            </p:cNvSpPr>
            <p:nvPr/>
          </p:nvSpPr>
          <p:spPr bwMode="auto">
            <a:xfrm>
              <a:off x="2198" y="3524"/>
              <a:ext cx="1210"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MX"/>
                <a:t>Explicación de Patrones Existentes</a:t>
              </a:r>
              <a:endParaRPr lang="es-ES" altLang="es-MX"/>
            </a:p>
          </p:txBody>
        </p:sp>
        <p:sp>
          <p:nvSpPr>
            <p:cNvPr id="93196" name="Text Box 12"/>
            <p:cNvSpPr txBox="1">
              <a:spLocks noChangeArrowheads="1"/>
            </p:cNvSpPr>
            <p:nvPr/>
          </p:nvSpPr>
          <p:spPr bwMode="auto">
            <a:xfrm>
              <a:off x="3686" y="3524"/>
              <a:ext cx="922"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MX"/>
                <a:t>Diseño de Patrones Óptimos</a:t>
              </a:r>
              <a:endParaRPr lang="es-ES" altLang="es-MX"/>
            </a:p>
          </p:txBody>
        </p:sp>
        <p:grpSp>
          <p:nvGrpSpPr>
            <p:cNvPr id="93203" name="Group 19"/>
            <p:cNvGrpSpPr>
              <a:grpSpLocks/>
            </p:cNvGrpSpPr>
            <p:nvPr/>
          </p:nvGrpSpPr>
          <p:grpSpPr bwMode="auto">
            <a:xfrm>
              <a:off x="1200" y="960"/>
              <a:ext cx="1200" cy="1824"/>
              <a:chOff x="1200" y="1296"/>
              <a:chExt cx="1200" cy="1824"/>
            </a:xfrm>
          </p:grpSpPr>
          <p:sp>
            <p:nvSpPr>
              <p:cNvPr id="93198" name="Line 14"/>
              <p:cNvSpPr>
                <a:spLocks noChangeShapeType="1"/>
              </p:cNvSpPr>
              <p:nvPr/>
            </p:nvSpPr>
            <p:spPr bwMode="auto">
              <a:xfrm>
                <a:off x="1200" y="1296"/>
                <a:ext cx="1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a:p>
            </p:txBody>
          </p:sp>
          <p:sp>
            <p:nvSpPr>
              <p:cNvPr id="93199" name="Line 15"/>
              <p:cNvSpPr>
                <a:spLocks noChangeShapeType="1"/>
              </p:cNvSpPr>
              <p:nvPr/>
            </p:nvSpPr>
            <p:spPr bwMode="auto">
              <a:xfrm>
                <a:off x="1200" y="1776"/>
                <a:ext cx="10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a:p>
            </p:txBody>
          </p:sp>
          <p:sp>
            <p:nvSpPr>
              <p:cNvPr id="93200" name="Line 16"/>
              <p:cNvSpPr>
                <a:spLocks noChangeShapeType="1"/>
              </p:cNvSpPr>
              <p:nvPr/>
            </p:nvSpPr>
            <p:spPr bwMode="auto">
              <a:xfrm>
                <a:off x="1200" y="2208"/>
                <a:ext cx="7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a:p>
            </p:txBody>
          </p:sp>
          <p:sp>
            <p:nvSpPr>
              <p:cNvPr id="93201" name="Line 17"/>
              <p:cNvSpPr>
                <a:spLocks noChangeShapeType="1"/>
              </p:cNvSpPr>
              <p:nvPr/>
            </p:nvSpPr>
            <p:spPr bwMode="auto">
              <a:xfrm>
                <a:off x="1200" y="2640"/>
                <a:ext cx="6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a:p>
            </p:txBody>
          </p:sp>
          <p:sp>
            <p:nvSpPr>
              <p:cNvPr id="93202" name="Line 18"/>
              <p:cNvSpPr>
                <a:spLocks noChangeShapeType="1"/>
              </p:cNvSpPr>
              <p:nvPr/>
            </p:nvSpPr>
            <p:spPr bwMode="auto">
              <a:xfrm>
                <a:off x="1200" y="3120"/>
                <a:ext cx="7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a:p>
            </p:txBody>
          </p:sp>
        </p:grpSp>
        <p:grpSp>
          <p:nvGrpSpPr>
            <p:cNvPr id="93204" name="Group 20"/>
            <p:cNvGrpSpPr>
              <a:grpSpLocks/>
            </p:cNvGrpSpPr>
            <p:nvPr/>
          </p:nvGrpSpPr>
          <p:grpSpPr bwMode="auto">
            <a:xfrm flipH="1">
              <a:off x="3216" y="960"/>
              <a:ext cx="1200" cy="1824"/>
              <a:chOff x="1200" y="1296"/>
              <a:chExt cx="1200" cy="1824"/>
            </a:xfrm>
          </p:grpSpPr>
          <p:sp>
            <p:nvSpPr>
              <p:cNvPr id="93205" name="Line 21"/>
              <p:cNvSpPr>
                <a:spLocks noChangeShapeType="1"/>
              </p:cNvSpPr>
              <p:nvPr/>
            </p:nvSpPr>
            <p:spPr bwMode="auto">
              <a:xfrm>
                <a:off x="1200" y="1296"/>
                <a:ext cx="1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a:p>
            </p:txBody>
          </p:sp>
          <p:sp>
            <p:nvSpPr>
              <p:cNvPr id="93206" name="Line 22"/>
              <p:cNvSpPr>
                <a:spLocks noChangeShapeType="1"/>
              </p:cNvSpPr>
              <p:nvPr/>
            </p:nvSpPr>
            <p:spPr bwMode="auto">
              <a:xfrm>
                <a:off x="1200" y="1776"/>
                <a:ext cx="10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a:p>
            </p:txBody>
          </p:sp>
          <p:sp>
            <p:nvSpPr>
              <p:cNvPr id="93207" name="Line 23"/>
              <p:cNvSpPr>
                <a:spLocks noChangeShapeType="1"/>
              </p:cNvSpPr>
              <p:nvPr/>
            </p:nvSpPr>
            <p:spPr bwMode="auto">
              <a:xfrm>
                <a:off x="1200" y="2208"/>
                <a:ext cx="7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a:p>
            </p:txBody>
          </p:sp>
          <p:sp>
            <p:nvSpPr>
              <p:cNvPr id="93208" name="Line 24"/>
              <p:cNvSpPr>
                <a:spLocks noChangeShapeType="1"/>
              </p:cNvSpPr>
              <p:nvPr/>
            </p:nvSpPr>
            <p:spPr bwMode="auto">
              <a:xfrm>
                <a:off x="1200" y="2640"/>
                <a:ext cx="6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a:p>
            </p:txBody>
          </p:sp>
          <p:sp>
            <p:nvSpPr>
              <p:cNvPr id="93209" name="Line 25"/>
              <p:cNvSpPr>
                <a:spLocks noChangeShapeType="1"/>
              </p:cNvSpPr>
              <p:nvPr/>
            </p:nvSpPr>
            <p:spPr bwMode="auto">
              <a:xfrm>
                <a:off x="1200" y="3120"/>
                <a:ext cx="7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a:p>
            </p:txBody>
          </p:sp>
        </p:grpSp>
        <p:sp>
          <p:nvSpPr>
            <p:cNvPr id="93210" name="Line 26"/>
            <p:cNvSpPr>
              <a:spLocks noChangeShapeType="1"/>
            </p:cNvSpPr>
            <p:nvPr/>
          </p:nvSpPr>
          <p:spPr bwMode="auto">
            <a:xfrm flipH="1">
              <a:off x="3600" y="3168"/>
              <a:ext cx="8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a:p>
          </p:txBody>
        </p:sp>
        <p:sp>
          <p:nvSpPr>
            <p:cNvPr id="93212" name="Line 28"/>
            <p:cNvSpPr>
              <a:spLocks noChangeShapeType="1"/>
            </p:cNvSpPr>
            <p:nvPr/>
          </p:nvSpPr>
          <p:spPr bwMode="auto">
            <a:xfrm>
              <a:off x="1200" y="3168"/>
              <a:ext cx="8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a:p>
          </p:txBody>
        </p:sp>
        <p:sp>
          <p:nvSpPr>
            <p:cNvPr id="93213" name="AutoShape 29"/>
            <p:cNvSpPr>
              <a:spLocks/>
            </p:cNvSpPr>
            <p:nvPr/>
          </p:nvSpPr>
          <p:spPr bwMode="auto">
            <a:xfrm>
              <a:off x="960" y="864"/>
              <a:ext cx="144" cy="2352"/>
            </a:xfrm>
            <a:prstGeom prst="leftBrace">
              <a:avLst>
                <a:gd name="adj1" fmla="val 13611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93214" name="AutoShape 30"/>
            <p:cNvSpPr>
              <a:spLocks/>
            </p:cNvSpPr>
            <p:nvPr/>
          </p:nvSpPr>
          <p:spPr bwMode="auto">
            <a:xfrm flipH="1">
              <a:off x="4512" y="864"/>
              <a:ext cx="144" cy="2352"/>
            </a:xfrm>
            <a:prstGeom prst="leftBrace">
              <a:avLst>
                <a:gd name="adj1" fmla="val 13611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93215" name="AutoShape 31"/>
            <p:cNvSpPr>
              <a:spLocks/>
            </p:cNvSpPr>
            <p:nvPr/>
          </p:nvSpPr>
          <p:spPr bwMode="auto">
            <a:xfrm rot="5400000">
              <a:off x="2712" y="1704"/>
              <a:ext cx="144" cy="3456"/>
            </a:xfrm>
            <a:prstGeom prst="leftBrace">
              <a:avLst>
                <a:gd name="adj1" fmla="val 20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93216" name="Line 32"/>
            <p:cNvSpPr>
              <a:spLocks noChangeShapeType="1"/>
            </p:cNvSpPr>
            <p:nvPr/>
          </p:nvSpPr>
          <p:spPr bwMode="auto">
            <a:xfrm>
              <a:off x="2832" y="1104"/>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a:p>
          </p:txBody>
        </p:sp>
        <p:sp>
          <p:nvSpPr>
            <p:cNvPr id="93217" name="Line 33"/>
            <p:cNvSpPr>
              <a:spLocks noChangeShapeType="1"/>
            </p:cNvSpPr>
            <p:nvPr/>
          </p:nvSpPr>
          <p:spPr bwMode="auto">
            <a:xfrm>
              <a:off x="2832" y="1536"/>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a:p>
          </p:txBody>
        </p:sp>
        <p:sp>
          <p:nvSpPr>
            <p:cNvPr id="93218" name="Line 34"/>
            <p:cNvSpPr>
              <a:spLocks noChangeShapeType="1"/>
            </p:cNvSpPr>
            <p:nvPr/>
          </p:nvSpPr>
          <p:spPr bwMode="auto">
            <a:xfrm>
              <a:off x="2832" y="1968"/>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a:p>
          </p:txBody>
        </p:sp>
        <p:sp>
          <p:nvSpPr>
            <p:cNvPr id="93219" name="Line 35"/>
            <p:cNvSpPr>
              <a:spLocks noChangeShapeType="1"/>
            </p:cNvSpPr>
            <p:nvPr/>
          </p:nvSpPr>
          <p:spPr bwMode="auto">
            <a:xfrm>
              <a:off x="2832" y="2400"/>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a:p>
          </p:txBody>
        </p:sp>
        <p:sp>
          <p:nvSpPr>
            <p:cNvPr id="93220" name="Line 36"/>
            <p:cNvSpPr>
              <a:spLocks noChangeShapeType="1"/>
            </p:cNvSpPr>
            <p:nvPr/>
          </p:nvSpPr>
          <p:spPr bwMode="auto">
            <a:xfrm>
              <a:off x="2832" y="2832"/>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a:p>
          </p:txBody>
        </p:sp>
        <p:sp>
          <p:nvSpPr>
            <p:cNvPr id="93222" name="Text Box 38"/>
            <p:cNvSpPr txBox="1">
              <a:spLocks noChangeArrowheads="1"/>
            </p:cNvSpPr>
            <p:nvPr/>
          </p:nvSpPr>
          <p:spPr bwMode="auto">
            <a:xfrm>
              <a:off x="998" y="3524"/>
              <a:ext cx="1018"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MX"/>
                <a:t>Búsqueda de Patrones</a:t>
              </a:r>
            </a:p>
            <a:p>
              <a:pPr algn="ctr"/>
              <a:r>
                <a:rPr lang="es-MX" altLang="es-MX"/>
                <a:t>Existentes</a:t>
              </a:r>
              <a:endParaRPr lang="es-ES" altLang="es-MX"/>
            </a:p>
          </p:txBody>
        </p:sp>
      </p:grpSp>
    </p:spTree>
    <p:extLst>
      <p:ext uri="{BB962C8B-B14F-4D97-AF65-F5344CB8AC3E}">
        <p14:creationId xmlns:p14="http://schemas.microsoft.com/office/powerpoint/2010/main" val="27276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TotalTime>
  <Words>1725</Words>
  <Application>Microsoft Office PowerPoint</Application>
  <PresentationFormat>Presentación en pantalla (4:3)</PresentationFormat>
  <Paragraphs>191</Paragraphs>
  <Slides>21</Slides>
  <Notes>9</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Presentación de PowerPoint</vt:lpstr>
      <vt:lpstr>Cómo integrar la Geografía-Economía en la currícula de Economía</vt:lpstr>
      <vt:lpstr>Lugar de la Geografía en la Currícula</vt:lpstr>
      <vt:lpstr>Lugar de la Geografía en la Currícula</vt:lpstr>
      <vt:lpstr>Aspectos a considerar</vt:lpstr>
      <vt:lpstr>Justificación</vt:lpstr>
      <vt:lpstr>Tres niveles de análisis</vt:lpstr>
      <vt:lpstr>Análisis Espacial para la solución de un problema</vt:lpstr>
      <vt:lpstr>Papel del Análisis Espacial</vt:lpstr>
      <vt:lpstr>Análisis Espacial con SIG</vt:lpstr>
      <vt:lpstr>I. Construcción del Modelo Conceptual</vt:lpstr>
      <vt:lpstr>I. Construcción del Modelo Conceptual</vt:lpstr>
      <vt:lpstr>I. Construcción del Modelo Conceptual</vt:lpstr>
      <vt:lpstr>I. Construcción del Modelo Conceptual</vt:lpstr>
      <vt:lpstr>I. Construcción del Modelo Conceptual</vt:lpstr>
      <vt:lpstr>I. Construcción del Modelo Conceptual</vt:lpstr>
      <vt:lpstr>I. Construcción del Modelo Conceptual</vt:lpstr>
      <vt:lpstr>Tipos de Análisis Espacial</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Dora</dc:creator>
  <cp:lastModifiedBy>Dora</cp:lastModifiedBy>
  <cp:revision>9</cp:revision>
  <dcterms:created xsi:type="dcterms:W3CDTF">2014-05-19T13:39:25Z</dcterms:created>
  <dcterms:modified xsi:type="dcterms:W3CDTF">2014-05-19T15:27:46Z</dcterms:modified>
</cp:coreProperties>
</file>