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64" r:id="rId4"/>
    <p:sldId id="273" r:id="rId5"/>
    <p:sldId id="272" r:id="rId6"/>
    <p:sldId id="265" r:id="rId7"/>
    <p:sldId id="263" r:id="rId8"/>
    <p:sldId id="257" r:id="rId9"/>
    <p:sldId id="258" r:id="rId10"/>
    <p:sldId id="261" r:id="rId11"/>
    <p:sldId id="262" r:id="rId12"/>
    <p:sldId id="266" r:id="rId13"/>
    <p:sldId id="267" r:id="rId14"/>
    <p:sldId id="268" r:id="rId15"/>
    <p:sldId id="269" r:id="rId16"/>
    <p:sldId id="270" r:id="rId17"/>
    <p:sldId id="275" r:id="rId18"/>
    <p:sldId id="274" r:id="rId19"/>
    <p:sldId id="276" r:id="rId20"/>
    <p:sldId id="277" r:id="rId21"/>
    <p:sldId id="279" r:id="rId22"/>
    <p:sldId id="280" r:id="rId23"/>
    <p:sldId id="281" r:id="rId24"/>
    <p:sldId id="284" r:id="rId25"/>
    <p:sldId id="283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4660"/>
  </p:normalViewPr>
  <p:slideViewPr>
    <p:cSldViewPr>
      <p:cViewPr>
        <p:scale>
          <a:sx n="60" d="100"/>
          <a:sy n="60" d="100"/>
        </p:scale>
        <p:origin x="-166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blo\Desktop\Tabla%20de%20programas%20de%20estud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blo\Desktop\Tabla%20de%20programas%20de%20estudi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blo\Desktop\Tabla%20de%20programas%20de%20estudi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blo\Desktop\Tabla%20de%20programas%20de%20estudi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blo\Desktop\Tabla%20de%20programas%20de%20estudi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blo\Desktop\Tabla%20de%20programas%20de%20estudi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blo\Desktop\Tabla%20de%20programas%20de%20estud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Número de materias obligatorias por área y por universidad</a:t>
            </a:r>
          </a:p>
        </c:rich>
      </c:tx>
      <c:layout>
        <c:manualLayout>
          <c:xMode val="edge"/>
          <c:yMode val="edge"/>
          <c:x val="0.17805883639545056"/>
          <c:y val="2.7560659084281132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Hoja1!$B$30</c:f>
              <c:strCache>
                <c:ptCount val="1"/>
                <c:pt idx="0">
                  <c:v>CIDE</c:v>
                </c:pt>
              </c:strCache>
            </c:strRef>
          </c:tx>
          <c:invertIfNegative val="0"/>
          <c:cat>
            <c:strRef>
              <c:f>Hoja1!$A$31:$A$41</c:f>
              <c:strCache>
                <c:ptCount val="11"/>
                <c:pt idx="0">
                  <c:v>Micro</c:v>
                </c:pt>
                <c:pt idx="1">
                  <c:v>Macro</c:v>
                </c:pt>
                <c:pt idx="2">
                  <c:v>Mate</c:v>
                </c:pt>
                <c:pt idx="3">
                  <c:v>Econometría</c:v>
                </c:pt>
                <c:pt idx="4">
                  <c:v>Historia</c:v>
                </c:pt>
                <c:pt idx="5">
                  <c:v>Contabilidad</c:v>
                </c:pt>
                <c:pt idx="6">
                  <c:v>Eco Pol</c:v>
                </c:pt>
                <c:pt idx="7">
                  <c:v>Idioma</c:v>
                </c:pt>
                <c:pt idx="8">
                  <c:v>Humanísticas</c:v>
                </c:pt>
                <c:pt idx="9">
                  <c:v>Optativas</c:v>
                </c:pt>
                <c:pt idx="10">
                  <c:v>Investigación (INAE)</c:v>
                </c:pt>
              </c:strCache>
            </c:strRef>
          </c:cat>
          <c:val>
            <c:numRef>
              <c:f>Hoja1!$B$31:$B$41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Hoja1!$C$30</c:f>
              <c:strCache>
                <c:ptCount val="1"/>
                <c:pt idx="0">
                  <c:v>COLMEX</c:v>
                </c:pt>
              </c:strCache>
            </c:strRef>
          </c:tx>
          <c:invertIfNegative val="0"/>
          <c:cat>
            <c:strRef>
              <c:f>Hoja1!$A$31:$A$41</c:f>
              <c:strCache>
                <c:ptCount val="11"/>
                <c:pt idx="0">
                  <c:v>Micro</c:v>
                </c:pt>
                <c:pt idx="1">
                  <c:v>Macro</c:v>
                </c:pt>
                <c:pt idx="2">
                  <c:v>Mate</c:v>
                </c:pt>
                <c:pt idx="3">
                  <c:v>Econometría</c:v>
                </c:pt>
                <c:pt idx="4">
                  <c:v>Historia</c:v>
                </c:pt>
                <c:pt idx="5">
                  <c:v>Contabilidad</c:v>
                </c:pt>
                <c:pt idx="6">
                  <c:v>Eco Pol</c:v>
                </c:pt>
                <c:pt idx="7">
                  <c:v>Idioma</c:v>
                </c:pt>
                <c:pt idx="8">
                  <c:v>Humanísticas</c:v>
                </c:pt>
                <c:pt idx="9">
                  <c:v>Optativas</c:v>
                </c:pt>
                <c:pt idx="10">
                  <c:v>Investigación (INAE)</c:v>
                </c:pt>
              </c:strCache>
            </c:strRef>
          </c:cat>
          <c:val>
            <c:numRef>
              <c:f>Hoja1!$C$31:$C$41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Hoja1!$D$30</c:f>
              <c:strCache>
                <c:ptCount val="1"/>
                <c:pt idx="0">
                  <c:v>ITAM</c:v>
                </c:pt>
              </c:strCache>
            </c:strRef>
          </c:tx>
          <c:invertIfNegative val="0"/>
          <c:cat>
            <c:strRef>
              <c:f>Hoja1!$A$31:$A$41</c:f>
              <c:strCache>
                <c:ptCount val="11"/>
                <c:pt idx="0">
                  <c:v>Micro</c:v>
                </c:pt>
                <c:pt idx="1">
                  <c:v>Macro</c:v>
                </c:pt>
                <c:pt idx="2">
                  <c:v>Mate</c:v>
                </c:pt>
                <c:pt idx="3">
                  <c:v>Econometría</c:v>
                </c:pt>
                <c:pt idx="4">
                  <c:v>Historia</c:v>
                </c:pt>
                <c:pt idx="5">
                  <c:v>Contabilidad</c:v>
                </c:pt>
                <c:pt idx="6">
                  <c:v>Eco Pol</c:v>
                </c:pt>
                <c:pt idx="7">
                  <c:v>Idioma</c:v>
                </c:pt>
                <c:pt idx="8">
                  <c:v>Humanísticas</c:v>
                </c:pt>
                <c:pt idx="9">
                  <c:v>Optativas</c:v>
                </c:pt>
                <c:pt idx="10">
                  <c:v>Investigación (INAE)</c:v>
                </c:pt>
              </c:strCache>
            </c:strRef>
          </c:cat>
          <c:val>
            <c:numRef>
              <c:f>Hoja1!$D$31:$D$41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</c:ser>
        <c:ser>
          <c:idx val="3"/>
          <c:order val="3"/>
          <c:tx>
            <c:strRef>
              <c:f>Hoja1!$E$30</c:f>
              <c:strCache>
                <c:ptCount val="1"/>
                <c:pt idx="0">
                  <c:v>ITESM</c:v>
                </c:pt>
              </c:strCache>
            </c:strRef>
          </c:tx>
          <c:invertIfNegative val="0"/>
          <c:cat>
            <c:strRef>
              <c:f>Hoja1!$A$31:$A$41</c:f>
              <c:strCache>
                <c:ptCount val="11"/>
                <c:pt idx="0">
                  <c:v>Micro</c:v>
                </c:pt>
                <c:pt idx="1">
                  <c:v>Macro</c:v>
                </c:pt>
                <c:pt idx="2">
                  <c:v>Mate</c:v>
                </c:pt>
                <c:pt idx="3">
                  <c:v>Econometría</c:v>
                </c:pt>
                <c:pt idx="4">
                  <c:v>Historia</c:v>
                </c:pt>
                <c:pt idx="5">
                  <c:v>Contabilidad</c:v>
                </c:pt>
                <c:pt idx="6">
                  <c:v>Eco Pol</c:v>
                </c:pt>
                <c:pt idx="7">
                  <c:v>Idioma</c:v>
                </c:pt>
                <c:pt idx="8">
                  <c:v>Humanísticas</c:v>
                </c:pt>
                <c:pt idx="9">
                  <c:v>Optativas</c:v>
                </c:pt>
                <c:pt idx="10">
                  <c:v>Investigación (INAE)</c:v>
                </c:pt>
              </c:strCache>
            </c:strRef>
          </c:cat>
          <c:val>
            <c:numRef>
              <c:f>Hoja1!$E$31:$E$41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2</c:v>
                </c:pt>
                <c:pt idx="9">
                  <c:v>9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tx>
            <c:strRef>
              <c:f>Hoja1!$F$30</c:f>
              <c:strCache>
                <c:ptCount val="1"/>
                <c:pt idx="0">
                  <c:v>UP</c:v>
                </c:pt>
              </c:strCache>
            </c:strRef>
          </c:tx>
          <c:invertIfNegative val="0"/>
          <c:cat>
            <c:strRef>
              <c:f>Hoja1!$A$31:$A$41</c:f>
              <c:strCache>
                <c:ptCount val="11"/>
                <c:pt idx="0">
                  <c:v>Micro</c:v>
                </c:pt>
                <c:pt idx="1">
                  <c:v>Macro</c:v>
                </c:pt>
                <c:pt idx="2">
                  <c:v>Mate</c:v>
                </c:pt>
                <c:pt idx="3">
                  <c:v>Econometría</c:v>
                </c:pt>
                <c:pt idx="4">
                  <c:v>Historia</c:v>
                </c:pt>
                <c:pt idx="5">
                  <c:v>Contabilidad</c:v>
                </c:pt>
                <c:pt idx="6">
                  <c:v>Eco Pol</c:v>
                </c:pt>
                <c:pt idx="7">
                  <c:v>Idioma</c:v>
                </c:pt>
                <c:pt idx="8">
                  <c:v>Humanísticas</c:v>
                </c:pt>
                <c:pt idx="9">
                  <c:v>Optativas</c:v>
                </c:pt>
                <c:pt idx="10">
                  <c:v>Investigación (INAE)</c:v>
                </c:pt>
              </c:strCache>
            </c:strRef>
          </c:cat>
          <c:val>
            <c:numRef>
              <c:f>Hoja1!$F$31:$F$41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7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Hoja1!$G$30</c:f>
              <c:strCache>
                <c:ptCount val="1"/>
                <c:pt idx="0">
                  <c:v>UANL</c:v>
                </c:pt>
              </c:strCache>
            </c:strRef>
          </c:tx>
          <c:invertIfNegative val="0"/>
          <c:cat>
            <c:strRef>
              <c:f>Hoja1!$A$31:$A$41</c:f>
              <c:strCache>
                <c:ptCount val="11"/>
                <c:pt idx="0">
                  <c:v>Micro</c:v>
                </c:pt>
                <c:pt idx="1">
                  <c:v>Macro</c:v>
                </c:pt>
                <c:pt idx="2">
                  <c:v>Mate</c:v>
                </c:pt>
                <c:pt idx="3">
                  <c:v>Econometría</c:v>
                </c:pt>
                <c:pt idx="4">
                  <c:v>Historia</c:v>
                </c:pt>
                <c:pt idx="5">
                  <c:v>Contabilidad</c:v>
                </c:pt>
                <c:pt idx="6">
                  <c:v>Eco Pol</c:v>
                </c:pt>
                <c:pt idx="7">
                  <c:v>Idioma</c:v>
                </c:pt>
                <c:pt idx="8">
                  <c:v>Humanísticas</c:v>
                </c:pt>
                <c:pt idx="9">
                  <c:v>Optativas</c:v>
                </c:pt>
                <c:pt idx="10">
                  <c:v>Investigación (INAE)</c:v>
                </c:pt>
              </c:strCache>
            </c:strRef>
          </c:cat>
          <c:val>
            <c:numRef>
              <c:f>Hoja1!$G$31:$G$41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</c:ser>
        <c:ser>
          <c:idx val="6"/>
          <c:order val="6"/>
          <c:tx>
            <c:strRef>
              <c:f>Hoja1!$H$30</c:f>
              <c:strCache>
                <c:ptCount val="1"/>
                <c:pt idx="0">
                  <c:v>UNAM Aragón</c:v>
                </c:pt>
              </c:strCache>
            </c:strRef>
          </c:tx>
          <c:invertIfNegative val="0"/>
          <c:cat>
            <c:strRef>
              <c:f>Hoja1!$A$31:$A$41</c:f>
              <c:strCache>
                <c:ptCount val="11"/>
                <c:pt idx="0">
                  <c:v>Micro</c:v>
                </c:pt>
                <c:pt idx="1">
                  <c:v>Macro</c:v>
                </c:pt>
                <c:pt idx="2">
                  <c:v>Mate</c:v>
                </c:pt>
                <c:pt idx="3">
                  <c:v>Econometría</c:v>
                </c:pt>
                <c:pt idx="4">
                  <c:v>Historia</c:v>
                </c:pt>
                <c:pt idx="5">
                  <c:v>Contabilidad</c:v>
                </c:pt>
                <c:pt idx="6">
                  <c:v>Eco Pol</c:v>
                </c:pt>
                <c:pt idx="7">
                  <c:v>Idioma</c:v>
                </c:pt>
                <c:pt idx="8">
                  <c:v>Humanísticas</c:v>
                </c:pt>
                <c:pt idx="9">
                  <c:v>Optativas</c:v>
                </c:pt>
                <c:pt idx="10">
                  <c:v>Investigación (INAE)</c:v>
                </c:pt>
              </c:strCache>
            </c:strRef>
          </c:cat>
          <c:val>
            <c:numRef>
              <c:f>Hoja1!$H$31:$H$41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7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</c:ser>
        <c:ser>
          <c:idx val="7"/>
          <c:order val="7"/>
          <c:tx>
            <c:strRef>
              <c:f>Hoja1!$I$30</c:f>
              <c:strCache>
                <c:ptCount val="1"/>
                <c:pt idx="0">
                  <c:v>UAM Iztapalapa</c:v>
                </c:pt>
              </c:strCache>
            </c:strRef>
          </c:tx>
          <c:invertIfNegative val="0"/>
          <c:cat>
            <c:strRef>
              <c:f>Hoja1!$A$31:$A$41</c:f>
              <c:strCache>
                <c:ptCount val="11"/>
                <c:pt idx="0">
                  <c:v>Micro</c:v>
                </c:pt>
                <c:pt idx="1">
                  <c:v>Macro</c:v>
                </c:pt>
                <c:pt idx="2">
                  <c:v>Mate</c:v>
                </c:pt>
                <c:pt idx="3">
                  <c:v>Econometría</c:v>
                </c:pt>
                <c:pt idx="4">
                  <c:v>Historia</c:v>
                </c:pt>
                <c:pt idx="5">
                  <c:v>Contabilidad</c:v>
                </c:pt>
                <c:pt idx="6">
                  <c:v>Eco Pol</c:v>
                </c:pt>
                <c:pt idx="7">
                  <c:v>Idioma</c:v>
                </c:pt>
                <c:pt idx="8">
                  <c:v>Humanísticas</c:v>
                </c:pt>
                <c:pt idx="9">
                  <c:v>Optativas</c:v>
                </c:pt>
                <c:pt idx="10">
                  <c:v>Investigación (INAE)</c:v>
                </c:pt>
              </c:strCache>
            </c:strRef>
          </c:cat>
          <c:val>
            <c:numRef>
              <c:f>Hoja1!$I$31:$I$41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</c:numCache>
            </c:numRef>
          </c:val>
        </c:ser>
        <c:ser>
          <c:idx val="8"/>
          <c:order val="8"/>
          <c:tx>
            <c:strRef>
              <c:f>Hoja1!$J$30</c:f>
              <c:strCache>
                <c:ptCount val="1"/>
                <c:pt idx="0">
                  <c:v>ESE IPN</c:v>
                </c:pt>
              </c:strCache>
            </c:strRef>
          </c:tx>
          <c:invertIfNegative val="0"/>
          <c:cat>
            <c:strRef>
              <c:f>Hoja1!$A$31:$A$41</c:f>
              <c:strCache>
                <c:ptCount val="11"/>
                <c:pt idx="0">
                  <c:v>Micro</c:v>
                </c:pt>
                <c:pt idx="1">
                  <c:v>Macro</c:v>
                </c:pt>
                <c:pt idx="2">
                  <c:v>Mate</c:v>
                </c:pt>
                <c:pt idx="3">
                  <c:v>Econometría</c:v>
                </c:pt>
                <c:pt idx="4">
                  <c:v>Historia</c:v>
                </c:pt>
                <c:pt idx="5">
                  <c:v>Contabilidad</c:v>
                </c:pt>
                <c:pt idx="6">
                  <c:v>Eco Pol</c:v>
                </c:pt>
                <c:pt idx="7">
                  <c:v>Idioma</c:v>
                </c:pt>
                <c:pt idx="8">
                  <c:v>Humanísticas</c:v>
                </c:pt>
                <c:pt idx="9">
                  <c:v>Optativas</c:v>
                </c:pt>
                <c:pt idx="10">
                  <c:v>Investigación (INAE)</c:v>
                </c:pt>
              </c:strCache>
            </c:strRef>
          </c:cat>
          <c:val>
            <c:numRef>
              <c:f>Hoja1!$J$31:$J$41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  <c:pt idx="5">
                  <c:v>2</c:v>
                </c:pt>
                <c:pt idx="6">
                  <c:v>8</c:v>
                </c:pt>
                <c:pt idx="7">
                  <c:v>2</c:v>
                </c:pt>
                <c:pt idx="8">
                  <c:v>1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</c:ser>
        <c:ser>
          <c:idx val="9"/>
          <c:order val="9"/>
          <c:tx>
            <c:strRef>
              <c:f>Hoja1!$K$30</c:f>
              <c:strCache>
                <c:ptCount val="1"/>
                <c:pt idx="0">
                  <c:v>UNAM CU</c:v>
                </c:pt>
              </c:strCache>
            </c:strRef>
          </c:tx>
          <c:invertIfNegative val="0"/>
          <c:cat>
            <c:strRef>
              <c:f>Hoja1!$A$31:$A$41</c:f>
              <c:strCache>
                <c:ptCount val="11"/>
                <c:pt idx="0">
                  <c:v>Micro</c:v>
                </c:pt>
                <c:pt idx="1">
                  <c:v>Macro</c:v>
                </c:pt>
                <c:pt idx="2">
                  <c:v>Mate</c:v>
                </c:pt>
                <c:pt idx="3">
                  <c:v>Econometría</c:v>
                </c:pt>
                <c:pt idx="4">
                  <c:v>Historia</c:v>
                </c:pt>
                <c:pt idx="5">
                  <c:v>Contabilidad</c:v>
                </c:pt>
                <c:pt idx="6">
                  <c:v>Eco Pol</c:v>
                </c:pt>
                <c:pt idx="7">
                  <c:v>Idioma</c:v>
                </c:pt>
                <c:pt idx="8">
                  <c:v>Humanísticas</c:v>
                </c:pt>
                <c:pt idx="9">
                  <c:v>Optativas</c:v>
                </c:pt>
                <c:pt idx="10">
                  <c:v>Investigación (INAE)</c:v>
                </c:pt>
              </c:strCache>
            </c:strRef>
          </c:cat>
          <c:val>
            <c:numRef>
              <c:f>Hoja1!$K$31:$K$41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14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678592"/>
        <c:axId val="71692672"/>
      </c:barChart>
      <c:catAx>
        <c:axId val="71678592"/>
        <c:scaling>
          <c:orientation val="minMax"/>
        </c:scaling>
        <c:delete val="0"/>
        <c:axPos val="b"/>
        <c:majorTickMark val="out"/>
        <c:minorTickMark val="none"/>
        <c:tickLblPos val="nextTo"/>
        <c:crossAx val="71692672"/>
        <c:crosses val="autoZero"/>
        <c:auto val="1"/>
        <c:lblAlgn val="ctr"/>
        <c:lblOffset val="100"/>
        <c:noMultiLvlLbl val="0"/>
      </c:catAx>
      <c:valAx>
        <c:axId val="71692672"/>
        <c:scaling>
          <c:orientation val="minMax"/>
          <c:max val="1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678592"/>
        <c:crosses val="autoZero"/>
        <c:crossBetween val="between"/>
        <c:majorUnit val="1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Porcentaje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estándar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obligatorias</a:t>
            </a:r>
            <a:r>
              <a:rPr lang="en-US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Plan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Estudios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Hoja1!$A$45</c:f>
              <c:strCache>
                <c:ptCount val="1"/>
                <c:pt idx="0">
                  <c:v>Proporción de Micros y Macros respecto al resto del Plan de Estudios</c:v>
                </c:pt>
              </c:strCache>
            </c:strRef>
          </c:tx>
          <c:invertIfNegative val="0"/>
          <c:dLbls>
            <c:dLbl>
              <c:idx val="9"/>
              <c:spPr/>
              <c:txPr>
                <a:bodyPr/>
                <a:lstStyle/>
                <a:p>
                  <a:pPr algn="just">
                    <a:defRPr sz="1600">
                      <a:solidFill>
                        <a:srgbClr val="C00000"/>
                      </a:solidFill>
                      <a:effectLst/>
                      <a:latin typeface="Arial Black" panose="020B0A040201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just">
                  <a:defRPr>
                    <a:latin typeface="Arial Black" panose="020B0A040201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Hoja1!$B$44:$K$44</c:f>
              <c:strCache>
                <c:ptCount val="10"/>
                <c:pt idx="0">
                  <c:v>CIDE</c:v>
                </c:pt>
                <c:pt idx="1">
                  <c:v>COLMEX</c:v>
                </c:pt>
                <c:pt idx="2">
                  <c:v>ITAM</c:v>
                </c:pt>
                <c:pt idx="3">
                  <c:v>ITESM</c:v>
                </c:pt>
                <c:pt idx="4">
                  <c:v>UP</c:v>
                </c:pt>
                <c:pt idx="5">
                  <c:v>UANL</c:v>
                </c:pt>
                <c:pt idx="6">
                  <c:v>UNAM Aragón</c:v>
                </c:pt>
                <c:pt idx="7">
                  <c:v>UAM Iztapalapa</c:v>
                </c:pt>
                <c:pt idx="8">
                  <c:v>ESE IPN</c:v>
                </c:pt>
                <c:pt idx="9">
                  <c:v>UNAM CU</c:v>
                </c:pt>
              </c:strCache>
            </c:strRef>
          </c:cat>
          <c:val>
            <c:numRef>
              <c:f>Hoja1!$B$45:$K$45</c:f>
              <c:numCache>
                <c:formatCode>0.00</c:formatCode>
                <c:ptCount val="10"/>
                <c:pt idx="0">
                  <c:v>15</c:v>
                </c:pt>
                <c:pt idx="1">
                  <c:v>15</c:v>
                </c:pt>
                <c:pt idx="2">
                  <c:v>25.531914893617021</c:v>
                </c:pt>
                <c:pt idx="3">
                  <c:v>12.698412698412698</c:v>
                </c:pt>
                <c:pt idx="4">
                  <c:v>10.714285714285714</c:v>
                </c:pt>
                <c:pt idx="5">
                  <c:v>14.893617021276595</c:v>
                </c:pt>
                <c:pt idx="6">
                  <c:v>8.9285714285714288</c:v>
                </c:pt>
                <c:pt idx="7">
                  <c:v>34.782608695652172</c:v>
                </c:pt>
                <c:pt idx="8">
                  <c:v>9.5238095238095237</c:v>
                </c:pt>
                <c:pt idx="9">
                  <c:v>7.0175438596491224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0268800"/>
        <c:axId val="70270336"/>
        <c:axId val="0"/>
      </c:bar3DChart>
      <c:catAx>
        <c:axId val="7026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70270336"/>
        <c:crosses val="autoZero"/>
        <c:auto val="1"/>
        <c:lblAlgn val="ctr"/>
        <c:lblOffset val="100"/>
        <c:noMultiLvlLbl val="0"/>
      </c:catAx>
      <c:valAx>
        <c:axId val="70270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300"/>
                </a:pPr>
                <a:r>
                  <a:rPr lang="es-MX" sz="13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 Cientos </a:t>
                </a:r>
                <a:endParaRPr lang="es-MX" sz="13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7026880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s-MX"/>
          </a:p>
        </c:txPr>
      </c:legendEntry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Hoja1!$A$50</c:f>
              <c:strCache>
                <c:ptCount val="1"/>
                <c:pt idx="0">
                  <c:v>Porcentaje de materias de investigación (INAE) obligatorias respecto al resto del Plan de Estudios</c:v>
                </c:pt>
              </c:strCache>
            </c:strRef>
          </c:tx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pPr>
                      <a:defRPr sz="1200">
                        <a:ln>
                          <a:solidFill>
                            <a:schemeClr val="bg1"/>
                          </a:solidFill>
                        </a:ln>
                      </a:defRPr>
                    </a:pPr>
                    <a:r>
                      <a:rPr lang="en-US" sz="12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latin typeface="Arial Black" panose="020B0A04020102020204" pitchFamily="34" charset="0"/>
                      </a:rPr>
                      <a:t>8.77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Hoja1!$B$49:$K$49</c:f>
              <c:strCache>
                <c:ptCount val="10"/>
                <c:pt idx="0">
                  <c:v>CIDE</c:v>
                </c:pt>
                <c:pt idx="1">
                  <c:v>COLMEX</c:v>
                </c:pt>
                <c:pt idx="2">
                  <c:v>ITAM</c:v>
                </c:pt>
                <c:pt idx="3">
                  <c:v>ITESM</c:v>
                </c:pt>
                <c:pt idx="4">
                  <c:v>UP</c:v>
                </c:pt>
                <c:pt idx="5">
                  <c:v>UANL</c:v>
                </c:pt>
                <c:pt idx="6">
                  <c:v>UNAM Aragón</c:v>
                </c:pt>
                <c:pt idx="7">
                  <c:v>UAM Iztapalapa</c:v>
                </c:pt>
                <c:pt idx="8">
                  <c:v>ESE IPN</c:v>
                </c:pt>
                <c:pt idx="9">
                  <c:v>UNAM CU</c:v>
                </c:pt>
              </c:strCache>
            </c:strRef>
          </c:cat>
          <c:val>
            <c:numRef>
              <c:f>Hoja1!$B$50:$K$50</c:f>
              <c:numCache>
                <c:formatCode>0.00</c:formatCode>
                <c:ptCount val="10"/>
                <c:pt idx="0">
                  <c:v>0</c:v>
                </c:pt>
                <c:pt idx="1">
                  <c:v>2.5</c:v>
                </c:pt>
                <c:pt idx="2">
                  <c:v>2.1276595744680851</c:v>
                </c:pt>
                <c:pt idx="3">
                  <c:v>0</c:v>
                </c:pt>
                <c:pt idx="4">
                  <c:v>0</c:v>
                </c:pt>
                <c:pt idx="5">
                  <c:v>2.1276595744680851</c:v>
                </c:pt>
                <c:pt idx="6">
                  <c:v>7.1428571428571423</c:v>
                </c:pt>
                <c:pt idx="7">
                  <c:v>0</c:v>
                </c:pt>
                <c:pt idx="8">
                  <c:v>6.3492063492063489</c:v>
                </c:pt>
                <c:pt idx="9">
                  <c:v>8.7719298245614024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03488"/>
        <c:axId val="75505024"/>
        <c:axId val="0"/>
      </c:bar3DChart>
      <c:catAx>
        <c:axId val="75503488"/>
        <c:scaling>
          <c:orientation val="minMax"/>
        </c:scaling>
        <c:delete val="0"/>
        <c:axPos val="b"/>
        <c:majorTickMark val="out"/>
        <c:minorTickMark val="none"/>
        <c:tickLblPos val="nextTo"/>
        <c:crossAx val="75505024"/>
        <c:crosses val="autoZero"/>
        <c:auto val="1"/>
        <c:lblAlgn val="ctr"/>
        <c:lblOffset val="100"/>
        <c:noMultiLvlLbl val="0"/>
      </c:catAx>
      <c:valAx>
        <c:axId val="75505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s-MX" sz="1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 Ciento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755034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Hoja1!$A$54</c:f>
              <c:strCache>
                <c:ptCount val="1"/>
                <c:pt idx="0">
                  <c:v>Porcentaje de materias de matemáticas obligatorias respecto al resto del Plan de Estudios</c:v>
                </c:pt>
              </c:strCache>
            </c:strRef>
          </c:tx>
          <c:invertIfNegative val="0"/>
          <c:dLbls>
            <c:dLbl>
              <c:idx val="9"/>
              <c:spPr/>
              <c:txPr>
                <a:bodyPr/>
                <a:lstStyle/>
                <a:p>
                  <a:pPr>
                    <a:defRPr sz="1800">
                      <a:solidFill>
                        <a:srgbClr val="C00000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Hoja1!$B$53:$K$53</c:f>
              <c:strCache>
                <c:ptCount val="10"/>
                <c:pt idx="0">
                  <c:v>CIDE</c:v>
                </c:pt>
                <c:pt idx="1">
                  <c:v>COLMEX</c:v>
                </c:pt>
                <c:pt idx="2">
                  <c:v>ITAM</c:v>
                </c:pt>
                <c:pt idx="3">
                  <c:v>ITESM</c:v>
                </c:pt>
                <c:pt idx="4">
                  <c:v>UP</c:v>
                </c:pt>
                <c:pt idx="5">
                  <c:v>UANL</c:v>
                </c:pt>
                <c:pt idx="6">
                  <c:v>UNAM Aragón</c:v>
                </c:pt>
                <c:pt idx="7">
                  <c:v>UAM Iztapalapa</c:v>
                </c:pt>
                <c:pt idx="8">
                  <c:v>ESE IPN</c:v>
                </c:pt>
                <c:pt idx="9">
                  <c:v>UNAM CU</c:v>
                </c:pt>
              </c:strCache>
            </c:strRef>
          </c:cat>
          <c:val>
            <c:numRef>
              <c:f>Hoja1!$B$54:$K$54</c:f>
              <c:numCache>
                <c:formatCode>0.0</c:formatCode>
                <c:ptCount val="10"/>
                <c:pt idx="0">
                  <c:v>15</c:v>
                </c:pt>
                <c:pt idx="1">
                  <c:v>15</c:v>
                </c:pt>
                <c:pt idx="2">
                  <c:v>17.021276595744681</c:v>
                </c:pt>
                <c:pt idx="3">
                  <c:v>11.111111111111111</c:v>
                </c:pt>
                <c:pt idx="4">
                  <c:v>14.285714285714285</c:v>
                </c:pt>
                <c:pt idx="5">
                  <c:v>10.638297872340425</c:v>
                </c:pt>
                <c:pt idx="6">
                  <c:v>12.5</c:v>
                </c:pt>
                <c:pt idx="7">
                  <c:v>17.391304347826086</c:v>
                </c:pt>
                <c:pt idx="8">
                  <c:v>6.3492063492063489</c:v>
                </c:pt>
                <c:pt idx="9">
                  <c:v>7.0175438596491224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52256"/>
        <c:axId val="75553792"/>
        <c:axId val="0"/>
      </c:bar3DChart>
      <c:catAx>
        <c:axId val="7555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75553792"/>
        <c:crosses val="autoZero"/>
        <c:auto val="1"/>
        <c:lblAlgn val="ctr"/>
        <c:lblOffset val="100"/>
        <c:noMultiLvlLbl val="0"/>
      </c:catAx>
      <c:valAx>
        <c:axId val="75553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s-MX" sz="1100"/>
                  <a:t>Por Ciento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755522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s-MX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Porcentaje de materias de matemáticas + econometrías obligatorias respecto al resto del Plan de Estudios (así se toman en la</a:t>
            </a:r>
            <a:r>
              <a:rPr lang="en-US" baseline="0"/>
              <a:t> Malla Curricular de la Facultad</a:t>
            </a:r>
            <a:r>
              <a:rPr lang="en-US"/>
              <a:t>)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Hoja1!$A$57</c:f>
              <c:strCache>
                <c:ptCount val="1"/>
                <c:pt idx="0">
                  <c:v>Porcentaje de materias de matemáticas + econometrías obligatorias respecto al resto del Plan de Estudios</c:v>
                </c:pt>
              </c:strCache>
            </c:strRef>
          </c:tx>
          <c:invertIfNegative val="0"/>
          <c:dLbls>
            <c:dLbl>
              <c:idx val="9"/>
              <c:spPr/>
              <c:txPr>
                <a:bodyPr/>
                <a:lstStyle/>
                <a:p>
                  <a:pPr>
                    <a:defRPr sz="1800">
                      <a:solidFill>
                        <a:srgbClr val="C00000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Hoja1!$B$56:$K$56</c:f>
              <c:strCache>
                <c:ptCount val="10"/>
                <c:pt idx="0">
                  <c:v>CIDE</c:v>
                </c:pt>
                <c:pt idx="1">
                  <c:v>COLMEX</c:v>
                </c:pt>
                <c:pt idx="2">
                  <c:v>ITAM</c:v>
                </c:pt>
                <c:pt idx="3">
                  <c:v>ITESM</c:v>
                </c:pt>
                <c:pt idx="4">
                  <c:v>UP</c:v>
                </c:pt>
                <c:pt idx="5">
                  <c:v>UANL</c:v>
                </c:pt>
                <c:pt idx="6">
                  <c:v>UNAM Aragón</c:v>
                </c:pt>
                <c:pt idx="7">
                  <c:v>UAM Iztapalapa</c:v>
                </c:pt>
                <c:pt idx="8">
                  <c:v>ESE IPN</c:v>
                </c:pt>
                <c:pt idx="9">
                  <c:v>UNAM CU</c:v>
                </c:pt>
              </c:strCache>
            </c:strRef>
          </c:cat>
          <c:val>
            <c:numRef>
              <c:f>Hoja1!$B$57:$K$57</c:f>
              <c:numCache>
                <c:formatCode>0.0</c:formatCode>
                <c:ptCount val="10"/>
                <c:pt idx="0">
                  <c:v>22.5</c:v>
                </c:pt>
                <c:pt idx="1">
                  <c:v>17.5</c:v>
                </c:pt>
                <c:pt idx="2">
                  <c:v>19.148936170212767</c:v>
                </c:pt>
                <c:pt idx="3">
                  <c:v>14.285714285714285</c:v>
                </c:pt>
                <c:pt idx="4">
                  <c:v>17.857142857142858</c:v>
                </c:pt>
                <c:pt idx="5">
                  <c:v>17.021276595744681</c:v>
                </c:pt>
                <c:pt idx="6">
                  <c:v>16.071428571428573</c:v>
                </c:pt>
                <c:pt idx="7">
                  <c:v>17.391304347826086</c:v>
                </c:pt>
                <c:pt idx="8">
                  <c:v>9.5238095238095237</c:v>
                </c:pt>
                <c:pt idx="9">
                  <c:v>8.7719298245614024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3041024"/>
        <c:axId val="73042560"/>
        <c:axId val="0"/>
      </c:bar3DChart>
      <c:catAx>
        <c:axId val="7304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73042560"/>
        <c:crosses val="autoZero"/>
        <c:auto val="1"/>
        <c:lblAlgn val="ctr"/>
        <c:lblOffset val="100"/>
        <c:noMultiLvlLbl val="0"/>
      </c:catAx>
      <c:valAx>
        <c:axId val="73042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s-MX" sz="1100"/>
                  <a:t>Por Ciento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7304102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es-MX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Hoja1!$A$61</c:f>
              <c:strCache>
                <c:ptCount val="1"/>
                <c:pt idx="0">
                  <c:v>Porcentaje de materias de historia obligatorias respecto al resto del Plan de Estudios</c:v>
                </c:pt>
              </c:strCache>
            </c:strRef>
          </c:tx>
          <c:invertIfNegative val="0"/>
          <c:cat>
            <c:strRef>
              <c:f>Hoja1!$B$60:$K$60</c:f>
              <c:strCache>
                <c:ptCount val="10"/>
                <c:pt idx="0">
                  <c:v>CIDE</c:v>
                </c:pt>
                <c:pt idx="1">
                  <c:v>COLMEX</c:v>
                </c:pt>
                <c:pt idx="2">
                  <c:v>ITAM</c:v>
                </c:pt>
                <c:pt idx="3">
                  <c:v>ITESM</c:v>
                </c:pt>
                <c:pt idx="4">
                  <c:v>UP</c:v>
                </c:pt>
                <c:pt idx="5">
                  <c:v>UANL</c:v>
                </c:pt>
                <c:pt idx="6">
                  <c:v>UNAM Aragón</c:v>
                </c:pt>
                <c:pt idx="7">
                  <c:v>UAM Iztapalapa</c:v>
                </c:pt>
                <c:pt idx="8">
                  <c:v>ESE IPN</c:v>
                </c:pt>
                <c:pt idx="9">
                  <c:v>UNAM CU</c:v>
                </c:pt>
              </c:strCache>
            </c:strRef>
          </c:cat>
          <c:val>
            <c:numRef>
              <c:f>Hoja1!$B$61:$K$61</c:f>
              <c:numCache>
                <c:formatCode>0.0</c:formatCode>
                <c:ptCount val="10"/>
                <c:pt idx="0">
                  <c:v>15</c:v>
                </c:pt>
                <c:pt idx="1">
                  <c:v>10</c:v>
                </c:pt>
                <c:pt idx="2">
                  <c:v>8.5106382978723403</c:v>
                </c:pt>
                <c:pt idx="3">
                  <c:v>4.7619047619047619</c:v>
                </c:pt>
                <c:pt idx="4">
                  <c:v>7.1428571428571423</c:v>
                </c:pt>
                <c:pt idx="5">
                  <c:v>4.2553191489361701</c:v>
                </c:pt>
                <c:pt idx="6">
                  <c:v>7.1428571428571423</c:v>
                </c:pt>
                <c:pt idx="7">
                  <c:v>8.695652173913043</c:v>
                </c:pt>
                <c:pt idx="8">
                  <c:v>9.5238095238095237</c:v>
                </c:pt>
                <c:pt idx="9">
                  <c:v>8.7719298245614024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568640"/>
        <c:axId val="75570176"/>
        <c:axId val="0"/>
      </c:bar3DChart>
      <c:catAx>
        <c:axId val="7556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75570176"/>
        <c:crosses val="autoZero"/>
        <c:auto val="1"/>
        <c:lblAlgn val="ctr"/>
        <c:lblOffset val="100"/>
        <c:noMultiLvlLbl val="0"/>
      </c:catAx>
      <c:valAx>
        <c:axId val="75570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s-MX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 Ciento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755686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title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s-MX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Hoja1!$A$66</c:f>
              <c:strCache>
                <c:ptCount val="1"/>
                <c:pt idx="0">
                  <c:v>Porcentaje de materias de economía política obligatorias respecto al resto del Plan de Estudios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Hoja1!$B$65:$K$65</c:f>
              <c:strCache>
                <c:ptCount val="10"/>
                <c:pt idx="0">
                  <c:v>CIDE</c:v>
                </c:pt>
                <c:pt idx="1">
                  <c:v>COLMEX</c:v>
                </c:pt>
                <c:pt idx="2">
                  <c:v>ITAM</c:v>
                </c:pt>
                <c:pt idx="3">
                  <c:v>ITESM</c:v>
                </c:pt>
                <c:pt idx="4">
                  <c:v>UP</c:v>
                </c:pt>
                <c:pt idx="5">
                  <c:v>UANL</c:v>
                </c:pt>
                <c:pt idx="6">
                  <c:v>UNAM Aragón</c:v>
                </c:pt>
                <c:pt idx="7">
                  <c:v>UAM Iztapalapa</c:v>
                </c:pt>
                <c:pt idx="8">
                  <c:v>ESE IPN</c:v>
                </c:pt>
                <c:pt idx="9">
                  <c:v>UNAM CU</c:v>
                </c:pt>
              </c:strCache>
            </c:strRef>
          </c:cat>
          <c:val>
            <c:numRef>
              <c:f>Hoja1!$B$66:$K$66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8.9285714285714288</c:v>
                </c:pt>
                <c:pt idx="7">
                  <c:v>13.043478260869565</c:v>
                </c:pt>
                <c:pt idx="8">
                  <c:v>12.698412698412698</c:v>
                </c:pt>
                <c:pt idx="9">
                  <c:v>8.7719298245614024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613312"/>
        <c:axId val="75614848"/>
        <c:axId val="0"/>
      </c:bar3DChart>
      <c:catAx>
        <c:axId val="7561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75614848"/>
        <c:crosses val="autoZero"/>
        <c:auto val="1"/>
        <c:lblAlgn val="ctr"/>
        <c:lblOffset val="100"/>
        <c:noMultiLvlLbl val="0"/>
      </c:catAx>
      <c:valAx>
        <c:axId val="756148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s-MX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 Ciento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756133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BEF4B-AC5F-4711-999D-6BB9643C839B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D661E-C616-4673-967E-459708B8875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651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661E-C616-4673-967E-459708B8875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690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43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700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533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05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21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689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0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85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633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02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FFF3A-1636-47A6-B04F-2BFBEA29B5F1}" type="datetimeFigureOut">
              <a:rPr lang="es-MX" smtClean="0"/>
              <a:t>21/04/2014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3BDE-1F44-465A-B5B3-0BE7480800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69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2304256"/>
          </a:xfrm>
        </p:spPr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Que la razón impere</a:t>
            </a:r>
            <a:br>
              <a:rPr lang="es-MX" sz="60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s-MX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Foro de Reforma al Plan de Estudios 1994</a:t>
            </a:r>
            <a:endParaRPr lang="es-MX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>
                <a:latin typeface="Tw Cen MT" panose="020B0602020104020603" pitchFamily="34" charset="0"/>
              </a:rPr>
              <a:t>Pablo Armando Aguilar</a:t>
            </a:r>
          </a:p>
          <a:p>
            <a:endParaRPr lang="es-MX" dirty="0" smtClean="0">
              <a:latin typeface="Tw Cen MT" panose="020B0602020104020603" pitchFamily="34" charset="0"/>
            </a:endParaRPr>
          </a:p>
          <a:p>
            <a:r>
              <a:rPr lang="es-MX" dirty="0"/>
              <a:t>Agradezco a Martín García y a Cristian Murguía por su apoyo para la realización de esta ponencia</a:t>
            </a:r>
            <a:r>
              <a:rPr lang="es-MX" dirty="0" smtClean="0"/>
              <a:t>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919864" y="622347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>
                    <a:tint val="75000"/>
                  </a:schemeClr>
                </a:solidFill>
              </a:rPr>
              <a:t>Abril/2014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73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90218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6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645688"/>
              </p:ext>
            </p:extLst>
          </p:nvPr>
        </p:nvGraphicFramePr>
        <p:xfrm>
          <a:off x="-19450" y="0"/>
          <a:ext cx="91634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8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842539"/>
              </p:ext>
            </p:extLst>
          </p:nvPr>
        </p:nvGraphicFramePr>
        <p:xfrm>
          <a:off x="-25152" y="-22448"/>
          <a:ext cx="9169152" cy="688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4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472097"/>
              </p:ext>
            </p:extLst>
          </p:nvPr>
        </p:nvGraphicFramePr>
        <p:xfrm>
          <a:off x="0" y="28600"/>
          <a:ext cx="9144000" cy="68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88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1346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8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343871"/>
              </p:ext>
            </p:extLst>
          </p:nvPr>
        </p:nvGraphicFramePr>
        <p:xfrm>
          <a:off x="-14514" y="-5816"/>
          <a:ext cx="9158514" cy="686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11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713252"/>
              </p:ext>
            </p:extLst>
          </p:nvPr>
        </p:nvGraphicFramePr>
        <p:xfrm>
          <a:off x="-21704" y="-21592"/>
          <a:ext cx="9165704" cy="687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05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Conclusión General:</a:t>
            </a:r>
          </a:p>
          <a:p>
            <a:pPr marL="0" indent="0" algn="ctr">
              <a:buNone/>
            </a:pP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Incrementar 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proporcionalmente las materias del área de la Teoría Económica y 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reducir 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de Investigación, en este 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caso, INAE.</a:t>
            </a: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11560" y="764704"/>
            <a:ext cx="8082632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aumentar la CALIDAD:</a:t>
            </a:r>
          </a:p>
          <a:p>
            <a:pPr marL="0" indent="0" algn="ctr">
              <a:buNone/>
            </a:pP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Mejorar los programas de actualización docente</a:t>
            </a: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incentivar a los 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profesores 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una mejora metodológica de enseñanza y una continua y efectiva ampliación de sus conocimientos para exponer dentro del aula? </a:t>
            </a:r>
          </a:p>
        </p:txBody>
      </p:sp>
    </p:spTree>
    <p:extLst>
      <p:ext uri="{BB962C8B-B14F-4D97-AF65-F5344CB8AC3E}">
        <p14:creationId xmlns:p14="http://schemas.microsoft.com/office/powerpoint/2010/main" val="36835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11560" y="1124744"/>
            <a:ext cx="8082632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aumentar la CALIDAD:</a:t>
            </a:r>
          </a:p>
          <a:p>
            <a:pPr marL="0" indent="0" algn="ctr">
              <a:buNone/>
            </a:pP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Utilización del inglés como herramienta científica.</a:t>
            </a:r>
          </a:p>
          <a:p>
            <a:pPr marL="0" indent="0" algn="ctr">
              <a:buNone/>
            </a:pP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 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academia seria a nivel mundial 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 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inglés.</a:t>
            </a: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92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fines de la Universidad, según el artículo primero de su Ley Orgánica: </a:t>
            </a: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impartir la educación superior y </a:t>
            </a: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organizar la investigación científica, principalmente la de las condiciones y problemas nacionales, </a:t>
            </a: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para formar profesionistas y técnicos útiles a la sociedad y </a:t>
            </a: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llegar a expresar en sus modalidades más altas la cultura nacional, </a:t>
            </a: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para ayudar a la integración del pueblo mexicano. </a:t>
            </a: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Será también fin esencial de la Universidad llevar las enseñanzas que se imparten en las escuelas, por medio de la extensión universitaria, a quienes no estén en posibilidades de asistir a las escuelas superiores, </a:t>
            </a: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poniendo así la Universidad al servicio del pueblo.” </a:t>
            </a:r>
          </a:p>
        </p:txBody>
      </p:sp>
    </p:spTree>
    <p:extLst>
      <p:ext uri="{BB962C8B-B14F-4D97-AF65-F5344CB8AC3E}">
        <p14:creationId xmlns:p14="http://schemas.microsoft.com/office/powerpoint/2010/main" val="31534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11560" y="836712"/>
            <a:ext cx="8082632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“¿A ver, chavos, qué leyeron?”</a:t>
            </a:r>
          </a:p>
          <a:p>
            <a:pPr marL="0" indent="0" algn="ctr">
              <a:buNone/>
            </a:pPr>
            <a:endParaRPr lang="es-MX" sz="4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 algn="ctr">
              <a:buNone/>
            </a:pPr>
            <a:endParaRPr lang="es-MX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IRRESPONSABILIDAD</a:t>
            </a:r>
            <a:r>
              <a:rPr lang="es-MX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profesor</a:t>
            </a:r>
            <a:endParaRPr lang="es-MX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1457400"/>
            <a:ext cx="8082632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Finalmente pregunto: </a:t>
            </a:r>
          </a:p>
          <a:p>
            <a:pPr marL="0" indent="0" algn="ctr">
              <a:buNone/>
            </a:pP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¿De qué sirve cambiar el Plan de Estudios si cada profesor va a seguir impartiendo lo que él decida?</a:t>
            </a: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11560" y="764704"/>
            <a:ext cx="8082632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Soluciones:</a:t>
            </a: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 a las materias el nombre de los temas que se impartirán.</a:t>
            </a:r>
          </a:p>
          <a:p>
            <a:pPr marL="514350" indent="-514350" algn="ctr">
              <a:buAutoNum type="arabicPeriod"/>
            </a:pP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AutoNum type="arabicPeriod"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alumno tenga un recurso que le permita saber el temario que va a seguir el profesor que desea 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inscribir a la hora de inscribirlo.</a:t>
            </a: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11560" y="1448903"/>
            <a:ext cx="8082632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detentar el título de economistas debemos homogeneizar el conocimiento fundamental que TODOS debemos tener y entonces poder especializarnos en el área que queramos, siempre velando por la pluralidad y las oportunidades de crecimiento para todos los estudiantes de esta honorable Facultad.</a:t>
            </a: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11560" y="2420888"/>
            <a:ext cx="8082632" cy="2448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obvio que parezca: para 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 economista hay que saber economía.</a:t>
            </a: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2924944"/>
            <a:ext cx="8136904" cy="1188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LA RAZÓN IMPERE</a:t>
            </a:r>
            <a:endParaRPr lang="es-MX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7666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Misión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(Establecida en el </a:t>
            </a:r>
            <a:r>
              <a:rPr lang="es-MX" sz="1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 </a:t>
            </a:r>
            <a:r>
              <a:rPr lang="es-MX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Desarrollo Institucional 2010-2014 de la </a:t>
            </a:r>
            <a:r>
              <a:rPr lang="es-MX" sz="1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Facultad de Economía)</a:t>
            </a:r>
            <a:endParaRPr lang="es-MX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412976"/>
          </a:xfrm>
        </p:spPr>
        <p:txBody>
          <a:bodyPr/>
          <a:lstStyle/>
          <a:p>
            <a:pPr marL="0" indent="0" algn="ctr">
              <a:buNone/>
            </a:pPr>
            <a:r>
              <a:rPr lang="es-MX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 ECONOMISTAS</a:t>
            </a:r>
            <a:r>
              <a:rPr lang="es-MX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disciplinaria y profesionalmente sólidos, técnicamente  calificados, con capacidades analíticas y propositivas, genuino compromiso social y conocimientos y destrezas que los hagan útiles a la sociedad en la que se desenvuelven. </a:t>
            </a:r>
          </a:p>
          <a:p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Estudios debe </a:t>
            </a: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enarbolarse en </a:t>
            </a: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torno a dos ramas: </a:t>
            </a: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MX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Teoría Económica</a:t>
            </a:r>
          </a:p>
          <a:p>
            <a:pPr marL="0" indent="0" algn="ctr">
              <a:buNone/>
            </a:pPr>
            <a:r>
              <a:rPr lang="es-MX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Economía Política</a:t>
            </a:r>
          </a:p>
        </p:txBody>
      </p:sp>
    </p:spTree>
    <p:extLst>
      <p:ext uri="{BB962C8B-B14F-4D97-AF65-F5344CB8AC3E}">
        <p14:creationId xmlns:p14="http://schemas.microsoft.com/office/powerpoint/2010/main" val="18665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Comparación </a:t>
            </a:r>
            <a:r>
              <a:rPr lang="es-MX" sz="36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 los Planes de Estudios de algunas de las universidades mejor posicionadas que la Facultad en los rankings 2014 que hacen los periódicos El Universal y </a:t>
            </a:r>
            <a:r>
              <a:rPr lang="es-MX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Reforma.</a:t>
            </a:r>
            <a:endParaRPr lang="es-MX" sz="36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536" y="4149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Disclaimer</a:t>
            </a:r>
            <a:r>
              <a:rPr lang="es-MX" sz="27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E</a:t>
            </a:r>
            <a:r>
              <a:rPr lang="es-MX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 es una investigación propia. Todos </a:t>
            </a:r>
            <a:r>
              <a:rPr lang="es-MX" sz="27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los datos fueron obtenidos de las páginas oficiales de las instituciones </a:t>
            </a:r>
            <a:r>
              <a:rPr lang="es-MX" sz="27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mencionadas. </a:t>
            </a:r>
            <a:endParaRPr lang="es-MX" sz="27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07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ablo\Desktop\im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858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1187624" y="2280444"/>
            <a:ext cx="792088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2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blo\Desktop\imag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-25896"/>
            <a:ext cx="8336923" cy="68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4716016" y="2060848"/>
            <a:ext cx="792088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2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18478"/>
              </p:ext>
            </p:extLst>
          </p:nvPr>
        </p:nvGraphicFramePr>
        <p:xfrm>
          <a:off x="-2" y="-1"/>
          <a:ext cx="9144001" cy="6858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70251"/>
                <a:gridCol w="722889"/>
                <a:gridCol w="722889"/>
                <a:gridCol w="722889"/>
                <a:gridCol w="884730"/>
                <a:gridCol w="722889"/>
                <a:gridCol w="722889"/>
                <a:gridCol w="865846"/>
                <a:gridCol w="962951"/>
                <a:gridCol w="722889"/>
                <a:gridCol w="722889"/>
              </a:tblGrid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UNIVERSIDAD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CIDE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COLMEX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ITAM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ITESM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UP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UANL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UNAM Aragón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UAM Iztapalapa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ESE IPN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sng" strike="noStrike" dirty="0">
                          <a:effectLst/>
                        </a:rPr>
                        <a:t>UNAM CU</a:t>
                      </a:r>
                      <a:endParaRPr lang="es-MX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992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Semestres</a:t>
                      </a:r>
                      <a:endParaRPr lang="es-MX" sz="1000" b="0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8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8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9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9 + 1 remedial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8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9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9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11 trimestres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9</a:t>
                      </a:r>
                      <a:endParaRPr lang="es-MX" sz="1100" b="1" i="0" u="none" strike="noStrike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10</a:t>
                      </a:r>
                      <a:endParaRPr lang="es-MX" sz="1100" b="1" i="0" u="none" strike="noStrike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Materias por semestre</a:t>
                      </a:r>
                      <a:endParaRPr lang="es-MX" sz="1000" b="0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 a 6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6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7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5 a 6 </a:t>
                      </a:r>
                      <a:endParaRPr lang="es-MX" sz="1100" b="1" i="0" u="none" strike="noStrike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7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4 a 5</a:t>
                      </a:r>
                      <a:endParaRPr lang="es-MX" sz="1100" b="1" i="0" u="none" strike="noStrike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7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7</a:t>
                      </a:r>
                      <a:endParaRPr lang="es-MX" sz="1100" b="1" i="0" u="none" strike="noStrike" dirty="0">
                        <a:solidFill>
                          <a:srgbClr val="63252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Micros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6 a 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Macros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6 a 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9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Mates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8 a 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Econometrías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 a 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Financieras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1,3 o 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 a 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5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Historias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Contabilidad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 a 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 a 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Eco Pol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 a 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8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Sustentabilidad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Eco Internacional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56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Organización </a:t>
                      </a:r>
                      <a:r>
                        <a:rPr lang="es-MX" sz="1000" u="none" strike="noStrike" dirty="0" smtClean="0">
                          <a:effectLst/>
                        </a:rPr>
                        <a:t>Industrial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56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Evaluación de proyectos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 a 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Comunicativas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Artísticas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056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Aplicación de la profesión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Idioma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Humanísticas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7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Optativas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3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0,1 o 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4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6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Teoría de Juegos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 a 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Emprendedores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Eco Mexicana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Teoría monetaria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Computación </a:t>
                      </a:r>
                      <a:r>
                        <a:rPr lang="es-MX" sz="1000" u="none" strike="noStrike" dirty="0">
                          <a:effectLst/>
                        </a:rPr>
                        <a:t>y TICS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1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2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>
                          <a:effectLst/>
                        </a:rPr>
                        <a:t>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62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Investigación (INAE)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 a 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1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06511"/>
              </p:ext>
            </p:extLst>
          </p:nvPr>
        </p:nvGraphicFramePr>
        <p:xfrm>
          <a:off x="0" y="-2998"/>
          <a:ext cx="9144003" cy="6860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0251"/>
                <a:gridCol w="722889"/>
                <a:gridCol w="722889"/>
                <a:gridCol w="722889"/>
                <a:gridCol w="884730"/>
                <a:gridCol w="722889"/>
                <a:gridCol w="722889"/>
                <a:gridCol w="865847"/>
                <a:gridCol w="962952"/>
                <a:gridCol w="722889"/>
                <a:gridCol w="722889"/>
              </a:tblGrid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UNIVERSIDAD/No. De materias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CIDE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COLMEX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ITAM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ITESM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UANL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UNAM Aragón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UAM Iztapalapa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 IPN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UNAM CU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Macro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Econometría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Historia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Contabilidad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 Pol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Idioma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Humanísticas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Optativas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 (INAE)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7769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Materias TOTALES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7" marR="7287" marT="7287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1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1115</Words>
  <Application>Microsoft Office PowerPoint</Application>
  <PresentationFormat>Presentación en pantalla (4:3)</PresentationFormat>
  <Paragraphs>515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Que la razón impere Foro de Reforma al Plan de Estudios 1994</vt:lpstr>
      <vt:lpstr>Presentación de PowerPoint</vt:lpstr>
      <vt:lpstr>Misión (Establecida en el Plan de Desarrollo Institucional 2010-2014 de la Facultad de Economía)</vt:lpstr>
      <vt:lpstr>Presentación de PowerPoint</vt:lpstr>
      <vt:lpstr>Comparación de los Planes de Estudios de algunas de las universidades mejor posicionadas que la Facultad en los rankings 2014 que hacen los periódicos El Universal y Reforma.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Armando Aguilar Reyna</dc:creator>
  <cp:lastModifiedBy>Salvador</cp:lastModifiedBy>
  <cp:revision>21</cp:revision>
  <dcterms:created xsi:type="dcterms:W3CDTF">2014-04-20T18:51:30Z</dcterms:created>
  <dcterms:modified xsi:type="dcterms:W3CDTF">2014-04-21T22:56:15Z</dcterms:modified>
</cp:coreProperties>
</file>