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8" r:id="rId4"/>
    <p:sldId id="261" r:id="rId5"/>
    <p:sldId id="262" r:id="rId6"/>
    <p:sldId id="257" r:id="rId7"/>
    <p:sldId id="267" r:id="rId8"/>
    <p:sldId id="268" r:id="rId9"/>
    <p:sldId id="269"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E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F15105C1-3A4B-4723-A596-B074C8181139}" type="datetimeFigureOut">
              <a:rPr lang="es-MX" smtClean="0"/>
              <a:t>11/05/2014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7CAE09D-272F-40B1-BF53-82B9D5C13621}" type="slidenum">
              <a:rPr lang="es-MX" smtClean="0"/>
              <a:t>‹Nº›</a:t>
            </a:fld>
            <a:endParaRPr lang="es-MX"/>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15105C1-3A4B-4723-A596-B074C8181139}" type="datetimeFigureOut">
              <a:rPr lang="es-MX" smtClean="0"/>
              <a:t>11/05/2014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7CAE09D-272F-40B1-BF53-82B9D5C13621}"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15105C1-3A4B-4723-A596-B074C8181139}" type="datetimeFigureOut">
              <a:rPr lang="es-MX" smtClean="0"/>
              <a:t>11/05/2014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7CAE09D-272F-40B1-BF53-82B9D5C13621}"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15105C1-3A4B-4723-A596-B074C8181139}" type="datetimeFigureOut">
              <a:rPr lang="es-MX" smtClean="0"/>
              <a:t>11/05/2014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7CAE09D-272F-40B1-BF53-82B9D5C13621}"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15105C1-3A4B-4723-A596-B074C8181139}" type="datetimeFigureOut">
              <a:rPr lang="es-MX" smtClean="0"/>
              <a:t>11/05/2014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7CAE09D-272F-40B1-BF53-82B9D5C13621}" type="slidenum">
              <a:rPr lang="es-MX" smtClean="0"/>
              <a:t>‹Nº›</a:t>
            </a:fld>
            <a:endParaRPr lang="es-MX"/>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15105C1-3A4B-4723-A596-B074C8181139}" type="datetimeFigureOut">
              <a:rPr lang="es-MX" smtClean="0"/>
              <a:t>11/05/2014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7CAE09D-272F-40B1-BF53-82B9D5C13621}"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15105C1-3A4B-4723-A596-B074C8181139}" type="datetimeFigureOut">
              <a:rPr lang="es-MX" smtClean="0"/>
              <a:t>11/05/2014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7CAE09D-272F-40B1-BF53-82B9D5C13621}" type="slidenum">
              <a:rPr lang="es-MX" smtClean="0"/>
              <a:t>‹Nº›</a:t>
            </a:fld>
            <a:endParaRPr lang="es-MX"/>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F15105C1-3A4B-4723-A596-B074C8181139}" type="datetimeFigureOut">
              <a:rPr lang="es-MX" smtClean="0"/>
              <a:t>11/05/2014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7CAE09D-272F-40B1-BF53-82B9D5C13621}"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5105C1-3A4B-4723-A596-B074C8181139}" type="datetimeFigureOut">
              <a:rPr lang="es-MX" smtClean="0"/>
              <a:t>11/05/2014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7CAE09D-272F-40B1-BF53-82B9D5C13621}"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15105C1-3A4B-4723-A596-B074C8181139}" type="datetimeFigureOut">
              <a:rPr lang="es-MX" smtClean="0"/>
              <a:t>11/05/2014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7CAE09D-272F-40B1-BF53-82B9D5C13621}" type="slidenum">
              <a:rPr lang="es-MX" smtClean="0"/>
              <a:t>‹Nº›</a:t>
            </a:fld>
            <a:endParaRPr lang="es-MX"/>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15105C1-3A4B-4723-A596-B074C8181139}" type="datetimeFigureOut">
              <a:rPr lang="es-MX" smtClean="0"/>
              <a:t>11/05/2014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7CAE09D-272F-40B1-BF53-82B9D5C13621}"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15105C1-3A4B-4723-A596-B074C8181139}" type="datetimeFigureOut">
              <a:rPr lang="es-MX" smtClean="0"/>
              <a:t>11/05/2014</a:t>
            </a:fld>
            <a:endParaRPr lang="es-MX"/>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s-MX"/>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7CAE09D-272F-40B1-BF53-82B9D5C13621}"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7" y="836713"/>
            <a:ext cx="7992888" cy="280831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es-MX" dirty="0" smtClean="0">
                <a:solidFill>
                  <a:schemeClr val="bg1"/>
                </a:solidFill>
                <a:effectLst>
                  <a:outerShdw blurRad="38100" dist="38100" dir="2700000" algn="tl">
                    <a:srgbClr val="000000">
                      <a:alpha val="43137"/>
                    </a:srgbClr>
                  </a:outerShdw>
                </a:effectLst>
              </a:rPr>
              <a:t>Historia de la visión territorial de México contemporáneo</a:t>
            </a:r>
            <a:endParaRPr lang="es-MX" dirty="0">
              <a:solidFill>
                <a:schemeClr val="bg1"/>
              </a:solidFill>
              <a:effectLst>
                <a:outerShdw blurRad="38100" dist="38100" dir="2700000" algn="tl">
                  <a:srgbClr val="000000">
                    <a:alpha val="43137"/>
                  </a:srgbClr>
                </a:outerShdw>
              </a:effectLst>
            </a:endParaRPr>
          </a:p>
        </p:txBody>
      </p:sp>
      <p:sp>
        <p:nvSpPr>
          <p:cNvPr id="4" name="3 Marcador de texto"/>
          <p:cNvSpPr>
            <a:spLocks noGrp="1"/>
          </p:cNvSpPr>
          <p:nvPr>
            <p:ph type="body" idx="1"/>
          </p:nvPr>
        </p:nvSpPr>
        <p:spPr>
          <a:xfrm>
            <a:off x="722313" y="4509120"/>
            <a:ext cx="8098159" cy="2160240"/>
          </a:xfrm>
        </p:spPr>
        <p:txBody>
          <a:bodyPr>
            <a:normAutofit/>
          </a:bodyPr>
          <a:lstStyle/>
          <a:p>
            <a:r>
              <a:rPr lang="es-MX" dirty="0" smtClean="0"/>
              <a:t>Propuesta de materia optativa para el núcleo terminal de Historia y Desarrollo Económico de la Licenciatura en Economía ( 7° al 10° semestre)</a:t>
            </a:r>
          </a:p>
          <a:p>
            <a:endParaRPr lang="es-MX" dirty="0" smtClean="0"/>
          </a:p>
          <a:p>
            <a:r>
              <a:rPr lang="es-MX" dirty="0" smtClean="0"/>
              <a:t>Marisol Ruíz Cortés (marisolruicor@gmail.com)  </a:t>
            </a:r>
          </a:p>
          <a:p>
            <a:endParaRPr lang="es-MX" dirty="0"/>
          </a:p>
        </p:txBody>
      </p:sp>
    </p:spTree>
    <p:extLst>
      <p:ext uri="{BB962C8B-B14F-4D97-AF65-F5344CB8AC3E}">
        <p14:creationId xmlns:p14="http://schemas.microsoft.com/office/powerpoint/2010/main" val="1033904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Contexto: </a:t>
            </a:r>
            <a:endParaRPr lang="es-MX" dirty="0"/>
          </a:p>
        </p:txBody>
      </p:sp>
      <p:sp>
        <p:nvSpPr>
          <p:cNvPr id="5" name="4 Marcador de contenido"/>
          <p:cNvSpPr>
            <a:spLocks noGrp="1"/>
          </p:cNvSpPr>
          <p:nvPr>
            <p:ph idx="1"/>
          </p:nvPr>
        </p:nvSpPr>
        <p:spPr>
          <a:xfrm>
            <a:off x="457200" y="1340768"/>
            <a:ext cx="8229600" cy="5136232"/>
          </a:xfrm>
        </p:spPr>
        <p:txBody>
          <a:bodyPr>
            <a:normAutofit fontScale="92500" lnSpcReduction="20000"/>
          </a:bodyPr>
          <a:lstStyle/>
          <a:p>
            <a:pPr algn="just"/>
            <a:r>
              <a:rPr lang="es-MX" dirty="0" smtClean="0"/>
              <a:t>Ante la reforma al Plan de Estudios de nuestra H. Facultad de Economía, se evidencia la necesidad de  rescatar el enfoque interdisciplinar así como una perspectiva más abierta para las diferentes  posiciones teóricas que brindarán bases sólidas para el futuro estudiante de economía en nuestra casa de estudios. </a:t>
            </a:r>
          </a:p>
          <a:p>
            <a:pPr algn="just"/>
            <a:endParaRPr lang="es-MX" dirty="0" smtClean="0"/>
          </a:p>
          <a:p>
            <a:pPr algn="just"/>
            <a:r>
              <a:rPr lang="es-MX" dirty="0" smtClean="0"/>
              <a:t>De acuerdo al </a:t>
            </a:r>
            <a:r>
              <a:rPr lang="es-MX" dirty="0"/>
              <a:t>Diagnóstico del Proceso de Reforma Académica de la Licenciatura en el Sistema Escolarizado, se subraya la necesidad de contemplar </a:t>
            </a:r>
            <a:r>
              <a:rPr lang="es-MX" b="1" i="1" dirty="0"/>
              <a:t>ausencias temáticas </a:t>
            </a:r>
            <a:r>
              <a:rPr lang="es-MX" dirty="0"/>
              <a:t>en las que se destaca: </a:t>
            </a:r>
          </a:p>
          <a:p>
            <a:pPr algn="just"/>
            <a:r>
              <a:rPr lang="es-MX" dirty="0"/>
              <a:t> Análisis económico-espacial: economía territorial, economía urbana, economía regional, geografía económica, entre otras aproximaciones que vinculan la dimensión geoeconómica con la sociodemográfica (sólo se ofrece un curso optativo llamado Teoría y Políticas del Desarrollo Urbano y Regional). Por ello, es la pertinencia de la materia que a continuación </a:t>
            </a:r>
            <a:r>
              <a:rPr lang="es-MX" dirty="0" smtClean="0"/>
              <a:t>describiremos. </a:t>
            </a:r>
          </a:p>
          <a:p>
            <a:endParaRPr lang="es-MX" dirty="0" smtClean="0"/>
          </a:p>
          <a:p>
            <a:endParaRPr lang="es-MX" dirty="0" smtClean="0"/>
          </a:p>
          <a:p>
            <a:endParaRPr lang="es-MX" dirty="0"/>
          </a:p>
        </p:txBody>
      </p:sp>
    </p:spTree>
    <p:extLst>
      <p:ext uri="{BB962C8B-B14F-4D97-AF65-F5344CB8AC3E}">
        <p14:creationId xmlns:p14="http://schemas.microsoft.com/office/powerpoint/2010/main" val="246041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Título"/>
          <p:cNvSpPr>
            <a:spLocks noGrp="1"/>
          </p:cNvSpPr>
          <p:nvPr>
            <p:ph type="title"/>
          </p:nvPr>
        </p:nvSpPr>
        <p:spPr/>
        <p:txBody>
          <a:bodyPr>
            <a:normAutofit fontScale="90000"/>
          </a:bodyPr>
          <a:lstStyle/>
          <a:p>
            <a:r>
              <a:rPr lang="es-MX" dirty="0" smtClean="0"/>
              <a:t>Historia de la Visión Territorial de México Contemporáneo </a:t>
            </a:r>
            <a:endParaRPr lang="es-MX" dirty="0"/>
          </a:p>
        </p:txBody>
      </p:sp>
      <p:sp>
        <p:nvSpPr>
          <p:cNvPr id="11" name="10 Marcador de contenido"/>
          <p:cNvSpPr>
            <a:spLocks noGrp="1"/>
          </p:cNvSpPr>
          <p:nvPr>
            <p:ph idx="1"/>
          </p:nvPr>
        </p:nvSpPr>
        <p:spPr/>
        <p:txBody>
          <a:bodyPr>
            <a:normAutofit/>
          </a:bodyPr>
          <a:lstStyle/>
          <a:p>
            <a:r>
              <a:rPr lang="es-MX" sz="1800" dirty="0" smtClean="0"/>
              <a:t>. </a:t>
            </a:r>
          </a:p>
          <a:p>
            <a:endParaRPr lang="es-MX" sz="1800" dirty="0"/>
          </a:p>
        </p:txBody>
      </p:sp>
      <p:sp>
        <p:nvSpPr>
          <p:cNvPr id="12" name="11 Rectángulo"/>
          <p:cNvSpPr/>
          <p:nvPr/>
        </p:nvSpPr>
        <p:spPr>
          <a:xfrm>
            <a:off x="755576" y="1859340"/>
            <a:ext cx="7704856" cy="3046988"/>
          </a:xfrm>
          <a:prstGeom prst="rect">
            <a:avLst/>
          </a:prstGeom>
        </p:spPr>
        <p:txBody>
          <a:bodyPr wrap="square">
            <a:spAutoFit/>
          </a:bodyPr>
          <a:lstStyle/>
          <a:p>
            <a:r>
              <a:rPr lang="es-MX" sz="2400" dirty="0" smtClean="0"/>
              <a:t>En la formación de un economista es necesario abordar desde una perspectiva histórica–económica el estudio sobre nuestro territorio, para tener un conocimiento integral de los problemas económicos, políticos, sociales y culturales, dado que es en el territorio donde se plasman las relaciones materiales de producción, distribución y consumo. </a:t>
            </a:r>
          </a:p>
          <a:p>
            <a:endParaRPr lang="es-MX" sz="2400" dirty="0"/>
          </a:p>
        </p:txBody>
      </p:sp>
    </p:spTree>
    <p:extLst>
      <p:ext uri="{BB962C8B-B14F-4D97-AF65-F5344CB8AC3E}">
        <p14:creationId xmlns:p14="http://schemas.microsoft.com/office/powerpoint/2010/main" val="4173226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MX" sz="2800" dirty="0"/>
              <a:t>El México contemporáneo lo delimitaremos a partir de los años setentas del siglo XX hasta nuestros días dado que esta etapa es de notables cambios en el ámbito internacional destacando las transformaciones en las relaciones comerciales, tecnológicas, laborales, ecológicas que se plasman en los territorios reconfigurándolos, en esta etapa del capitalismo conocida como </a:t>
            </a:r>
            <a:r>
              <a:rPr lang="es-MX" sz="2800" dirty="0" smtClean="0"/>
              <a:t>Globalización.</a:t>
            </a:r>
            <a:endParaRPr lang="es-MX" sz="2800" dirty="0"/>
          </a:p>
        </p:txBody>
      </p:sp>
    </p:spTree>
    <p:extLst>
      <p:ext uri="{BB962C8B-B14F-4D97-AF65-F5344CB8AC3E}">
        <p14:creationId xmlns:p14="http://schemas.microsoft.com/office/powerpoint/2010/main" val="4011993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s-MX" dirty="0"/>
              <a:t>A partir de estas décadas en nuestro país se dan transformaciones en la política económica con el llamado Neoliberalismo que repercute en el territorio y en los territorios de las diferentes sociedades que habitan y conforman el país. En este contexto el futuro economista necesita de conocimientos integrales sobre la historia del territorio.</a:t>
            </a:r>
          </a:p>
          <a:p>
            <a:endParaRPr lang="es-MX" dirty="0"/>
          </a:p>
          <a:p>
            <a:endParaRPr lang="es-MX" dirty="0"/>
          </a:p>
        </p:txBody>
      </p:sp>
    </p:spTree>
    <p:extLst>
      <p:ext uri="{BB962C8B-B14F-4D97-AF65-F5344CB8AC3E}">
        <p14:creationId xmlns:p14="http://schemas.microsoft.com/office/powerpoint/2010/main" val="1756916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620688"/>
            <a:ext cx="7776864" cy="2304256"/>
          </a:xfrm>
        </p:spPr>
        <p:txBody>
          <a:bodyPr>
            <a:normAutofit/>
          </a:bodyPr>
          <a:lstStyle/>
          <a:p>
            <a:r>
              <a:rPr lang="es-MX" sz="2400" cap="none" dirty="0" smtClean="0">
                <a:solidFill>
                  <a:schemeClr val="bg1"/>
                </a:solidFill>
                <a:latin typeface="Mongolian Baiti" panose="03000500000000000000" pitchFamily="66" charset="0"/>
                <a:cs typeface="Mongolian Baiti" panose="03000500000000000000" pitchFamily="66" charset="0"/>
              </a:rPr>
              <a:t>La idea es que esta materia se relacione con el núcleo básico de historia económica  así como con el área  de investigación y análisis económico para unirse con la materia optativa de teoría y políticas del desarrollo urbano y regional.</a:t>
            </a:r>
            <a:endParaRPr lang="es-MX" sz="2400" cap="none" dirty="0">
              <a:solidFill>
                <a:schemeClr val="bg1"/>
              </a:solidFill>
              <a:latin typeface="Mongolian Baiti" panose="03000500000000000000" pitchFamily="66" charset="0"/>
              <a:cs typeface="Mongolian Baiti" panose="03000500000000000000" pitchFamily="66" charset="0"/>
            </a:endParaRPr>
          </a:p>
        </p:txBody>
      </p:sp>
      <p:sp>
        <p:nvSpPr>
          <p:cNvPr id="3" name="2 Marcador de texto"/>
          <p:cNvSpPr>
            <a:spLocks noGrp="1"/>
          </p:cNvSpPr>
          <p:nvPr>
            <p:ph type="body" idx="1"/>
          </p:nvPr>
        </p:nvSpPr>
        <p:spPr>
          <a:xfrm>
            <a:off x="722313" y="4797152"/>
            <a:ext cx="7772400" cy="1329899"/>
          </a:xfrm>
        </p:spPr>
        <p:txBody>
          <a:bodyPr/>
          <a:lstStyle/>
          <a:p>
            <a:r>
              <a:rPr lang="es-MX" dirty="0" smtClean="0">
                <a:solidFill>
                  <a:schemeClr val="bg1"/>
                </a:solidFill>
                <a:latin typeface="Mongolian Baiti" panose="03000500000000000000" pitchFamily="66" charset="0"/>
                <a:cs typeface="Mongolian Baiti" panose="03000500000000000000" pitchFamily="66" charset="0"/>
              </a:rPr>
              <a:t>Otra opción sería la creación una nueva área de análisis del territorio donde se encuentren contenidas geografía económica, </a:t>
            </a:r>
            <a:r>
              <a:rPr lang="es-MX" dirty="0" err="1" smtClean="0">
                <a:solidFill>
                  <a:schemeClr val="bg1"/>
                </a:solidFill>
                <a:latin typeface="Mongolian Baiti" panose="03000500000000000000" pitchFamily="66" charset="0"/>
                <a:cs typeface="Mongolian Baiti" panose="03000500000000000000" pitchFamily="66" charset="0"/>
              </a:rPr>
              <a:t>SIGs</a:t>
            </a:r>
            <a:r>
              <a:rPr lang="es-MX" dirty="0" smtClean="0">
                <a:solidFill>
                  <a:schemeClr val="bg1"/>
                </a:solidFill>
                <a:latin typeface="Mongolian Baiti" panose="03000500000000000000" pitchFamily="66" charset="0"/>
                <a:cs typeface="Mongolian Baiti" panose="03000500000000000000" pitchFamily="66" charset="0"/>
              </a:rPr>
              <a:t>, economía espacial, etc</a:t>
            </a:r>
            <a:r>
              <a:rPr lang="es-MX" sz="2000" dirty="0" smtClean="0">
                <a:solidFill>
                  <a:schemeClr val="bg1"/>
                </a:solidFill>
                <a:latin typeface="Mongolian Baiti" panose="03000500000000000000" pitchFamily="66" charset="0"/>
                <a:cs typeface="Mongolian Baiti" panose="03000500000000000000" pitchFamily="66" charset="0"/>
              </a:rPr>
              <a:t>. </a:t>
            </a:r>
            <a:endParaRPr lang="es-MX" dirty="0"/>
          </a:p>
        </p:txBody>
      </p:sp>
    </p:spTree>
    <p:extLst>
      <p:ext uri="{BB962C8B-B14F-4D97-AF65-F5344CB8AC3E}">
        <p14:creationId xmlns:p14="http://schemas.microsoft.com/office/powerpoint/2010/main" val="11543220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Historia de la Visión Territorial de México Contemporáneo </a:t>
            </a:r>
            <a:endParaRPr lang="es-MX" dirty="0"/>
          </a:p>
        </p:txBody>
      </p:sp>
      <p:sp>
        <p:nvSpPr>
          <p:cNvPr id="3" name="2 Marcador de contenido"/>
          <p:cNvSpPr>
            <a:spLocks noGrp="1"/>
          </p:cNvSpPr>
          <p:nvPr>
            <p:ph idx="1"/>
          </p:nvPr>
        </p:nvSpPr>
        <p:spPr/>
        <p:txBody>
          <a:bodyPr/>
          <a:lstStyle/>
          <a:p>
            <a:r>
              <a:rPr lang="es-MX" dirty="0"/>
              <a:t>Objetivo General: </a:t>
            </a:r>
            <a:endParaRPr lang="es-MX" dirty="0" smtClean="0"/>
          </a:p>
          <a:p>
            <a:pPr algn="just"/>
            <a:r>
              <a:rPr lang="es-MX" dirty="0" smtClean="0"/>
              <a:t>Conocer </a:t>
            </a:r>
            <a:r>
              <a:rPr lang="es-MX" dirty="0"/>
              <a:t>y analizar las aportaciones realizadas por investigadores nacionales y extranjeros sobre el territorio mexicano entre los siglos XX y XXI para que el alumno reconozca y contraste las ideas de los diversos autores desde la perspectiva histórica–económica y sea capaz de vincular los conocimientos adquiridos con la problemática que presenta actualmente el desarrollo territorial de la sociedad mexicana. </a:t>
            </a:r>
          </a:p>
        </p:txBody>
      </p:sp>
    </p:spTree>
    <p:extLst>
      <p:ext uri="{BB962C8B-B14F-4D97-AF65-F5344CB8AC3E}">
        <p14:creationId xmlns:p14="http://schemas.microsoft.com/office/powerpoint/2010/main" val="2788694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Historia de la Visión Territorial de México Contemporáneo</a:t>
            </a:r>
            <a:endParaRPr lang="es-MX" dirty="0"/>
          </a:p>
        </p:txBody>
      </p:sp>
      <p:sp>
        <p:nvSpPr>
          <p:cNvPr id="3" name="2 Marcador de contenido"/>
          <p:cNvSpPr>
            <a:spLocks noGrp="1"/>
          </p:cNvSpPr>
          <p:nvPr>
            <p:ph idx="1"/>
          </p:nvPr>
        </p:nvSpPr>
        <p:spPr/>
        <p:txBody>
          <a:bodyPr/>
          <a:lstStyle/>
          <a:p>
            <a:r>
              <a:rPr lang="es-MX" dirty="0"/>
              <a:t>Objetivos Específicos:	</a:t>
            </a:r>
          </a:p>
          <a:p>
            <a:r>
              <a:rPr lang="es-MX" dirty="0"/>
              <a:t>1)	Adquirir una perspectiva histórica–económica de nuestro territorio a partir de las visiones  y posturas de sus principales teóricos.</a:t>
            </a:r>
          </a:p>
          <a:p>
            <a:r>
              <a:rPr lang="es-MX" dirty="0"/>
              <a:t>2)	Reflexionar sobre la importancia del territorio mexicano en los procesos económicos nacionales así como en el contexto internacional.</a:t>
            </a:r>
          </a:p>
          <a:p>
            <a:r>
              <a:rPr lang="es-MX" dirty="0"/>
              <a:t>3)	Comprender la importancia y las implicaciones que tienen los planes de desarrollo territorial así como sus repercusiones en el ámbito social.</a:t>
            </a:r>
          </a:p>
          <a:p>
            <a:endParaRPr lang="es-MX" dirty="0"/>
          </a:p>
        </p:txBody>
      </p:sp>
    </p:spTree>
    <p:extLst>
      <p:ext uri="{BB962C8B-B14F-4D97-AF65-F5344CB8AC3E}">
        <p14:creationId xmlns:p14="http://schemas.microsoft.com/office/powerpoint/2010/main" val="6335446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effectLst>
            <a:outerShdw blurRad="50800" dist="38100" dir="13500000" algn="br" rotWithShape="0">
              <a:prstClr val="black">
                <a:alpha val="40000"/>
              </a:prstClr>
            </a:outerShdw>
          </a:effectLst>
        </p:spPr>
        <p:txBody>
          <a:bodyPr anchor="ctr"/>
          <a:lstStyle/>
          <a:p>
            <a:pPr algn="ctr"/>
            <a:r>
              <a:rPr lang="es-MX" sz="6600" dirty="0" smtClean="0">
                <a:latin typeface="Miriam" panose="020B0502050101010101" pitchFamily="34" charset="-79"/>
                <a:cs typeface="Miriam" panose="020B0502050101010101" pitchFamily="34" charset="-79"/>
              </a:rPr>
              <a:t>GRACIAS</a:t>
            </a:r>
            <a:r>
              <a:rPr lang="es-MX" dirty="0" smtClean="0">
                <a:latin typeface="Mistral" panose="03090702030407020403" pitchFamily="66" charset="0"/>
              </a:rPr>
              <a:t> </a:t>
            </a:r>
            <a:endParaRPr lang="es-MX" dirty="0">
              <a:latin typeface="Mistral" panose="03090702030407020403" pitchFamily="66" charset="0"/>
            </a:endParaRPr>
          </a:p>
        </p:txBody>
      </p:sp>
    </p:spTree>
    <p:extLst>
      <p:ext uri="{BB962C8B-B14F-4D97-AF65-F5344CB8AC3E}">
        <p14:creationId xmlns:p14="http://schemas.microsoft.com/office/powerpoint/2010/main" val="1014715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dad">
  <a:themeElements>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dad">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132</TotalTime>
  <Words>509</Words>
  <Application>Microsoft Office PowerPoint</Application>
  <PresentationFormat>Presentación en pantalla (4:3)</PresentationFormat>
  <Paragraphs>26</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Claridad</vt:lpstr>
      <vt:lpstr>Historia de la visión territorial de México contemporáneo</vt:lpstr>
      <vt:lpstr>Contexto: </vt:lpstr>
      <vt:lpstr>Historia de la Visión Territorial de México Contemporáneo </vt:lpstr>
      <vt:lpstr>Presentación de PowerPoint</vt:lpstr>
      <vt:lpstr>Presentación de PowerPoint</vt:lpstr>
      <vt:lpstr>La idea es que esta materia se relacione con el núcleo básico de historia económica  así como con el área  de investigación y análisis económico para unirse con la materia optativa de teoría y políticas del desarrollo urbano y regional.</vt:lpstr>
      <vt:lpstr>Historia de la Visión Territorial de México Contemporáneo </vt:lpstr>
      <vt:lpstr>Historia de la Visión Territorial de México Contemporáneo</vt:lpstr>
      <vt:lpstr>Presentación de PowerPoint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Historia de la visión territorial de México contemporáneo</dc:title>
  <dc:creator>Marisol Ruíz</dc:creator>
  <cp:lastModifiedBy>Marisol Ruíz</cp:lastModifiedBy>
  <cp:revision>14</cp:revision>
  <dcterms:created xsi:type="dcterms:W3CDTF">2014-05-12T00:52:58Z</dcterms:created>
  <dcterms:modified xsi:type="dcterms:W3CDTF">2014-05-12T03:05:09Z</dcterms:modified>
</cp:coreProperties>
</file>