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0" r:id="rId3"/>
    <p:sldId id="281" r:id="rId4"/>
    <p:sldId id="258" r:id="rId5"/>
    <p:sldId id="262" r:id="rId6"/>
    <p:sldId id="263" r:id="rId7"/>
    <p:sldId id="264" r:id="rId8"/>
    <p:sldId id="279" r:id="rId9"/>
    <p:sldId id="282" r:id="rId10"/>
    <p:sldId id="265" r:id="rId11"/>
    <p:sldId id="267" r:id="rId12"/>
    <p:sldId id="266" r:id="rId13"/>
    <p:sldId id="283" r:id="rId14"/>
    <p:sldId id="284" r:id="rId15"/>
    <p:sldId id="285" r:id="rId16"/>
    <p:sldId id="286" r:id="rId17"/>
    <p:sldId id="269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tint val="86000"/>
                <a:alpha val="90000"/>
              </a:schemeClr>
              <a:schemeClr val="bg2">
                <a:shade val="49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2D1808D-32B7-40BF-8822-36C54C32058C}" type="datetimeFigureOut">
              <a:rPr lang="es-MX" smtClean="0"/>
              <a:pPr/>
              <a:t>12/05/2014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08C2CD9-8ECD-4F2E-B48F-7F85D46C3C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35896" y="2297881"/>
            <a:ext cx="5400600" cy="2451550"/>
          </a:xfrm>
        </p:spPr>
        <p:txBody>
          <a:bodyPr>
            <a:normAutofit/>
          </a:bodyPr>
          <a:lstStyle/>
          <a:p>
            <a:r>
              <a:rPr lang="es-MX" sz="4000" dirty="0" smtClean="0"/>
              <a:t>El debate ecológico en la Facultad de Economía  de la UNAM</a:t>
            </a:r>
            <a:endParaRPr lang="es-MX" sz="4000" dirty="0"/>
          </a:p>
        </p:txBody>
      </p:sp>
      <p:pic>
        <p:nvPicPr>
          <p:cNvPr id="4" name="Picture 2" descr="C:\Users\cerpe diem\Desktop\logo-eco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64925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407"/>
          <a:stretch/>
        </p:blipFill>
        <p:spPr bwMode="auto">
          <a:xfrm>
            <a:off x="7236296" y="4605413"/>
            <a:ext cx="1342760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23543"/>
            <a:ext cx="2033829" cy="203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356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Propuesta de materia: Introducción a la Economía Ecológica</a:t>
            </a:r>
          </a:p>
        </p:txBody>
      </p:sp>
      <p:pic>
        <p:nvPicPr>
          <p:cNvPr id="4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29" y="4827016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23528" y="1412776"/>
            <a:ext cx="8595360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MX" sz="100" dirty="0" smtClean="0"/>
              <a:t/>
            </a:r>
            <a:br>
              <a:rPr lang="es-MX" sz="100" dirty="0" smtClean="0"/>
            </a:br>
            <a:r>
              <a:rPr lang="es-MX" dirty="0" smtClean="0"/>
              <a:t>   UNIDAD </a:t>
            </a:r>
            <a:r>
              <a:rPr lang="es-MX" dirty="0"/>
              <a:t>I</a:t>
            </a:r>
          </a:p>
          <a:p>
            <a:pPr>
              <a:spcBef>
                <a:spcPts val="0"/>
              </a:spcBef>
            </a:pPr>
            <a:r>
              <a:rPr lang="es-MX" dirty="0"/>
              <a:t>La economía como sistema subsistema de la biosfera</a:t>
            </a:r>
            <a:r>
              <a:rPr lang="es-MX" dirty="0" smtClean="0"/>
              <a:t>.</a:t>
            </a:r>
            <a:endParaRPr lang="es-MX" dirty="0"/>
          </a:p>
          <a:p>
            <a:pPr>
              <a:spcBef>
                <a:spcPts val="0"/>
              </a:spcBef>
            </a:pPr>
            <a:endParaRPr lang="es-MX" dirty="0"/>
          </a:p>
          <a:p>
            <a:pPr>
              <a:spcBef>
                <a:spcPts val="0"/>
              </a:spcBef>
            </a:pPr>
            <a:r>
              <a:rPr lang="es-MX" dirty="0"/>
              <a:t>Dos visiones de la economía: Economía ambiental y Economía Ecológica</a:t>
            </a:r>
          </a:p>
          <a:p>
            <a:pPr>
              <a:spcBef>
                <a:spcPts val="0"/>
              </a:spcBef>
            </a:pPr>
            <a:r>
              <a:rPr lang="es-MX" dirty="0"/>
              <a:t>Metabolismo social: i) Extracción, ii) producción, iii) distribución, iv) consumo, v) excreción.</a:t>
            </a:r>
          </a:p>
          <a:p>
            <a:pPr>
              <a:spcBef>
                <a:spcPts val="0"/>
              </a:spcBef>
            </a:pPr>
            <a:r>
              <a:rPr lang="es-MX" dirty="0"/>
              <a:t>El flujo de energía en la economía y las leyes de la termodinámica.</a:t>
            </a:r>
          </a:p>
          <a:p>
            <a:pPr>
              <a:spcBef>
                <a:spcPts val="0"/>
              </a:spcBef>
            </a:pPr>
            <a:r>
              <a:rPr lang="es-MX" dirty="0"/>
              <a:t>El flujo de materiales en la economía.</a:t>
            </a:r>
          </a:p>
          <a:p>
            <a:pPr>
              <a:spcBef>
                <a:spcPts val="0"/>
              </a:spcBef>
            </a:pPr>
            <a:r>
              <a:rPr lang="es-MX" dirty="0"/>
              <a:t>El impacto de las actividades económicas en las funciones de la biosfera.</a:t>
            </a:r>
          </a:p>
          <a:p>
            <a:pPr>
              <a:spcBef>
                <a:spcPts val="0"/>
              </a:spcBef>
            </a:pPr>
            <a:r>
              <a:rPr lang="es-MX" dirty="0"/>
              <a:t>Asignación intergeneracional de los recursos agotables. </a:t>
            </a:r>
          </a:p>
          <a:p>
            <a:pPr>
              <a:spcBef>
                <a:spcPts val="0"/>
              </a:spcBef>
            </a:pPr>
            <a:r>
              <a:rPr lang="es-MX" dirty="0"/>
              <a:t>Los límites físicos y energéticos al crecimiento. </a:t>
            </a:r>
          </a:p>
          <a:p>
            <a:pPr marL="0" indent="0">
              <a:spcBef>
                <a:spcPts val="0"/>
              </a:spcBef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2348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Propuesta de materia: Introducción a la Economía Ecológica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s-MX" sz="2400" dirty="0"/>
              <a:t>UNIDAD II</a:t>
            </a:r>
          </a:p>
          <a:p>
            <a:pPr>
              <a:spcBef>
                <a:spcPts val="0"/>
              </a:spcBef>
            </a:pPr>
            <a:r>
              <a:rPr lang="es-MX" sz="2400" dirty="0"/>
              <a:t>Conflictos ecológico-distributivos y sustentabilidad</a:t>
            </a:r>
          </a:p>
          <a:p>
            <a:pPr marL="0" indent="0">
              <a:spcBef>
                <a:spcPts val="0"/>
              </a:spcBef>
              <a:buNone/>
            </a:pPr>
            <a:endParaRPr lang="es-MX" sz="2400" dirty="0"/>
          </a:p>
          <a:p>
            <a:pPr>
              <a:spcBef>
                <a:spcPts val="0"/>
              </a:spcBef>
            </a:pPr>
            <a:r>
              <a:rPr lang="es-MX" sz="2400" dirty="0"/>
              <a:t>Nociones sobre el surgimiento del ecologismo</a:t>
            </a:r>
          </a:p>
          <a:p>
            <a:pPr>
              <a:spcBef>
                <a:spcPts val="0"/>
              </a:spcBef>
            </a:pPr>
            <a:r>
              <a:rPr lang="es-MX" sz="2400" dirty="0"/>
              <a:t>Crisis ecológica global</a:t>
            </a:r>
          </a:p>
          <a:p>
            <a:pPr>
              <a:spcBef>
                <a:spcPts val="0"/>
              </a:spcBef>
            </a:pPr>
            <a:r>
              <a:rPr lang="es-MX" sz="2400" dirty="0"/>
              <a:t>Comercio internacional y medio ambiente</a:t>
            </a:r>
          </a:p>
          <a:p>
            <a:pPr>
              <a:spcBef>
                <a:spcPts val="0"/>
              </a:spcBef>
            </a:pPr>
            <a:r>
              <a:rPr lang="es-MX" sz="2400" dirty="0"/>
              <a:t>La Deuda Ecológica</a:t>
            </a:r>
          </a:p>
          <a:p>
            <a:pPr>
              <a:spcBef>
                <a:spcPts val="0"/>
              </a:spcBef>
            </a:pPr>
            <a:r>
              <a:rPr lang="es-MX" sz="2400" dirty="0"/>
              <a:t>Problemas ambientales en América Latina</a:t>
            </a:r>
          </a:p>
          <a:p>
            <a:pPr>
              <a:spcBef>
                <a:spcPts val="0"/>
              </a:spcBef>
            </a:pPr>
            <a:r>
              <a:rPr lang="es-MX" sz="2400" dirty="0"/>
              <a:t>Devastación ambiental en México</a:t>
            </a:r>
          </a:p>
          <a:p>
            <a:pPr>
              <a:spcBef>
                <a:spcPts val="0"/>
              </a:spcBef>
            </a:pPr>
            <a:r>
              <a:rPr lang="es-MX" sz="2400" dirty="0"/>
              <a:t>Las luchas ambientalistas por la subsistencia</a:t>
            </a:r>
          </a:p>
          <a:p>
            <a:pPr marL="0" indent="0">
              <a:spcBef>
                <a:spcPts val="0"/>
              </a:spcBef>
              <a:buNone/>
            </a:pPr>
            <a:endParaRPr lang="es-MX" dirty="0"/>
          </a:p>
        </p:txBody>
      </p:sp>
      <p:pic>
        <p:nvPicPr>
          <p:cNvPr id="4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29" y="4827016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48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Propuesta de materia: Introducción a la Economía Ecológica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595360" cy="4937760"/>
          </a:xfrm>
        </p:spPr>
        <p:txBody>
          <a:bodyPr>
            <a:normAutofit fontScale="92500" lnSpcReduction="10000"/>
          </a:bodyPr>
          <a:lstStyle/>
          <a:p>
            <a:r>
              <a:rPr lang="es-MX" sz="2400" dirty="0"/>
              <a:t>UNIDAD III</a:t>
            </a:r>
          </a:p>
          <a:p>
            <a:pPr marL="0" indent="0">
              <a:buNone/>
            </a:pPr>
            <a:r>
              <a:rPr lang="es-MX" sz="2400" dirty="0" smtClean="0"/>
              <a:t>  Impactos </a:t>
            </a:r>
            <a:r>
              <a:rPr lang="es-MX" sz="2400" dirty="0"/>
              <a:t>ambientales e instrumentos de política ambiental </a:t>
            </a:r>
          </a:p>
          <a:p>
            <a:pPr marL="0" indent="0">
              <a:buNone/>
            </a:pPr>
            <a:r>
              <a:rPr lang="es-MX" sz="2400" dirty="0"/>
              <a:t> </a:t>
            </a:r>
          </a:p>
          <a:p>
            <a:r>
              <a:rPr lang="es-MX" sz="2400" dirty="0"/>
              <a:t>Valuación económica del medio ambiente</a:t>
            </a:r>
          </a:p>
          <a:p>
            <a:r>
              <a:rPr lang="es-MX" sz="2400" dirty="0"/>
              <a:t>Problemas de valoración ambiental y criterios de decisión</a:t>
            </a:r>
          </a:p>
          <a:p>
            <a:r>
              <a:rPr lang="es-MX" sz="2400" dirty="0"/>
              <a:t>La contabilidad macroeconómica y el medio ambiente</a:t>
            </a:r>
          </a:p>
          <a:p>
            <a:r>
              <a:rPr lang="es-MX" sz="2400" dirty="0"/>
              <a:t>Indicadores biofísicos de sustentabilidad</a:t>
            </a:r>
          </a:p>
          <a:p>
            <a:r>
              <a:rPr lang="es-MX" sz="2400" dirty="0"/>
              <a:t>Índices de </a:t>
            </a:r>
            <a:r>
              <a:rPr lang="es-MX" sz="2400" dirty="0" smtClean="0"/>
              <a:t>bienestar</a:t>
            </a:r>
          </a:p>
          <a:p>
            <a:endParaRPr lang="es-MX" sz="2400" dirty="0" smtClean="0"/>
          </a:p>
          <a:p>
            <a:r>
              <a:rPr lang="es-MX" sz="2400" dirty="0" smtClean="0"/>
              <a:t>UNIDAD IV</a:t>
            </a:r>
          </a:p>
          <a:p>
            <a:r>
              <a:rPr lang="es-MX" sz="2400" dirty="0" smtClean="0"/>
              <a:t>Libre para el académico </a:t>
            </a:r>
            <a:r>
              <a:rPr lang="es-MX" dirty="0" smtClean="0"/>
              <a:t>(en apego a los lineamientos que </a:t>
            </a:r>
          </a:p>
          <a:p>
            <a:r>
              <a:rPr lang="es-MX" dirty="0" smtClean="0"/>
              <a:t>indican debe dejarse 1/5 del programa a cubrir por el profesor)</a:t>
            </a:r>
            <a:endParaRPr lang="es-MX" dirty="0" smtClean="0"/>
          </a:p>
          <a:p>
            <a:pPr marL="0" indent="0">
              <a:buNone/>
            </a:pPr>
            <a:r>
              <a:rPr lang="es-MX" sz="2400" dirty="0"/>
              <a:t> </a:t>
            </a:r>
          </a:p>
          <a:p>
            <a:pPr marL="0" indent="0">
              <a:buNone/>
            </a:pPr>
            <a:endParaRPr lang="es-MX" sz="2400" dirty="0"/>
          </a:p>
          <a:p>
            <a:endParaRPr lang="es-MX" dirty="0"/>
          </a:p>
        </p:txBody>
      </p:sp>
      <p:pic>
        <p:nvPicPr>
          <p:cNvPr id="4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171" y="4822051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48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2400" b="1" dirty="0" smtClean="0"/>
              <a:t>Criterios de integración horizontal y vertical </a:t>
            </a:r>
            <a:endParaRPr lang="es-ES" sz="2400" dirty="0" smtClean="0"/>
          </a:p>
          <a:p>
            <a:r>
              <a:rPr lang="es-MX" sz="2400" b="1" dirty="0" smtClean="0"/>
              <a:t>	Ubicación y estatus</a:t>
            </a:r>
            <a:endParaRPr lang="es-ES" sz="2400" dirty="0" smtClean="0"/>
          </a:p>
          <a:p>
            <a:r>
              <a:rPr lang="es-MX" sz="2400" dirty="0" smtClean="0"/>
              <a:t>Ubicada en el núcleo básico.</a:t>
            </a:r>
            <a:endParaRPr lang="es-ES" sz="2400" dirty="0" smtClean="0"/>
          </a:p>
          <a:p>
            <a:r>
              <a:rPr lang="es-MX" sz="2400" dirty="0" smtClean="0"/>
              <a:t>A impartirse en el cuarto semestre.</a:t>
            </a:r>
            <a:endParaRPr lang="es-ES" sz="2400" dirty="0" smtClean="0"/>
          </a:p>
          <a:p>
            <a:r>
              <a:rPr lang="es-MX" sz="2400" dirty="0" smtClean="0"/>
              <a:t> </a:t>
            </a:r>
            <a:endParaRPr lang="es-ES" sz="2400" dirty="0" smtClean="0"/>
          </a:p>
          <a:p>
            <a:r>
              <a:rPr lang="es-MX" sz="2400" b="1" dirty="0" smtClean="0"/>
              <a:t>	Prerrequisitos</a:t>
            </a:r>
            <a:endParaRPr lang="es-ES" sz="2400" dirty="0" smtClean="0"/>
          </a:p>
          <a:p>
            <a:r>
              <a:rPr lang="es-MX" sz="2400" dirty="0" smtClean="0"/>
              <a:t>Conocimientos previos:</a:t>
            </a:r>
            <a:endParaRPr lang="es-ES" sz="2400" dirty="0" smtClean="0"/>
          </a:p>
          <a:p>
            <a:pPr lvl="1"/>
            <a:r>
              <a:rPr lang="es-MX" dirty="0" smtClean="0"/>
              <a:t>Metodología de las Ciencias Sociales</a:t>
            </a:r>
            <a:endParaRPr lang="es-ES" dirty="0" smtClean="0"/>
          </a:p>
          <a:p>
            <a:pPr lvl="1"/>
            <a:r>
              <a:rPr lang="es-MX" dirty="0" smtClean="0"/>
              <a:t>Manejo de las Cuentas Nacionales</a:t>
            </a:r>
            <a:endParaRPr lang="es-ES" dirty="0" smtClean="0"/>
          </a:p>
          <a:p>
            <a:pPr lvl="1"/>
            <a:r>
              <a:rPr lang="es-MX" dirty="0" smtClean="0"/>
              <a:t>Geografía Económica</a:t>
            </a:r>
            <a:endParaRPr lang="es-ES" dirty="0" smtClean="0"/>
          </a:p>
          <a:p>
            <a:pPr lvl="1"/>
            <a:r>
              <a:rPr lang="es-MX" dirty="0" smtClean="0"/>
              <a:t>Conocimientos históricos de la Revolución Industrial y de la época Imperialista</a:t>
            </a:r>
            <a:endParaRPr lang="es-ES" dirty="0" smtClean="0"/>
          </a:p>
          <a:p>
            <a:pPr lvl="1"/>
            <a:r>
              <a:rPr lang="es-MX" dirty="0" smtClean="0"/>
              <a:t>Comprensión de las características del sistema capitalista</a:t>
            </a:r>
            <a:endParaRPr lang="es-ES" dirty="0" smtClean="0"/>
          </a:p>
          <a:p>
            <a:pPr lvl="1"/>
            <a:r>
              <a:rPr lang="es-MX" dirty="0" smtClean="0"/>
              <a:t>Teoría económica del productor</a:t>
            </a:r>
            <a:endParaRPr lang="es-ES" dirty="0" smtClean="0"/>
          </a:p>
          <a:p>
            <a:pPr lvl="1"/>
            <a:r>
              <a:rPr lang="es-MX" dirty="0" smtClean="0"/>
              <a:t>Teoría macroeconómica básica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29" y="4827016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u="sng" dirty="0" smtClean="0"/>
              <a:t>En historia económica</a:t>
            </a:r>
            <a:r>
              <a:rPr lang="es-MX" dirty="0" smtClean="0"/>
              <a:t>: historia de la devastación ambiental, historia de las migraciones y conformación de las ciudades, historia de la colonización, historia del surgimiento del ecologismo.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u="sng" dirty="0" smtClean="0"/>
              <a:t>En teoría económica</a:t>
            </a:r>
            <a:r>
              <a:rPr lang="es-MX" dirty="0" smtClean="0"/>
              <a:t>: externalidades, bienes públicos, impuestos </a:t>
            </a:r>
            <a:r>
              <a:rPr lang="es-MX" dirty="0" err="1" smtClean="0"/>
              <a:t>pigouvianos</a:t>
            </a:r>
            <a:r>
              <a:rPr lang="es-MX" dirty="0" smtClean="0"/>
              <a:t>, teorema de </a:t>
            </a:r>
            <a:r>
              <a:rPr lang="es-MX" dirty="0" err="1" smtClean="0"/>
              <a:t>coase</a:t>
            </a:r>
            <a:r>
              <a:rPr lang="es-MX" dirty="0" smtClean="0"/>
              <a:t>, valoración ambiental, pasivos ambientales, cuentas macroeconómicas ecológicas, límites al crecimiento, teorías de decrecimiento, economía del bienestar, y la crítica a todo lo expuesto en este rubro.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u="sng" dirty="0" smtClean="0"/>
              <a:t>En investigación económica</a:t>
            </a:r>
            <a:r>
              <a:rPr lang="es-MX" dirty="0" smtClean="0"/>
              <a:t>: el concepto de metabolismo social: extracción, producción, distribución, consumo, excreción; las restricciones al crecimiento por los organismos internacionales, y la política ambiental nacional.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u="sng" dirty="0" smtClean="0"/>
              <a:t>En economía política:</a:t>
            </a:r>
            <a:r>
              <a:rPr lang="es-MX" dirty="0" smtClean="0"/>
              <a:t> El concepto de naturaleza en el materialismo histórico; organización social en función de las necesidades sociales y ecológicas del espacio, la tendencia capitalista de la mercantilización de cualquier valor de uso; la tendencia a la baja de la tasa de ganancia y su relación con la explotación de los recursos naturales; formas de organización del capital que son, a su vez, formas de organización y gestión ambiental.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u="sng" dirty="0" smtClean="0"/>
              <a:t>En historia del pensamiento económico</a:t>
            </a:r>
            <a:r>
              <a:rPr lang="es-MX" dirty="0" smtClean="0"/>
              <a:t>: la historia del surgimiento de la Economía Ecológica, y todos los autores que tratan esta heterogénea disciplina hasta el presente.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29" y="4827016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043608" y="2996952"/>
            <a:ext cx="8595360" cy="11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 smtClean="0"/>
              <a:t>Es necesario debatir críticamente.</a:t>
            </a:r>
            <a:r>
              <a:rPr lang="es-MX" dirty="0" smtClean="0"/>
              <a:t> 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5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29" y="4827016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5017760" cy="1842520"/>
          </a:xfrm>
        </p:spPr>
        <p:txBody>
          <a:bodyPr>
            <a:normAutofit/>
          </a:bodyPr>
          <a:lstStyle/>
          <a:p>
            <a:r>
              <a:rPr lang="es-MX" sz="8000" dirty="0" smtClean="0"/>
              <a:t>Gracias. </a:t>
            </a:r>
            <a:endParaRPr lang="es-MX" sz="8000" dirty="0"/>
          </a:p>
        </p:txBody>
      </p:sp>
      <p:pic>
        <p:nvPicPr>
          <p:cNvPr id="4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29" y="4827016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076056" y="3501008"/>
            <a:ext cx="3861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Facebook</a:t>
            </a:r>
            <a:r>
              <a:rPr lang="es-MX" dirty="0" smtClean="0"/>
              <a:t>: /</a:t>
            </a:r>
            <a:r>
              <a:rPr lang="es-MX" dirty="0" err="1" smtClean="0"/>
              <a:t>economiaecologicaunam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e</a:t>
            </a:r>
            <a:r>
              <a:rPr lang="es-MX" dirty="0" smtClean="0"/>
              <a:t>conomiaecologicaunam@gmail.com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348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8595360" cy="5975560"/>
          </a:xfrm>
        </p:spPr>
        <p:txBody>
          <a:bodyPr>
            <a:normAutofit lnSpcReduction="10000"/>
          </a:bodyPr>
          <a:lstStyle/>
          <a:p>
            <a:pPr algn="r"/>
            <a:r>
              <a:rPr lang="es-MX" sz="1900" dirty="0" smtClean="0"/>
              <a:t>"Debido a la ley de la entropía, entre el proceso económico y el medio ambiente hay un nexo dialéctico. El proceso económico cambia el medio ambiente de forma irrevocable y es alterado, a su vez, por ese mismo cambio también de forma irrevocable.” </a:t>
            </a:r>
            <a:r>
              <a:rPr lang="es-MX" sz="1800" dirty="0" smtClean="0"/>
              <a:t> </a:t>
            </a:r>
            <a:endParaRPr lang="es-ES" sz="1800" dirty="0" smtClean="0"/>
          </a:p>
          <a:p>
            <a:pPr algn="r"/>
            <a:r>
              <a:rPr lang="es-MX" sz="1500" dirty="0" smtClean="0"/>
              <a:t>La ley de la entropía y el proceso económico </a:t>
            </a:r>
            <a:endParaRPr lang="es-ES" sz="1500" dirty="0" smtClean="0"/>
          </a:p>
          <a:p>
            <a:pPr algn="r"/>
            <a:r>
              <a:rPr lang="es-MX" sz="1500" dirty="0" smtClean="0"/>
              <a:t>Nicholas </a:t>
            </a:r>
            <a:r>
              <a:rPr lang="es-MX" sz="1500" dirty="0" err="1" smtClean="0"/>
              <a:t>Georgescu-Roegen</a:t>
            </a:r>
            <a:endParaRPr lang="es-MX" sz="1500" dirty="0" smtClean="0"/>
          </a:p>
          <a:p>
            <a:pPr algn="r"/>
            <a:endParaRPr lang="es-MX" sz="1500" dirty="0" smtClean="0"/>
          </a:p>
          <a:p>
            <a:pPr algn="r"/>
            <a:endParaRPr lang="es-MX" sz="1500" dirty="0" smtClean="0"/>
          </a:p>
          <a:p>
            <a:pPr algn="r"/>
            <a:r>
              <a:rPr lang="es-MX" sz="1900" dirty="0" smtClean="0"/>
              <a:t>“En la naturaleza nada ocurre en forma aislada. Cada fenómeno afecta a otro y es, a su vez, influenciado por éste.”</a:t>
            </a:r>
            <a:r>
              <a:rPr lang="es-MX" sz="1600" dirty="0" smtClean="0"/>
              <a:t>  </a:t>
            </a:r>
            <a:endParaRPr lang="es-ES" sz="1600" dirty="0" smtClean="0"/>
          </a:p>
          <a:p>
            <a:pPr algn="r"/>
            <a:r>
              <a:rPr lang="es-MX" sz="1500" dirty="0" smtClean="0"/>
              <a:t>El papel del trabajo en la transformación del mono en hombre</a:t>
            </a:r>
            <a:endParaRPr lang="es-ES" sz="1500" dirty="0" smtClean="0"/>
          </a:p>
          <a:p>
            <a:pPr algn="r"/>
            <a:r>
              <a:rPr lang="es-MX" sz="1500" dirty="0" err="1" smtClean="0"/>
              <a:t>Friedrich</a:t>
            </a:r>
            <a:r>
              <a:rPr lang="es-MX" sz="1500" dirty="0" smtClean="0"/>
              <a:t> </a:t>
            </a:r>
            <a:r>
              <a:rPr lang="es-MX" sz="1500" dirty="0" err="1" smtClean="0"/>
              <a:t>Engels</a:t>
            </a:r>
            <a:endParaRPr lang="es-ES" sz="1500" dirty="0" smtClean="0"/>
          </a:p>
          <a:p>
            <a:pPr algn="r">
              <a:buNone/>
            </a:pPr>
            <a:r>
              <a:rPr lang="es-MX" sz="1600" dirty="0" smtClean="0"/>
              <a:t> </a:t>
            </a:r>
            <a:endParaRPr lang="es-ES" sz="1600" dirty="0" smtClean="0"/>
          </a:p>
          <a:p>
            <a:pPr algn="r">
              <a:buNone/>
            </a:pPr>
            <a:endParaRPr lang="es-ES" sz="1600" dirty="0" smtClean="0"/>
          </a:p>
          <a:p>
            <a:pPr algn="r"/>
            <a:r>
              <a:rPr lang="es-MX" sz="1800" dirty="0" smtClean="0"/>
              <a:t>“Si has tomado veneno, debes deshacerte de las sustancias que te enferman. Permitámonos entonces aplicar un lavado de estómago a las doctrinas del crecimiento económico que nos han sido introducidos en alimentación forzada durante décadas</a:t>
            </a:r>
            <a:r>
              <a:rPr lang="es-MX" sz="1800" dirty="0" smtClean="0"/>
              <a:t>”</a:t>
            </a:r>
            <a:r>
              <a:rPr lang="es-MX" sz="1600" dirty="0" smtClean="0"/>
              <a:t> </a:t>
            </a:r>
            <a:endParaRPr lang="es-ES" sz="1600" dirty="0" smtClean="0"/>
          </a:p>
          <a:p>
            <a:pPr algn="r"/>
            <a:r>
              <a:rPr lang="es-MX" sz="1500" dirty="0" smtClean="0"/>
              <a:t>Un catecismo de las falacias del crecimiento</a:t>
            </a:r>
            <a:endParaRPr lang="es-ES" sz="1500" dirty="0" smtClean="0"/>
          </a:p>
          <a:p>
            <a:pPr algn="r"/>
            <a:r>
              <a:rPr lang="es-MX" sz="1500" dirty="0" smtClean="0"/>
              <a:t>Herman </a:t>
            </a:r>
            <a:r>
              <a:rPr lang="es-MX" sz="1500" dirty="0" err="1" smtClean="0"/>
              <a:t>Daly</a:t>
            </a:r>
            <a:endParaRPr lang="es-ES" sz="1500" dirty="0" smtClean="0"/>
          </a:p>
          <a:p>
            <a:pPr algn="r"/>
            <a:endParaRPr lang="es-ES" sz="1500" dirty="0" smtClean="0"/>
          </a:p>
          <a:p>
            <a:pPr algn="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GRUPO DE ECONOMÍA ECOLÓGICA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Pedro Luis </a:t>
            </a:r>
            <a:r>
              <a:rPr lang="es-MX" dirty="0" err="1" smtClean="0"/>
              <a:t>Burrola</a:t>
            </a:r>
            <a:r>
              <a:rPr lang="es-MX" dirty="0" smtClean="0"/>
              <a:t> Ávila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María Fernanda Delgado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Josué García </a:t>
            </a:r>
            <a:r>
              <a:rPr lang="es-MX" dirty="0" err="1" smtClean="0"/>
              <a:t>Veiga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Héctor Emanuel León Rojas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Alberto Gabino Martínez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Gil </a:t>
            </a:r>
            <a:r>
              <a:rPr lang="es-MX" dirty="0" err="1" smtClean="0"/>
              <a:t>Farith</a:t>
            </a:r>
            <a:r>
              <a:rPr lang="es-MX" dirty="0" smtClean="0"/>
              <a:t> </a:t>
            </a:r>
            <a:r>
              <a:rPr lang="es-MX" dirty="0" err="1" smtClean="0"/>
              <a:t>Matus</a:t>
            </a:r>
            <a:r>
              <a:rPr lang="es-MX" dirty="0" smtClean="0"/>
              <a:t> Mendoza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Jorge Omar Rodríguez</a:t>
            </a:r>
            <a:endParaRPr lang="es-ES" dirty="0" smtClean="0"/>
          </a:p>
          <a:p>
            <a:r>
              <a:rPr lang="es-MX" dirty="0" smtClean="0"/>
              <a:t> </a:t>
            </a:r>
            <a:endParaRPr lang="es-ES" dirty="0" smtClean="0"/>
          </a:p>
          <a:p>
            <a:r>
              <a:rPr lang="es-MX" dirty="0" smtClean="0"/>
              <a:t>Germán Vargas </a:t>
            </a:r>
            <a:r>
              <a:rPr lang="es-MX" dirty="0" smtClean="0"/>
              <a:t>Magaña                          </a:t>
            </a:r>
            <a:r>
              <a:rPr lang="es-MX" b="1" dirty="0" smtClean="0"/>
              <a:t>economiaecologicaunam@gmail.com</a:t>
            </a:r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250008" cy="474368"/>
          </a:xfrm>
        </p:spPr>
        <p:txBody>
          <a:bodyPr/>
          <a:lstStyle/>
          <a:p>
            <a:r>
              <a:rPr lang="es-MX" dirty="0" smtClean="0"/>
              <a:t>Subjetivismo y </a:t>
            </a:r>
            <a:r>
              <a:rPr lang="es-MX" dirty="0" err="1" smtClean="0"/>
              <a:t>opinismo</a:t>
            </a:r>
            <a:r>
              <a:rPr lang="es-MX" dirty="0" smtClean="0"/>
              <a:t> en la Facultad</a:t>
            </a:r>
            <a:endParaRPr lang="es-MX" dirty="0"/>
          </a:p>
        </p:txBody>
      </p:sp>
      <p:pic>
        <p:nvPicPr>
          <p:cNvPr id="4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29" y="4827016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579120" y="2537324"/>
            <a:ext cx="7787614" cy="158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¿Negar lo obvio? La economía es un proceso de extracción, producción, distribución, consumo y desecho de energía y materiales. </a:t>
            </a:r>
            <a:endParaRPr lang="es-MX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552218" y="4589832"/>
            <a:ext cx="7250008" cy="999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“Lo </a:t>
            </a:r>
            <a:r>
              <a:rPr lang="es-MX" dirty="0"/>
              <a:t>obvio debe ser enfatizado porque ha sido olvidado durante mucho </a:t>
            </a:r>
            <a:r>
              <a:rPr lang="es-MX" dirty="0" smtClean="0"/>
              <a:t>tiempo” (</a:t>
            </a:r>
            <a:r>
              <a:rPr lang="es-MX" dirty="0" err="1" smtClean="0"/>
              <a:t>Roegen</a:t>
            </a:r>
            <a:r>
              <a:rPr lang="es-MX" dirty="0" smtClean="0"/>
              <a:t>)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/>
          </a:bodyPr>
          <a:lstStyle/>
          <a:p>
            <a:r>
              <a:rPr lang="es-MX" dirty="0" smtClean="0"/>
              <a:t>El debate de la ecología en la FE-UNAM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6344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186112" cy="3888432"/>
          </a:xfrm>
        </p:spPr>
        <p:txBody>
          <a:bodyPr>
            <a:normAutofit/>
          </a:bodyPr>
          <a:lstStyle/>
          <a:p>
            <a:r>
              <a:rPr lang="es-MX" dirty="0" smtClean="0"/>
              <a:t>Crisis ecológica y ambiental:</a:t>
            </a:r>
            <a:br>
              <a:rPr lang="es-MX" dirty="0" smtClean="0"/>
            </a:br>
            <a:r>
              <a:rPr lang="es-MX" dirty="0" smtClean="0"/>
              <a:t>La </a:t>
            </a:r>
            <a:r>
              <a:rPr lang="es-MX" dirty="0"/>
              <a:t>capa estratosférica entre 1970 y 1990 se redujo un 2% a nivel planetario;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las </a:t>
            </a:r>
            <a:r>
              <a:rPr lang="es-MX" dirty="0"/>
              <a:t>emisiones de CO2 han aumentado un 13% desde la industrialización;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la </a:t>
            </a:r>
            <a:r>
              <a:rPr lang="es-MX" dirty="0"/>
              <a:t>temperatura media de la tierra se ha incrementado en un grado Celsius, y se estima un incremento de entre 1.5 y 4.5 para 2030</a:t>
            </a:r>
            <a:r>
              <a:rPr lang="es-MX" dirty="0" smtClean="0"/>
              <a:t>;</a:t>
            </a:r>
            <a:br>
              <a:rPr lang="es-MX" dirty="0" smtClean="0"/>
            </a:br>
            <a:r>
              <a:rPr lang="es-MX" dirty="0" smtClean="0"/>
              <a:t>En promedio, los costos por degradación ambiental aumentarán, a nivel mundial, de 5-10% del PIB mundial.</a:t>
            </a:r>
            <a:endParaRPr lang="es-MX" dirty="0"/>
          </a:p>
          <a:p>
            <a:endParaRPr lang="es-MX" dirty="0"/>
          </a:p>
        </p:txBody>
      </p:sp>
      <p:pic>
        <p:nvPicPr>
          <p:cNvPr id="4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29" y="4827016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/>
          </a:bodyPr>
          <a:lstStyle/>
          <a:p>
            <a:r>
              <a:rPr lang="es-MX" dirty="0" smtClean="0"/>
              <a:t>El debate de la ecología en la FE-UNAM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2348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1626496"/>
          </a:xfrm>
        </p:spPr>
        <p:txBody>
          <a:bodyPr/>
          <a:lstStyle/>
          <a:p>
            <a:r>
              <a:rPr lang="es-MX" dirty="0" smtClean="0"/>
              <a:t>Crisis de civilización: “La </a:t>
            </a:r>
            <a:r>
              <a:rPr lang="es-MX" dirty="0"/>
              <a:t>nueva crisis global penetra y sacude todos y cada uno de los fundamentos sobre los que se asienta la actual civilización y exige una re-configuración radical del modelo </a:t>
            </a:r>
            <a:r>
              <a:rPr lang="es-MX" dirty="0" smtClean="0"/>
              <a:t>civilizatorio” (Toledo)</a:t>
            </a:r>
            <a:endParaRPr lang="es-MX" dirty="0"/>
          </a:p>
        </p:txBody>
      </p:sp>
      <p:pic>
        <p:nvPicPr>
          <p:cNvPr id="4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29" y="4827016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3068960"/>
            <a:ext cx="859536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No se trata de complementar “al economistas” con “el ecologista”</a:t>
            </a:r>
            <a:endParaRPr lang="es-MX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rmAutofit/>
          </a:bodyPr>
          <a:lstStyle/>
          <a:p>
            <a:r>
              <a:rPr lang="es-MX" dirty="0" smtClean="0"/>
              <a:t>El debate de la ecología en la FE-UNAM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2348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Propuesta de materia: Introducción a la Economía Ecológica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504056"/>
          </a:xfrm>
        </p:spPr>
        <p:txBody>
          <a:bodyPr/>
          <a:lstStyle/>
          <a:p>
            <a:r>
              <a:rPr lang="es-MX" dirty="0" smtClean="0"/>
              <a:t>La economía ecológica es un campo heterogéneo.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29" y="4827016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51520" y="2564904"/>
            <a:ext cx="859536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51520" y="3487773"/>
            <a:ext cx="8730736" cy="13728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El núcleo básico del actual plan de estudios consta de 43 materias, y en el núcleo terminal puede escogerse de entre 101 materias </a:t>
            </a:r>
            <a:r>
              <a:rPr lang="es-MX" dirty="0" smtClean="0"/>
              <a:t>optativas, esto es: de 144 materias, solo 4 hablan de economía y ecología, y a un nivel introductorio </a:t>
            </a:r>
          </a:p>
          <a:p>
            <a:pPr marL="0" indent="0">
              <a:buFont typeface="Arial" pitchFamily="34" charset="0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23481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rpe diem\Desktop\FaceImages\EeEe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29" y="4827016"/>
            <a:ext cx="2033829" cy="2035949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Objetivos.</a:t>
            </a:r>
          </a:p>
          <a:p>
            <a:r>
              <a:rPr lang="es-MX" sz="2500" b="1" dirty="0" smtClean="0"/>
              <a:t>General.</a:t>
            </a:r>
            <a:endParaRPr lang="es-MX" sz="2500" b="1" dirty="0"/>
          </a:p>
          <a:p>
            <a:pPr>
              <a:lnSpc>
                <a:spcPct val="120000"/>
              </a:lnSpc>
            </a:pPr>
            <a:r>
              <a:rPr lang="es-MX" sz="2500" dirty="0"/>
              <a:t>Introducir al estudio del proceso económico como un subsistema dentro de la biosfera, </a:t>
            </a:r>
            <a:r>
              <a:rPr lang="es-MX" sz="2500" dirty="0" smtClean="0"/>
              <a:t>analizando algunos </a:t>
            </a:r>
            <a:r>
              <a:rPr lang="es-MX" sz="2500" dirty="0"/>
              <a:t>enfoques teóricos y metodológicos necesarios para comprender la problemática ambiental </a:t>
            </a:r>
            <a:r>
              <a:rPr lang="es-MX" sz="2500" dirty="0" smtClean="0"/>
              <a:t>a nivel </a:t>
            </a:r>
            <a:r>
              <a:rPr lang="es-MX" sz="2500" dirty="0"/>
              <a:t>global y nacional, y poder ofrecer soluciones, a fin de que se tengan los elementos para </a:t>
            </a:r>
            <a:r>
              <a:rPr lang="es-MX" sz="2500" dirty="0" smtClean="0"/>
              <a:t>continuar con </a:t>
            </a:r>
            <a:r>
              <a:rPr lang="es-MX" sz="2500" dirty="0"/>
              <a:t>la profundización de los temas</a:t>
            </a:r>
            <a:r>
              <a:rPr lang="es-MX" sz="2500" dirty="0" smtClean="0"/>
              <a:t>.</a:t>
            </a:r>
            <a:br>
              <a:rPr lang="es-MX" sz="2500" dirty="0" smtClean="0"/>
            </a:br>
            <a:endParaRPr lang="es-MX" sz="25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Propuesta de materia: Introducción a la Economía Ecológica</a:t>
            </a:r>
          </a:p>
        </p:txBody>
      </p:sp>
    </p:spTree>
    <p:extLst>
      <p:ext uri="{BB962C8B-B14F-4D97-AF65-F5344CB8AC3E}">
        <p14:creationId xmlns:p14="http://schemas.microsoft.com/office/powerpoint/2010/main" xmlns="" val="1527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sz="2400" b="1" dirty="0" smtClean="0"/>
              <a:t>Específicos</a:t>
            </a:r>
          </a:p>
          <a:p>
            <a:r>
              <a:rPr lang="es-MX" sz="2400" dirty="0" smtClean="0"/>
              <a:t>1.- Comprender al sistema económico como un subsistema dentro de la biosfera.</a:t>
            </a:r>
          </a:p>
          <a:p>
            <a:r>
              <a:rPr lang="es-MX" sz="2400" dirty="0" smtClean="0"/>
              <a:t>2.- Entender el contexto histórico del surgimiento del ecologismo.</a:t>
            </a:r>
          </a:p>
          <a:p>
            <a:r>
              <a:rPr lang="es-MX" sz="2400" dirty="0" smtClean="0"/>
              <a:t>3.- Poder interpretar críticamente de los problemas ambientales que existen a nivel global y nacional.</a:t>
            </a:r>
          </a:p>
          <a:p>
            <a:r>
              <a:rPr lang="es-MX" sz="2400" dirty="0" smtClean="0"/>
              <a:t>4.- Tener las herramientas e instrumentos mínimos para poder ofrecer alternativas sustentables a los</a:t>
            </a:r>
          </a:p>
          <a:p>
            <a:r>
              <a:rPr lang="es-MX" sz="2400" dirty="0" smtClean="0"/>
              <a:t>problemas que le atañen al estudio de la economía</a:t>
            </a:r>
            <a:r>
              <a:rPr lang="es-MX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67</TotalTime>
  <Words>598</Words>
  <Application>Microsoft Office PowerPoint</Application>
  <PresentationFormat>Presentación en pantalla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Soho</vt:lpstr>
      <vt:lpstr>Diapositiva 1</vt:lpstr>
      <vt:lpstr>Diapositiva 2</vt:lpstr>
      <vt:lpstr>GRUPO DE ECONOMÍA ECOLÓGICA</vt:lpstr>
      <vt:lpstr>El debate de la ecología en la FE-UNAM</vt:lpstr>
      <vt:lpstr>El debate de la ecología en la FE-UNAM</vt:lpstr>
      <vt:lpstr>El debate de la ecología en la FE-UNAM</vt:lpstr>
      <vt:lpstr>Propuesta de materia: Introducción a la Economía Ecológica</vt:lpstr>
      <vt:lpstr>Propuesta de materia: Introducción a la Economía Ecológica</vt:lpstr>
      <vt:lpstr>Diapositiva 9</vt:lpstr>
      <vt:lpstr>Propuesta de materia: Introducción a la Economía Ecológica</vt:lpstr>
      <vt:lpstr>Propuesta de materia: Introducción a la Economía Ecológica</vt:lpstr>
      <vt:lpstr>Propuesta de materia: Introducción a la Economía Ecológica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cerpe diem</dc:creator>
  <cp:lastModifiedBy>Salausu13</cp:lastModifiedBy>
  <cp:revision>13</cp:revision>
  <dcterms:created xsi:type="dcterms:W3CDTF">2014-05-12T05:39:09Z</dcterms:created>
  <dcterms:modified xsi:type="dcterms:W3CDTF">2014-05-12T16:58:57Z</dcterms:modified>
</cp:coreProperties>
</file>