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3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69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5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21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56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49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20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80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2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4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16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3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96E8-5110-FB40-AD33-43BAB2F9A2F9}" type="datetimeFigureOut">
              <a:rPr lang="es-ES" smtClean="0"/>
              <a:t>12/05/14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CA52-16FF-7F4C-822E-F4AFE5EDD6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80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2335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60000"/>
              </a:lnSpc>
            </a:pPr>
            <a:r>
              <a:rPr lang="es-ES_tradnl" sz="2700" b="1" cap="small" dirty="0"/>
              <a:t>Programa del Curso de Geografía económica, Regional y territorial , Mundial y de México </a:t>
            </a:r>
            <a:r>
              <a:rPr lang="es-ES_tradnl" sz="2700" dirty="0"/>
              <a:t/>
            </a:r>
            <a:br>
              <a:rPr lang="es-ES_tradnl" sz="2700" dirty="0"/>
            </a:br>
            <a:r>
              <a:rPr lang="es-ES_tradnl" sz="2700" b="1" cap="small" dirty="0"/>
              <a:t> </a:t>
            </a:r>
            <a:r>
              <a:rPr lang="es-ES_tradnl" sz="2700" dirty="0"/>
              <a:t/>
            </a:r>
            <a:br>
              <a:rPr lang="es-ES_tradnl" sz="2700" dirty="0"/>
            </a:br>
            <a:r>
              <a:rPr lang="es-ES_tradnl" sz="2700" b="1" cap="small" dirty="0"/>
              <a:t>Propuesta  </a:t>
            </a:r>
            <a:r>
              <a:rPr lang="es-ES_tradnl" sz="2700" b="1" cap="small" dirty="0" smtClean="0"/>
              <a:t>Preliminar</a:t>
            </a: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b="1" cap="small" dirty="0" smtClean="0"/>
              <a:t>curso básico</a:t>
            </a:r>
            <a:br>
              <a:rPr lang="es-ES_tradnl" sz="2700" b="1" cap="small" dirty="0" smtClean="0"/>
            </a:br>
            <a:r>
              <a:rPr lang="es-ES_tradnl" sz="2700" b="1" cap="small" dirty="0" smtClean="0"/>
              <a:t>Documento </a:t>
            </a:r>
            <a:r>
              <a:rPr lang="es-ES_tradnl" sz="2700" b="1" cap="small" dirty="0"/>
              <a:t>de trabajo </a:t>
            </a: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s-ES" dirty="0" smtClean="0"/>
          </a:p>
          <a:p>
            <a:endParaRPr lang="es-ES_tradnl" b="1" cap="small" dirty="0" smtClean="0"/>
          </a:p>
          <a:p>
            <a:endParaRPr lang="es-ES_tradnl" b="1" cap="small" dirty="0"/>
          </a:p>
          <a:p>
            <a:endParaRPr lang="es-ES_tradnl" b="1" cap="small" dirty="0" smtClean="0"/>
          </a:p>
          <a:p>
            <a:r>
              <a:rPr lang="es-ES_tradnl" sz="7200" b="1" cap="small" dirty="0" smtClean="0">
                <a:solidFill>
                  <a:schemeClr val="tx1"/>
                </a:solidFill>
              </a:rPr>
              <a:t>Normand </a:t>
            </a:r>
            <a:r>
              <a:rPr lang="es-ES_tradnl" sz="7200" b="1" cap="small" dirty="0">
                <a:solidFill>
                  <a:schemeClr val="tx1"/>
                </a:solidFill>
              </a:rPr>
              <a:t>Eduardo Asuad Sanen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_tradnl" sz="7200" b="1" cap="small" dirty="0">
                <a:solidFill>
                  <a:schemeClr val="tx1"/>
                </a:solidFill>
              </a:rPr>
              <a:t> 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_tradnl" sz="7200" b="1" cap="small" dirty="0">
                <a:solidFill>
                  <a:schemeClr val="tx1"/>
                </a:solidFill>
              </a:rPr>
              <a:t> 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_tradnl" sz="7200" b="1" cap="small" dirty="0">
                <a:solidFill>
                  <a:schemeClr val="tx1"/>
                </a:solidFill>
              </a:rPr>
              <a:t> 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_tradnl" sz="7200" b="1" cap="small" dirty="0">
                <a:solidFill>
                  <a:schemeClr val="tx1"/>
                </a:solidFill>
              </a:rPr>
              <a:t>Licenciatura en Economía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_tradnl" sz="7200" b="1" cap="small" dirty="0">
                <a:solidFill>
                  <a:schemeClr val="tx1"/>
                </a:solidFill>
              </a:rPr>
              <a:t>Facultad de Economía UNAM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" sz="7200" b="1" cap="small" dirty="0">
                <a:solidFill>
                  <a:schemeClr val="tx1"/>
                </a:solidFill>
              </a:rPr>
              <a:t>Semestre  I </a:t>
            </a:r>
            <a:endParaRPr lang="es-ES_tradnl" sz="7200" dirty="0">
              <a:solidFill>
                <a:schemeClr val="tx1"/>
              </a:solidFill>
            </a:endParaRPr>
          </a:p>
          <a:p>
            <a:r>
              <a:rPr lang="es-ES" sz="7200" b="1" dirty="0"/>
              <a:t> </a:t>
            </a:r>
            <a:endParaRPr lang="es-ES_tradnl" sz="7200" dirty="0"/>
          </a:p>
          <a:p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4245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140" y="209080"/>
            <a:ext cx="8539660" cy="6551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Arial"/>
                <a:cs typeface="Arial"/>
              </a:rPr>
              <a:t>La </a:t>
            </a:r>
            <a:r>
              <a:rPr lang="es-ES" sz="1800" dirty="0">
                <a:latin typeface="Arial"/>
                <a:cs typeface="Arial"/>
              </a:rPr>
              <a:t>unidad III al análisis aplicado a la población, sus características sociales y económicas y distribución </a:t>
            </a:r>
            <a:r>
              <a:rPr lang="es-ES" sz="1800" dirty="0" smtClean="0">
                <a:latin typeface="Arial"/>
                <a:cs typeface="Arial"/>
              </a:rPr>
              <a:t>espacial.</a:t>
            </a:r>
            <a:r>
              <a:rPr lang="es-ES_tradnl" sz="1800" dirty="0" smtClean="0">
                <a:effectLst/>
                <a:latin typeface="Arial"/>
                <a:cs typeface="Arial"/>
              </a:rPr>
              <a:t> </a:t>
            </a:r>
            <a:endParaRPr lang="es-ES" sz="2900" b="1" cap="small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" sz="2000" b="1" cap="small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000" b="1" cap="small" dirty="0" smtClean="0">
                <a:latin typeface="Arial"/>
                <a:cs typeface="Arial"/>
              </a:rPr>
              <a:t>Unidad </a:t>
            </a:r>
            <a:r>
              <a:rPr lang="es-ES" sz="2000" b="1" cap="small" dirty="0">
                <a:latin typeface="Arial"/>
                <a:cs typeface="Arial"/>
              </a:rPr>
              <a:t>III. Población, su  crecimiento, </a:t>
            </a:r>
            <a:r>
              <a:rPr lang="es-ES" sz="2000" b="1" cap="small" dirty="0" smtClean="0">
                <a:latin typeface="Arial"/>
                <a:cs typeface="Arial"/>
              </a:rPr>
              <a:t>características </a:t>
            </a:r>
            <a:r>
              <a:rPr lang="es-ES" sz="2000" b="1" cap="small" dirty="0">
                <a:latin typeface="Arial"/>
                <a:cs typeface="Arial"/>
              </a:rPr>
              <a:t>, distribución espacial y niveles de vida  Mundial y en México</a:t>
            </a:r>
            <a:endParaRPr lang="es-ES_tradnl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000" b="1" cap="small" dirty="0">
                <a:latin typeface="Arial"/>
                <a:cs typeface="Arial"/>
              </a:rPr>
              <a:t> </a:t>
            </a:r>
            <a:endParaRPr lang="es-ES_tradnl" sz="2000" dirty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 smtClean="0">
                <a:latin typeface="Arial"/>
                <a:cs typeface="Arial"/>
              </a:rPr>
              <a:t>3.1 El crecimiento poblacional </a:t>
            </a:r>
            <a:r>
              <a:rPr lang="es-ES" sz="1800" dirty="0">
                <a:latin typeface="Arial"/>
                <a:cs typeface="Arial"/>
              </a:rPr>
              <a:t>y sus tendencias Mundial ,Nacional, regional y </a:t>
            </a:r>
            <a:endParaRPr lang="es-ES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territorial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3.2 </a:t>
            </a:r>
            <a:r>
              <a:rPr lang="es-ES" sz="1800" dirty="0" smtClean="0">
                <a:latin typeface="Arial"/>
                <a:cs typeface="Arial"/>
              </a:rPr>
              <a:t>Características </a:t>
            </a:r>
            <a:r>
              <a:rPr lang="es-ES" sz="1800" dirty="0">
                <a:latin typeface="Arial"/>
                <a:cs typeface="Arial"/>
              </a:rPr>
              <a:t>de la Población: Edad, Genero, Pirámide de edades, </a:t>
            </a:r>
            <a:endParaRPr lang="es-ES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 natalidad</a:t>
            </a:r>
            <a:r>
              <a:rPr lang="es-ES" sz="1800" dirty="0">
                <a:latin typeface="Arial"/>
                <a:cs typeface="Arial"/>
              </a:rPr>
              <a:t>, mortalidad, </a:t>
            </a:r>
            <a:r>
              <a:rPr lang="es-ES" sz="1800" dirty="0" smtClean="0">
                <a:latin typeface="Arial"/>
                <a:cs typeface="Arial"/>
              </a:rPr>
              <a:t>morbilidad, población económicamente activa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3.3 </a:t>
            </a:r>
            <a:r>
              <a:rPr lang="es-ES" sz="1800" dirty="0" smtClean="0">
                <a:latin typeface="Arial"/>
                <a:cs typeface="Arial"/>
              </a:rPr>
              <a:t>Distribución </a:t>
            </a:r>
            <a:r>
              <a:rPr lang="es-ES" sz="1800" dirty="0">
                <a:latin typeface="Arial"/>
                <a:cs typeface="Arial"/>
              </a:rPr>
              <a:t>espacial Regional y territorial de la población y </a:t>
            </a:r>
            <a:r>
              <a:rPr lang="es-ES" sz="1800" dirty="0" smtClean="0">
                <a:latin typeface="Arial"/>
                <a:cs typeface="Arial"/>
              </a:rPr>
              <a:t>características </a:t>
            </a: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demográficas </a:t>
            </a:r>
            <a:r>
              <a:rPr lang="es-ES" sz="1800" dirty="0">
                <a:latin typeface="Arial"/>
                <a:cs typeface="Arial"/>
              </a:rPr>
              <a:t>y económicas más importantes. 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3.4 </a:t>
            </a:r>
            <a:r>
              <a:rPr lang="es-ES" sz="1800" dirty="0" smtClean="0">
                <a:latin typeface="Arial"/>
                <a:cs typeface="Arial"/>
              </a:rPr>
              <a:t>Desarrollo </a:t>
            </a:r>
            <a:r>
              <a:rPr lang="es-ES" sz="1800" dirty="0">
                <a:latin typeface="Arial"/>
                <a:cs typeface="Arial"/>
              </a:rPr>
              <a:t>social y niveles de vida de la población: empleos, Ingreso per </a:t>
            </a:r>
            <a:endParaRPr lang="es-ES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cápita</a:t>
            </a:r>
            <a:r>
              <a:rPr lang="es-ES" sz="1800" dirty="0">
                <a:latin typeface="Arial"/>
                <a:cs typeface="Arial"/>
              </a:rPr>
              <a:t>, Marginación, pobreza, educación, Salud. 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3.5 </a:t>
            </a:r>
            <a:r>
              <a:rPr lang="es-ES" sz="1800" dirty="0" smtClean="0">
                <a:latin typeface="Arial"/>
                <a:cs typeface="Arial"/>
              </a:rPr>
              <a:t>Migración </a:t>
            </a:r>
            <a:r>
              <a:rPr lang="es-ES" sz="1800" dirty="0">
                <a:latin typeface="Arial"/>
                <a:cs typeface="Arial"/>
              </a:rPr>
              <a:t>de la población: Flujos regionales y territoriales 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3.6 </a:t>
            </a:r>
            <a:r>
              <a:rPr lang="es-ES" sz="1800" dirty="0" smtClean="0">
                <a:latin typeface="Arial"/>
                <a:cs typeface="Arial"/>
              </a:rPr>
              <a:t>Factores </a:t>
            </a:r>
            <a:r>
              <a:rPr lang="es-ES" sz="1800" dirty="0">
                <a:latin typeface="Arial"/>
                <a:cs typeface="Arial"/>
              </a:rPr>
              <a:t>económicos y sociales que influyen en las diferencias de </a:t>
            </a:r>
            <a:endParaRPr lang="es-ES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localización </a:t>
            </a:r>
            <a:r>
              <a:rPr lang="es-ES" sz="1800" dirty="0">
                <a:latin typeface="Arial"/>
                <a:cs typeface="Arial"/>
              </a:rPr>
              <a:t>de la La fuerza del trabajo y su distribución </a:t>
            </a:r>
            <a:r>
              <a:rPr lang="es-ES" sz="1800" dirty="0" smtClean="0">
                <a:latin typeface="Arial"/>
                <a:cs typeface="Arial"/>
              </a:rPr>
              <a:t>sectorial.</a:t>
            </a:r>
            <a:endParaRPr lang="es-ES_tradnl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_tradnl" sz="1800" dirty="0" smtClean="0">
                <a:latin typeface="Arial"/>
                <a:cs typeface="Arial"/>
              </a:rPr>
              <a:t>3.7 T</a:t>
            </a:r>
            <a:r>
              <a:rPr lang="es-ES" sz="1800" dirty="0" err="1" smtClean="0">
                <a:latin typeface="Arial"/>
                <a:cs typeface="Arial"/>
              </a:rPr>
              <a:t>endencias</a:t>
            </a:r>
            <a:r>
              <a:rPr lang="es-ES" sz="1800" dirty="0">
                <a:latin typeface="Arial"/>
                <a:cs typeface="Arial"/>
              </a:rPr>
              <a:t>, retos y problemas del comportamiento poblacional y del </a:t>
            </a:r>
            <a:endParaRPr lang="es-ES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 empleo  </a:t>
            </a:r>
            <a:r>
              <a:rPr lang="es-ES" sz="1800" dirty="0">
                <a:latin typeface="Arial"/>
                <a:cs typeface="Arial"/>
              </a:rPr>
              <a:t>por regiones y ciudades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13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"/>
            <a:ext cx="9014284" cy="66982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Arial"/>
                <a:cs typeface="Arial"/>
              </a:rPr>
              <a:t>La </a:t>
            </a:r>
            <a:r>
              <a:rPr lang="es-ES" sz="1800" dirty="0">
                <a:latin typeface="Arial"/>
                <a:cs typeface="Arial"/>
              </a:rPr>
              <a:t>unidad IV, análisis de los recursos naturales y económicos, se orienta al estudio de los aspectos espaciales y ambientales de los factores productivos de la economía agregada y a nivel sub </a:t>
            </a:r>
            <a:r>
              <a:rPr lang="es-ES" sz="1800" dirty="0" smtClean="0">
                <a:latin typeface="Arial"/>
                <a:cs typeface="Arial"/>
              </a:rPr>
              <a:t>nacional.</a:t>
            </a:r>
            <a:endParaRPr lang="es-ES" sz="1800" dirty="0">
              <a:effectLst/>
            </a:endParaRPr>
          </a:p>
          <a:p>
            <a:pPr marL="0" indent="0">
              <a:buNone/>
            </a:pPr>
            <a:r>
              <a:rPr lang="es-ES_tradnl" sz="18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s-ES" sz="1800" b="1" cap="small" dirty="0" smtClean="0">
                <a:latin typeface="Arial"/>
                <a:cs typeface="Arial"/>
              </a:rPr>
              <a:t>Unidad </a:t>
            </a:r>
            <a:r>
              <a:rPr lang="es-ES" sz="1800" b="1" cap="small" dirty="0">
                <a:latin typeface="Arial"/>
                <a:cs typeface="Arial"/>
              </a:rPr>
              <a:t>IV.  Recursos naturales y económicos: los aspectos espaciales y ambientales de la </a:t>
            </a:r>
            <a:r>
              <a:rPr lang="es-ES" sz="1800" b="1" cap="small" dirty="0" smtClean="0">
                <a:latin typeface="Arial"/>
                <a:cs typeface="Arial"/>
              </a:rPr>
              <a:t>economía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 </a:t>
            </a:r>
            <a:endParaRPr lang="es-ES_tradnl" sz="18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4.1 Dotación, distribución espacial y tendencias  de Factores productivos, regional </a:t>
            </a:r>
            <a:endParaRPr lang="es-ES_tradnl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 </a:t>
            </a:r>
            <a:r>
              <a:rPr lang="es-ES_tradnl" sz="1800" dirty="0" smtClean="0">
                <a:latin typeface="Arial"/>
                <a:cs typeface="Arial"/>
              </a:rPr>
              <a:t>     y territorial</a:t>
            </a:r>
            <a:r>
              <a:rPr lang="es-ES_tradnl" sz="1800" dirty="0">
                <a:latin typeface="Arial"/>
                <a:cs typeface="Arial"/>
              </a:rPr>
              <a:t>: Capital, mano de obra y recursos naturales. 	</a:t>
            </a: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4.2 Distribución espacial y tendencias  de Recursos naturales, influencia, </a:t>
            </a:r>
            <a:endParaRPr lang="es-ES_tradnl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 </a:t>
            </a:r>
            <a:r>
              <a:rPr lang="es-ES_tradnl" sz="1800" dirty="0" smtClean="0">
                <a:latin typeface="Arial"/>
                <a:cs typeface="Arial"/>
              </a:rPr>
              <a:t>     problemática e </a:t>
            </a:r>
            <a:r>
              <a:rPr lang="es-ES_tradnl" sz="1800" dirty="0">
                <a:latin typeface="Arial"/>
                <a:cs typeface="Arial"/>
              </a:rPr>
              <a:t>importancia  Económica en México.     </a:t>
            </a: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4.3 Distribución espacial y tendencia  de los Recursos humanos: Población, </a:t>
            </a:r>
            <a:endParaRPr lang="es-ES_tradnl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 </a:t>
            </a:r>
            <a:r>
              <a:rPr lang="es-ES_tradnl" sz="1800" dirty="0" smtClean="0">
                <a:latin typeface="Arial"/>
                <a:cs typeface="Arial"/>
              </a:rPr>
              <a:t>     ciudades </a:t>
            </a:r>
            <a:r>
              <a:rPr lang="es-ES_tradnl" sz="1800" dirty="0">
                <a:latin typeface="Arial"/>
                <a:cs typeface="Arial"/>
              </a:rPr>
              <a:t>y </a:t>
            </a:r>
            <a:r>
              <a:rPr lang="es-ES_tradnl" sz="1800" dirty="0" smtClean="0">
                <a:latin typeface="Arial"/>
                <a:cs typeface="Arial"/>
              </a:rPr>
              <a:t>espacio </a:t>
            </a:r>
            <a:r>
              <a:rPr lang="es-ES_tradnl" sz="1800" dirty="0">
                <a:latin typeface="Arial"/>
                <a:cs typeface="Arial"/>
              </a:rPr>
              <a:t>natural</a:t>
            </a: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4.4 Distribución espacial de los Recursos de capital y tendencias: Ciudades  y </a:t>
            </a:r>
            <a:endParaRPr lang="es-ES_tradnl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 </a:t>
            </a:r>
            <a:r>
              <a:rPr lang="es-ES_tradnl" sz="1800" dirty="0" smtClean="0">
                <a:latin typeface="Arial"/>
                <a:cs typeface="Arial"/>
              </a:rPr>
              <a:t>     redes </a:t>
            </a:r>
            <a:r>
              <a:rPr lang="es-ES_tradnl" sz="1800" dirty="0">
                <a:latin typeface="Arial"/>
                <a:cs typeface="Arial"/>
              </a:rPr>
              <a:t>de </a:t>
            </a:r>
            <a:r>
              <a:rPr lang="es-ES_tradnl" sz="1800" dirty="0" smtClean="0">
                <a:latin typeface="Arial"/>
                <a:cs typeface="Arial"/>
              </a:rPr>
              <a:t>transporte </a:t>
            </a:r>
            <a:endParaRPr lang="es-ES_tradnl" sz="18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4.5 Regiones geoeconómicas funcionales  y su integración territorial  con </a:t>
            </a:r>
            <a:r>
              <a:rPr lang="pt-BR" sz="1800" dirty="0">
                <a:latin typeface="Arial"/>
                <a:cs typeface="Arial"/>
              </a:rPr>
              <a:t>áreas </a:t>
            </a:r>
            <a:endParaRPr lang="pt-BR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pt-BR" sz="1800" dirty="0">
                <a:latin typeface="Arial"/>
                <a:cs typeface="Arial"/>
              </a:rPr>
              <a:t> </a:t>
            </a:r>
            <a:r>
              <a:rPr lang="pt-BR" sz="1800" dirty="0" smtClean="0">
                <a:latin typeface="Arial"/>
                <a:cs typeface="Arial"/>
              </a:rPr>
              <a:t>     político Administrativas </a:t>
            </a:r>
            <a:r>
              <a:rPr lang="pt-BR" sz="1800" dirty="0" err="1">
                <a:latin typeface="Arial"/>
                <a:cs typeface="Arial"/>
              </a:rPr>
              <a:t>en</a:t>
            </a:r>
            <a:r>
              <a:rPr lang="pt-BR" sz="1800" dirty="0">
                <a:latin typeface="Arial"/>
                <a:cs typeface="Arial"/>
              </a:rPr>
              <a:t> México.</a:t>
            </a:r>
            <a:endParaRPr lang="es-ES_tradnl" sz="18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Arial"/>
                <a:cs typeface="Arial"/>
              </a:rPr>
              <a:t>4.6 </a:t>
            </a:r>
            <a:r>
              <a:rPr lang="es-ES_tradnl" sz="1800" dirty="0">
                <a:latin typeface="Arial"/>
                <a:cs typeface="Arial"/>
              </a:rPr>
              <a:t>Ecosistemas, recursos naturales y explotación racional, conservación y manejo </a:t>
            </a:r>
            <a:endParaRPr lang="es-ES_tradnl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/>
                <a:cs typeface="Arial"/>
              </a:rPr>
              <a:t> </a:t>
            </a:r>
            <a:r>
              <a:rPr lang="es-ES_tradnl" sz="1800" dirty="0" smtClean="0">
                <a:latin typeface="Arial"/>
                <a:cs typeface="Arial"/>
              </a:rPr>
              <a:t>     de desechos</a:t>
            </a:r>
            <a:r>
              <a:rPr lang="es-ES_tradnl" sz="1800" dirty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r>
              <a:rPr lang="es-ES_tradnl" sz="1800" dirty="0" smtClean="0">
                <a:latin typeface="Arial"/>
                <a:cs typeface="Arial"/>
              </a:rPr>
              <a:t>4.7  </a:t>
            </a:r>
            <a:r>
              <a:rPr lang="es-ES_tradnl" sz="1800" dirty="0">
                <a:latin typeface="Arial"/>
                <a:cs typeface="Arial"/>
              </a:rPr>
              <a:t>Agotamiento de recursos y deterioro del medio ambiente por regiones y ciudades</a:t>
            </a:r>
          </a:p>
          <a:p>
            <a:pPr marL="0" indent="0" algn="just">
              <a:buNone/>
            </a:pPr>
            <a:r>
              <a:rPr lang="es-ES_tradnl" sz="1800" dirty="0" smtClean="0">
                <a:latin typeface="Arial"/>
                <a:cs typeface="Arial"/>
              </a:rPr>
              <a:t>4.8  La </a:t>
            </a:r>
            <a:r>
              <a:rPr lang="es-ES_tradnl" sz="1800" dirty="0">
                <a:latin typeface="Arial"/>
                <a:cs typeface="Arial"/>
              </a:rPr>
              <a:t>necesidad del desarrollo regional y urbano sustentable.</a:t>
            </a:r>
          </a:p>
          <a:p>
            <a:pPr marL="0" indent="0" algn="just">
              <a:buNone/>
            </a:pPr>
            <a:r>
              <a:rPr lang="es-ES" sz="1800" b="1" cap="small" dirty="0">
                <a:latin typeface="Arial"/>
                <a:cs typeface="Arial"/>
              </a:rPr>
              <a:t> </a:t>
            </a:r>
            <a:endParaRPr lang="es-ES_tradnl" sz="18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61647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Arial"/>
                <a:cs typeface="Arial"/>
              </a:rPr>
              <a:t>La </a:t>
            </a:r>
            <a:r>
              <a:rPr lang="es-ES" sz="1800" dirty="0">
                <a:latin typeface="Arial"/>
                <a:cs typeface="Arial"/>
              </a:rPr>
              <a:t>unidad V, pretende el estudio y análisis del desarrollo económico y social sustentable a nivel de zonas, regiones y </a:t>
            </a:r>
            <a:r>
              <a:rPr lang="es-ES" sz="1800" dirty="0" smtClean="0">
                <a:latin typeface="Arial"/>
                <a:cs typeface="Arial"/>
              </a:rPr>
              <a:t>territorios. </a:t>
            </a:r>
          </a:p>
          <a:p>
            <a:pPr marL="0" indent="0">
              <a:buNone/>
            </a:pPr>
            <a:endParaRPr lang="es-ES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b="1" cap="small" dirty="0" smtClean="0">
                <a:latin typeface="Arial"/>
                <a:cs typeface="Arial"/>
              </a:rPr>
              <a:t>Unidad </a:t>
            </a:r>
            <a:r>
              <a:rPr lang="es-ES" sz="1800" b="1" cap="small" dirty="0">
                <a:latin typeface="Arial"/>
                <a:cs typeface="Arial"/>
              </a:rPr>
              <a:t>V.  Desarrollo </a:t>
            </a:r>
            <a:r>
              <a:rPr lang="es-ES" sz="1800" b="1" cap="small" dirty="0" smtClean="0">
                <a:latin typeface="Arial"/>
                <a:cs typeface="Arial"/>
              </a:rPr>
              <a:t>económico </a:t>
            </a:r>
            <a:r>
              <a:rPr lang="es-ES" sz="1800" b="1" cap="small" dirty="0">
                <a:latin typeface="Arial"/>
                <a:cs typeface="Arial"/>
              </a:rPr>
              <a:t>y social, regional y Urbano sustentable de México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5.1 Conceptos básicos e instrumentos de análisis para la delimitación y análisis  de las principales zonas  agrícolas, ganaderas,  forestales , pesqueras y mineras del país, su importancia económica regional, territorial y nacional y principales  problemas del desarrollo social y de la sustentabilidad del desarrollo.   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     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5.2 Conceptos básicos e instrumentos de análisis para la delimitación y análisis  de las principales zonas y  regiones Industriales del país y su importancia </a:t>
            </a:r>
            <a:r>
              <a:rPr lang="es-ES" sz="1800" dirty="0" smtClean="0">
                <a:latin typeface="Arial"/>
                <a:cs typeface="Arial"/>
              </a:rPr>
              <a:t>económica </a:t>
            </a:r>
            <a:r>
              <a:rPr lang="es-ES" sz="1800" dirty="0">
                <a:latin typeface="Arial"/>
                <a:cs typeface="Arial"/>
              </a:rPr>
              <a:t>y social regional, territorial y nacional y principales problemas del desarrollo social y sustentable.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5.3 Conceptos básicos e instrumentos de análisis para la delimitación y análisis de las principales zonas de Comercio, Transporte, Financiamiento, Turismo, y servicios en general y principales problemas de desarrollo social y de su sustentabilidad, a nivel regional y territorial.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     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5.4 Retos y problemas del desarrollo </a:t>
            </a:r>
            <a:r>
              <a:rPr lang="es-ES" sz="1800" dirty="0" smtClean="0">
                <a:latin typeface="Arial"/>
                <a:cs typeface="Arial"/>
              </a:rPr>
              <a:t>económico </a:t>
            </a:r>
            <a:r>
              <a:rPr lang="es-ES" sz="1800" dirty="0">
                <a:latin typeface="Arial"/>
                <a:cs typeface="Arial"/>
              </a:rPr>
              <a:t>y social desigual y de </a:t>
            </a:r>
            <a:r>
              <a:rPr lang="es-ES" sz="1800" dirty="0" smtClean="0">
                <a:latin typeface="Arial"/>
                <a:cs typeface="Arial"/>
              </a:rPr>
              <a:t>su sustentabilidad  </a:t>
            </a:r>
            <a:r>
              <a:rPr lang="es-ES" sz="1800" dirty="0">
                <a:latin typeface="Arial"/>
                <a:cs typeface="Arial"/>
              </a:rPr>
              <a:t>regional y urbano de </a:t>
            </a:r>
            <a:r>
              <a:rPr lang="es-ES" sz="1800" dirty="0" smtClean="0">
                <a:latin typeface="Arial"/>
                <a:cs typeface="Arial"/>
              </a:rPr>
              <a:t>México 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b="1" cap="small" dirty="0">
                <a:latin typeface="Arial"/>
                <a:cs typeface="Arial"/>
              </a:rPr>
              <a:t> 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_tradnl" sz="1800" dirty="0">
              <a:latin typeface="Arial"/>
              <a:cs typeface="Arial"/>
            </a:endParaRPr>
          </a:p>
          <a:p>
            <a:endParaRPr lang="es-E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016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86516"/>
            <a:ext cx="8229600" cy="583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900" b="1" cap="small" dirty="0" smtClean="0">
                <a:latin typeface="Arial"/>
                <a:cs typeface="Arial"/>
              </a:rPr>
              <a:t>4. Actividades </a:t>
            </a:r>
            <a:r>
              <a:rPr lang="es-ES" sz="1900" b="1" cap="small" dirty="0">
                <a:latin typeface="Arial"/>
                <a:cs typeface="Arial"/>
              </a:rPr>
              <a:t>y evaluación. </a:t>
            </a:r>
            <a:endParaRPr lang="es-ES" sz="1900" b="1" cap="small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_tradnl" sz="1800" dirty="0">
              <a:latin typeface="Arial"/>
              <a:cs typeface="Arial"/>
            </a:endParaRPr>
          </a:p>
          <a:p>
            <a:pPr algn="just"/>
            <a:r>
              <a:rPr lang="es-ES" sz="1800" dirty="0">
                <a:latin typeface="Arial"/>
                <a:cs typeface="Arial"/>
              </a:rPr>
              <a:t>El modelo de enseñanza aprendizaje en que se sustenta la impartición de este curso, considera que el conocimiento surge de la reflexión, acompañada con la  </a:t>
            </a:r>
            <a:r>
              <a:rPr lang="es-ES" sz="1800" dirty="0" smtClean="0">
                <a:latin typeface="Arial"/>
                <a:cs typeface="Arial"/>
              </a:rPr>
              <a:t>información, conceptos esenciales </a:t>
            </a:r>
            <a:r>
              <a:rPr lang="es-ES" sz="1800" dirty="0">
                <a:latin typeface="Arial"/>
                <a:cs typeface="Arial"/>
              </a:rPr>
              <a:t>y los instrumentos de </a:t>
            </a:r>
            <a:r>
              <a:rPr lang="es-ES" sz="1800" dirty="0" smtClean="0">
                <a:latin typeface="Arial"/>
                <a:cs typeface="Arial"/>
              </a:rPr>
              <a:t>análisis, con  </a:t>
            </a:r>
            <a:r>
              <a:rPr lang="es-ES" sz="1800" dirty="0">
                <a:latin typeface="Arial"/>
                <a:cs typeface="Arial"/>
              </a:rPr>
              <a:t>la experiencia de su aplicación. </a:t>
            </a:r>
            <a:endParaRPr lang="es-ES" sz="1800" dirty="0" smtClean="0">
              <a:latin typeface="Arial"/>
              <a:cs typeface="Arial"/>
            </a:endParaRPr>
          </a:p>
          <a:p>
            <a:pPr algn="just"/>
            <a:endParaRPr lang="es-ES" sz="2600" dirty="0">
              <a:latin typeface="Arial"/>
              <a:cs typeface="Arial"/>
            </a:endParaRPr>
          </a:p>
          <a:p>
            <a:pPr algn="just"/>
            <a:r>
              <a:rPr lang="es-ES" sz="1800" dirty="0" smtClean="0">
                <a:latin typeface="Arial"/>
                <a:cs typeface="Arial"/>
              </a:rPr>
              <a:t>Por </a:t>
            </a:r>
            <a:r>
              <a:rPr lang="es-ES" sz="1800" dirty="0">
                <a:latin typeface="Arial"/>
                <a:cs typeface="Arial"/>
              </a:rPr>
              <a:t>lo que, conducido por la teoría, el estudio y la reflexión de temas se complementan con la participación y experiencia práctica de los alumnos, mediante el desempeño de actividades de investigación y análisis económico y social, con la construcción de base de datos  y  adquisición y aplicación de conocimientos sobre paquetería para la geo </a:t>
            </a:r>
            <a:r>
              <a:rPr lang="es-ES" sz="1800" dirty="0" err="1">
                <a:latin typeface="Arial"/>
                <a:cs typeface="Arial"/>
              </a:rPr>
              <a:t>referenciación</a:t>
            </a:r>
            <a:r>
              <a:rPr lang="es-ES" sz="1800" dirty="0">
                <a:latin typeface="Arial"/>
                <a:cs typeface="Arial"/>
              </a:rPr>
              <a:t> de los datos, una vez que se cuenta con los conceptos y conocimientos básicos para su aplicación. </a:t>
            </a:r>
            <a:endParaRPr lang="es-ES" sz="1800" dirty="0" smtClean="0">
              <a:latin typeface="Arial"/>
              <a:cs typeface="Arial"/>
            </a:endParaRPr>
          </a:p>
          <a:p>
            <a:pPr algn="just"/>
            <a:endParaRPr lang="es-ES" sz="1800" dirty="0">
              <a:latin typeface="Arial"/>
              <a:cs typeface="Arial"/>
            </a:endParaRPr>
          </a:p>
          <a:p>
            <a:pPr algn="just"/>
            <a:r>
              <a:rPr lang="es-ES" sz="1800" dirty="0" smtClean="0">
                <a:latin typeface="Arial"/>
                <a:cs typeface="Arial"/>
              </a:rPr>
              <a:t>Bibliografía se presenta textos básicos y las fuentes de información que se requiere para su elaboración.</a:t>
            </a:r>
            <a:endParaRPr lang="es-ES_tradnl" sz="1800" dirty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63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410" y="2119027"/>
            <a:ext cx="8229600" cy="4525963"/>
          </a:xfrm>
        </p:spPr>
        <p:txBody>
          <a:bodyPr/>
          <a:lstStyle/>
          <a:p>
            <a:pPr lvl="0">
              <a:buAutoNum type="arabicPeriod"/>
            </a:pPr>
            <a:r>
              <a:rPr lang="es-ES" sz="1800" b="1" cap="small" dirty="0" smtClean="0">
                <a:latin typeface="Arial"/>
                <a:cs typeface="Arial"/>
              </a:rPr>
              <a:t>Presentación, Justificación y concepción.</a:t>
            </a:r>
          </a:p>
          <a:p>
            <a:pPr lvl="0">
              <a:buAutoNum type="arabicPeriod"/>
            </a:pPr>
            <a:endParaRPr lang="es-ES" sz="1800" b="1" cap="small" dirty="0" smtClean="0">
              <a:latin typeface="Arial"/>
              <a:cs typeface="Arial"/>
            </a:endParaRPr>
          </a:p>
          <a:p>
            <a:pPr marL="0" lvl="0" indent="0">
              <a:buNone/>
            </a:pPr>
            <a:r>
              <a:rPr lang="es-ES" sz="1800" b="1" cap="small" dirty="0">
                <a:latin typeface="Arial"/>
                <a:cs typeface="Arial"/>
              </a:rPr>
              <a:t>2</a:t>
            </a:r>
            <a:r>
              <a:rPr lang="es-ES" sz="1800" b="1" cap="small" dirty="0" smtClean="0">
                <a:latin typeface="Arial"/>
                <a:cs typeface="Arial"/>
              </a:rPr>
              <a:t>. Objetivos.</a:t>
            </a:r>
          </a:p>
          <a:p>
            <a:pPr marL="0" lvl="0" indent="0">
              <a:buNone/>
            </a:pPr>
            <a:endParaRPr lang="es-ES" sz="1800" b="1" cap="small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b="1" cap="small" dirty="0" smtClean="0">
                <a:latin typeface="Arial"/>
                <a:cs typeface="Arial"/>
              </a:rPr>
              <a:t>3. Contenido del programa.</a:t>
            </a:r>
          </a:p>
          <a:p>
            <a:pPr marL="0" indent="0">
              <a:buNone/>
            </a:pPr>
            <a:endParaRPr lang="es-ES" sz="1800" b="1" cap="small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b="1" cap="small" dirty="0" smtClean="0">
                <a:latin typeface="Arial"/>
                <a:cs typeface="Arial"/>
              </a:rPr>
              <a:t>4. Actividades y evaluación. </a:t>
            </a:r>
          </a:p>
          <a:p>
            <a:pPr marL="0" indent="0">
              <a:buNone/>
            </a:pPr>
            <a:endParaRPr lang="es-ES_tradnl" sz="1800" dirty="0" smtClean="0">
              <a:latin typeface="Arial"/>
              <a:cs typeface="Arial"/>
            </a:endParaRPr>
          </a:p>
          <a:p>
            <a:pPr marL="0" lvl="0" indent="0">
              <a:buNone/>
            </a:pPr>
            <a:endParaRPr lang="es-ES" sz="1800" b="1" cap="small" dirty="0" smtClean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971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03340"/>
            <a:ext cx="8229600" cy="605556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rabicPeriod"/>
            </a:pPr>
            <a:r>
              <a:rPr lang="es-ES" sz="2000" b="1" cap="small" dirty="0" smtClean="0">
                <a:latin typeface="Arial"/>
                <a:cs typeface="Arial"/>
              </a:rPr>
              <a:t>Presentación</a:t>
            </a:r>
            <a:r>
              <a:rPr lang="es-ES" sz="2000" b="1" cap="small" dirty="0">
                <a:latin typeface="Arial"/>
                <a:cs typeface="Arial"/>
              </a:rPr>
              <a:t>, Justificación y concepción</a:t>
            </a:r>
            <a:r>
              <a:rPr lang="es-ES" sz="2000" b="1" cap="small" dirty="0" smtClean="0">
                <a:latin typeface="Arial"/>
                <a:cs typeface="Arial"/>
              </a:rPr>
              <a:t>.</a:t>
            </a:r>
          </a:p>
          <a:p>
            <a:pPr marL="457200" lvl="0" indent="-457200">
              <a:buAutoNum type="arabicPeriod"/>
            </a:pPr>
            <a:endParaRPr lang="es-ES" sz="2000" b="1" cap="small" dirty="0">
              <a:latin typeface="Arial"/>
              <a:cs typeface="Arial"/>
            </a:endParaRPr>
          </a:p>
          <a:p>
            <a:pPr algn="just"/>
            <a:r>
              <a:rPr lang="es-ES" sz="2000" dirty="0"/>
              <a:t>El </a:t>
            </a:r>
            <a:r>
              <a:rPr lang="es-ES" sz="2000" dirty="0" smtClean="0"/>
              <a:t>curso </a:t>
            </a:r>
            <a:r>
              <a:rPr lang="es-ES" sz="2000" dirty="0"/>
              <a:t>de Geografía económica, Regional y territorial Mundial y  de México, se plantea bajo la concepción de que la actividad económica para su cabal comprensión y análisis,  requiere que se considere la dimensión espacial de la economía. </a:t>
            </a:r>
            <a:endParaRPr lang="es-ES" sz="2000" dirty="0" smtClean="0"/>
          </a:p>
          <a:p>
            <a:pPr marL="0" indent="0">
              <a:buNone/>
            </a:pPr>
            <a:endParaRPr lang="es-ES_tradnl" sz="2000" dirty="0"/>
          </a:p>
          <a:p>
            <a:pPr algn="just"/>
            <a:r>
              <a:rPr lang="es-ES" sz="2000" dirty="0"/>
              <a:t>En la formación actual del economista, el conocimiento de la geografía económica de las regiones y territorios que la integran, es uno de los conocimientos de frontera que hoy en día forman parte del debate de las principales corrientes teóricas de pensamiento económico </a:t>
            </a:r>
            <a:r>
              <a:rPr lang="es-ES" sz="2000" dirty="0" smtClean="0"/>
              <a:t>y </a:t>
            </a:r>
            <a:r>
              <a:rPr lang="es-ES" sz="2000" dirty="0"/>
              <a:t>de la educación de los economistas en todos los países del mundo.  </a:t>
            </a:r>
            <a:endParaRPr lang="es-ES" sz="2000" dirty="0" smtClean="0"/>
          </a:p>
          <a:p>
            <a:endParaRPr lang="es-ES" sz="2000" dirty="0"/>
          </a:p>
          <a:p>
            <a:endParaRPr lang="es-ES_tradnl" sz="2000" dirty="0"/>
          </a:p>
          <a:p>
            <a:pPr algn="just"/>
            <a:r>
              <a:rPr lang="es-ES" sz="2000" dirty="0"/>
              <a:t>Las nuevas teorías del crecimiento y desarrollo, las teorías del comercio internacional y las de la llamada Nueva geografía económica, los enfoques del desarrollo sustentable y los de economía política, conjuntamente con  el desarrollo de técnicas e instrumentos analíticos que incorporan el análisis espacial de la economía, muestran la importancia y transcendencia de la concentración económica espacial y su asociación con el crecimiento económico, desarrollo social y el desarrollo territorial, urbano y rural así como con la sustentabilidad del desarrollo.</a:t>
            </a:r>
            <a:endParaRPr lang="es-ES_tradnl" sz="2000" dirty="0"/>
          </a:p>
          <a:p>
            <a:pPr marL="0" lvl="0" indent="0">
              <a:buNone/>
            </a:pPr>
            <a:endParaRPr lang="es-ES_tradnl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304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0060" y="229568"/>
            <a:ext cx="8229600" cy="6151227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1900" dirty="0">
                <a:latin typeface="Arial"/>
                <a:cs typeface="Arial"/>
              </a:rPr>
              <a:t>Es más, el cambio de políticas económicas y los ajustes estructurales de la economía a nivel mundial y </a:t>
            </a:r>
            <a:r>
              <a:rPr lang="es-ES" sz="1900" dirty="0" smtClean="0">
                <a:latin typeface="Arial"/>
                <a:cs typeface="Arial"/>
              </a:rPr>
              <a:t>su </a:t>
            </a:r>
            <a:r>
              <a:rPr lang="es-ES" sz="1900" dirty="0">
                <a:latin typeface="Arial"/>
                <a:cs typeface="Arial"/>
              </a:rPr>
              <a:t>orientación hacia el mercado internacional, muestra la asociación entre globalización económica y </a:t>
            </a:r>
            <a:r>
              <a:rPr lang="es-ES" sz="1900" dirty="0" smtClean="0">
                <a:latin typeface="Arial"/>
                <a:cs typeface="Arial"/>
              </a:rPr>
              <a:t>regionalización.</a:t>
            </a:r>
          </a:p>
          <a:p>
            <a:pPr algn="just"/>
            <a:endParaRPr lang="es-ES" sz="1900" dirty="0">
              <a:latin typeface="Arial"/>
              <a:cs typeface="Arial"/>
            </a:endParaRPr>
          </a:p>
          <a:p>
            <a:pPr algn="just"/>
            <a:r>
              <a:rPr lang="es-ES" sz="1900" dirty="0">
                <a:latin typeface="Arial"/>
                <a:cs typeface="Arial"/>
              </a:rPr>
              <a:t>De ahí la necesidad de una disciplina que proporcione la evidencia empírica de la concentración económica espacial y las interrelaciones más significativas con el crecimiento, desarrollo económico y social sustentable. </a:t>
            </a:r>
            <a:endParaRPr lang="es-ES" sz="1900" dirty="0" smtClean="0">
              <a:latin typeface="Arial"/>
              <a:cs typeface="Arial"/>
            </a:endParaRPr>
          </a:p>
          <a:p>
            <a:pPr algn="just"/>
            <a:endParaRPr lang="es-ES" sz="1900" dirty="0">
              <a:latin typeface="Arial"/>
              <a:cs typeface="Arial"/>
            </a:endParaRPr>
          </a:p>
          <a:p>
            <a:pPr algn="just"/>
            <a:r>
              <a:rPr lang="es-ES" sz="1900" dirty="0" smtClean="0">
                <a:latin typeface="Arial"/>
                <a:cs typeface="Arial"/>
              </a:rPr>
              <a:t>El </a:t>
            </a:r>
            <a:r>
              <a:rPr lang="es-ES" sz="1900" dirty="0">
                <a:latin typeface="Arial"/>
                <a:cs typeface="Arial"/>
              </a:rPr>
              <a:t>hecho empírico de la localización concentrada y de la dispersión  de la actividad económica y del desarrollo social, regional y territorial y de su sustentabilidad debe ser un elemento central del conocimiento y formación de los estudiantes de la licenciatura en economía. </a:t>
            </a:r>
            <a:endParaRPr lang="es-ES" sz="1900" dirty="0" smtClean="0">
              <a:latin typeface="Arial"/>
              <a:cs typeface="Arial"/>
            </a:endParaRPr>
          </a:p>
          <a:p>
            <a:pPr algn="just"/>
            <a:endParaRPr lang="es-ES" sz="1900" dirty="0">
              <a:latin typeface="Arial"/>
              <a:cs typeface="Arial"/>
            </a:endParaRPr>
          </a:p>
          <a:p>
            <a:pPr algn="just"/>
            <a:endParaRPr lang="es-ES" sz="1900" dirty="0" smtClean="0">
              <a:latin typeface="Arial"/>
              <a:cs typeface="Arial"/>
            </a:endParaRPr>
          </a:p>
          <a:p>
            <a:pPr algn="just"/>
            <a:r>
              <a:rPr lang="es-ES" sz="1900" dirty="0" smtClean="0">
                <a:latin typeface="Arial"/>
                <a:cs typeface="Arial"/>
              </a:rPr>
              <a:t>Además </a:t>
            </a:r>
            <a:r>
              <a:rPr lang="es-ES" sz="1900" dirty="0">
                <a:latin typeface="Arial"/>
                <a:cs typeface="Arial"/>
              </a:rPr>
              <a:t>de introducir a los principios teóricos esenciales y a las técnicas y métodos de análisis regional y territorial, que permitan desarrollar habilidades y conocimientos básicos para la aplicación del conocimiento mediante el uso de instrumental estadístico, con la construcción de base de datos </a:t>
            </a:r>
            <a:r>
              <a:rPr lang="es-ES" sz="1900" dirty="0" smtClean="0">
                <a:latin typeface="Arial"/>
                <a:cs typeface="Arial"/>
              </a:rPr>
              <a:t>y la geo </a:t>
            </a:r>
            <a:r>
              <a:rPr lang="es-ES" sz="1900" dirty="0" err="1" smtClean="0">
                <a:latin typeface="Arial"/>
                <a:cs typeface="Arial"/>
              </a:rPr>
              <a:t>referenciación</a:t>
            </a:r>
            <a:r>
              <a:rPr lang="es-ES" sz="1900" dirty="0" smtClean="0">
                <a:latin typeface="Arial"/>
                <a:cs typeface="Arial"/>
              </a:rPr>
              <a:t>  de datos económicos, sociales y sustentables a </a:t>
            </a:r>
            <a:r>
              <a:rPr lang="es-ES" sz="1900" dirty="0">
                <a:latin typeface="Arial"/>
                <a:cs typeface="Arial"/>
              </a:rPr>
              <a:t>nivel sub nacional del país.      </a:t>
            </a:r>
            <a:endParaRPr lang="es-ES_tradnl" sz="1900" dirty="0">
              <a:latin typeface="Arial"/>
              <a:cs typeface="Arial"/>
            </a:endParaRPr>
          </a:p>
          <a:p>
            <a:pPr algn="just"/>
            <a:endParaRPr lang="es-ES" sz="19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116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9386"/>
            <a:ext cx="8686800" cy="671861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sz="1900" dirty="0">
                <a:latin typeface="Arial"/>
                <a:cs typeface="Arial"/>
              </a:rPr>
              <a:t>En consecuencia, esta propuesta se caracteriza por pretender proporcionar a los estudiantes </a:t>
            </a:r>
            <a:r>
              <a:rPr lang="es-ES" sz="1900" dirty="0" smtClean="0">
                <a:latin typeface="Arial"/>
                <a:cs typeface="Arial"/>
              </a:rPr>
              <a:t>la </a:t>
            </a:r>
            <a:r>
              <a:rPr lang="es-ES" sz="1900" dirty="0">
                <a:latin typeface="Arial"/>
                <a:cs typeface="Arial"/>
              </a:rPr>
              <a:t>formación básica en cuanto al conocimiento de las características y particularidades de la distribución y localización espacial de la actividad económica, con la conformación de regiones y territorios económicos, así como </a:t>
            </a:r>
            <a:r>
              <a:rPr lang="es-ES" sz="1900" dirty="0" smtClean="0">
                <a:latin typeface="Arial"/>
                <a:cs typeface="Arial"/>
              </a:rPr>
              <a:t>las </a:t>
            </a:r>
            <a:r>
              <a:rPr lang="es-ES" sz="1900" dirty="0">
                <a:latin typeface="Arial"/>
                <a:cs typeface="Arial"/>
              </a:rPr>
              <a:t>relaciones y asociaciones que se establecen entre las actividades económicas, sociales y ambientales y sus interacciones con el espacio natural y el socialmente construido. </a:t>
            </a:r>
            <a:endParaRPr lang="es-ES" sz="1900" dirty="0" smtClean="0">
              <a:latin typeface="Arial"/>
              <a:cs typeface="Arial"/>
            </a:endParaRPr>
          </a:p>
          <a:p>
            <a:pPr algn="just"/>
            <a:endParaRPr lang="es-ES" sz="1900" dirty="0">
              <a:latin typeface="Arial"/>
              <a:cs typeface="Arial"/>
            </a:endParaRPr>
          </a:p>
          <a:p>
            <a:pPr algn="just"/>
            <a:r>
              <a:rPr lang="es-ES" sz="1900" dirty="0" smtClean="0">
                <a:latin typeface="Arial"/>
                <a:cs typeface="Arial"/>
              </a:rPr>
              <a:t>De </a:t>
            </a:r>
            <a:r>
              <a:rPr lang="es-ES" sz="1900" dirty="0">
                <a:latin typeface="Arial"/>
                <a:cs typeface="Arial"/>
              </a:rPr>
              <a:t>tal manera que le permita conocer, valorar  y analizar la relación compleja entre economía, sociedad y espacio a nivel internacional y nacional. </a:t>
            </a:r>
            <a:endParaRPr lang="es-ES" sz="1900" dirty="0" smtClean="0">
              <a:latin typeface="Arial"/>
              <a:cs typeface="Arial"/>
            </a:endParaRPr>
          </a:p>
          <a:p>
            <a:pPr algn="just"/>
            <a:endParaRPr lang="es-ES" sz="1900" dirty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r>
              <a:rPr lang="es-ES" sz="1900" dirty="0">
                <a:latin typeface="Arial"/>
                <a:cs typeface="Arial"/>
              </a:rPr>
              <a:t>El curso se concibe por sus características como una unidad teórica-practica,  con una duración de 16 semanas en sesiones de 3 horas por semana, de acuerdo a la duración del semestre. </a:t>
            </a:r>
            <a:endParaRPr lang="es-ES" sz="1900" dirty="0" smtClean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endParaRPr lang="es-ES" sz="1900" dirty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r>
              <a:rPr lang="es-ES" sz="1900" dirty="0" smtClean="0">
                <a:latin typeface="Arial"/>
                <a:cs typeface="Arial"/>
              </a:rPr>
              <a:t>Se </a:t>
            </a:r>
            <a:r>
              <a:rPr lang="es-ES" sz="1900" dirty="0">
                <a:latin typeface="Arial"/>
                <a:cs typeface="Arial"/>
              </a:rPr>
              <a:t>orienta a proporcionar información y posibilitar el análisis económico espacial  de la localización de la actividad económica y sus interrelaciones con el crecimiento y desarrollo económico y social sustentable, concentrándose en la economía del país a nivel sub nacional, a partir de su agregación nacional. </a:t>
            </a:r>
            <a:endParaRPr lang="es-ES" sz="1900" dirty="0" smtClean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endParaRPr lang="es-ES" sz="1900" dirty="0"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r>
              <a:rPr lang="es-ES" sz="1900" dirty="0" smtClean="0">
                <a:latin typeface="Arial"/>
                <a:cs typeface="Arial"/>
              </a:rPr>
              <a:t>Para </a:t>
            </a:r>
            <a:r>
              <a:rPr lang="es-ES" sz="1900" dirty="0">
                <a:latin typeface="Arial"/>
                <a:cs typeface="Arial"/>
              </a:rPr>
              <a:t>ello, se utilizan  instrumentos esenciales para el análisis económico, como es el caso de índices simples y compuestos y su geo </a:t>
            </a:r>
            <a:r>
              <a:rPr lang="es-ES" sz="1900" dirty="0" err="1">
                <a:latin typeface="Arial"/>
                <a:cs typeface="Arial"/>
              </a:rPr>
              <a:t>referenciación</a:t>
            </a:r>
            <a:r>
              <a:rPr lang="es-ES" sz="1900" dirty="0">
                <a:latin typeface="Arial"/>
                <a:cs typeface="Arial"/>
              </a:rPr>
              <a:t>. Cabe advertir, que esta última actividad es esencial, dado que posibilita al estudiante a referenciar los datos en un espacio </a:t>
            </a:r>
            <a:r>
              <a:rPr lang="es-ES" sz="1900" dirty="0" smtClean="0">
                <a:latin typeface="Arial"/>
                <a:cs typeface="Arial"/>
              </a:rPr>
              <a:t>dado</a:t>
            </a:r>
            <a:r>
              <a:rPr lang="es-ES" sz="1900" dirty="0">
                <a:latin typeface="Arial"/>
                <a:cs typeface="Arial"/>
              </a:rPr>
              <a:t> </a:t>
            </a:r>
            <a:r>
              <a:rPr lang="es-ES" sz="1900" dirty="0" smtClean="0">
                <a:latin typeface="Arial"/>
                <a:cs typeface="Arial"/>
              </a:rPr>
              <a:t>y </a:t>
            </a:r>
            <a:r>
              <a:rPr lang="es-ES" sz="1900" dirty="0" smtClean="0">
                <a:latin typeface="Arial"/>
                <a:cs typeface="Arial"/>
              </a:rPr>
              <a:t>el </a:t>
            </a:r>
            <a:r>
              <a:rPr lang="es-ES" sz="1900" dirty="0">
                <a:latin typeface="Arial"/>
                <a:cs typeface="Arial"/>
              </a:rPr>
              <a:t>análisis de relaciones complejas  y de datos con que actualmente se cuenta a nivel de AGEBS, áreas con estadísticas básicas a una escala menor que el municipio</a:t>
            </a:r>
            <a:r>
              <a:rPr lang="es-ES" sz="1900" dirty="0" smtClean="0">
                <a:latin typeface="Arial"/>
                <a:cs typeface="Arial"/>
              </a:rPr>
              <a:t>.</a:t>
            </a:r>
            <a:endParaRPr lang="es-ES_tradnl" sz="1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43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908" y="170361"/>
            <a:ext cx="9020092" cy="668763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300" dirty="0" smtClean="0">
                <a:latin typeface="Arial"/>
                <a:cs typeface="Arial"/>
              </a:rPr>
              <a:t>Por otra parte, se considera que este curso forma parte de los conocimientos del objeto de estudio de la economía, asociado sobre todo a la economía mexicana, por lo que apoya a los cursos de teoría económica e instrumentales, así como es complemento de las materias de Investigación y análisis económico aplicado, por lo que se considera esencial en la formación de economistas.</a:t>
            </a:r>
          </a:p>
          <a:p>
            <a:pPr marL="0" lvl="0" indent="0">
              <a:buNone/>
            </a:pPr>
            <a:endParaRPr lang="es-ES" sz="2400" b="1" cap="small" dirty="0" smtClean="0">
              <a:latin typeface="Arial"/>
              <a:cs typeface="Arial"/>
            </a:endParaRPr>
          </a:p>
          <a:p>
            <a:pPr marL="0" lvl="0" indent="0">
              <a:buNone/>
            </a:pPr>
            <a:r>
              <a:rPr lang="es-ES" sz="2400" b="1" cap="small" dirty="0">
                <a:latin typeface="Arial"/>
                <a:cs typeface="Arial"/>
              </a:rPr>
              <a:t>2</a:t>
            </a:r>
            <a:r>
              <a:rPr lang="es-ES" sz="2400" b="1" cap="small" dirty="0" smtClean="0">
                <a:latin typeface="Arial"/>
                <a:cs typeface="Arial"/>
              </a:rPr>
              <a:t>. Objetivos.</a:t>
            </a:r>
          </a:p>
          <a:p>
            <a:pPr marL="0" lvl="0" indent="0">
              <a:buNone/>
            </a:pPr>
            <a:endParaRPr lang="es-ES_tradnl" sz="1800" dirty="0"/>
          </a:p>
          <a:p>
            <a:pPr marL="0" indent="0" algn="just">
              <a:buNone/>
            </a:pPr>
            <a:r>
              <a:rPr lang="es-ES" sz="2300" dirty="0">
                <a:latin typeface="Arial"/>
                <a:cs typeface="Arial"/>
              </a:rPr>
              <a:t>Los objetivos que se pretenden alcanzar con este curso, para los participantes son los siguientes:</a:t>
            </a:r>
            <a:endParaRPr lang="es-ES_tradnl" sz="23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" sz="2300" dirty="0">
                <a:latin typeface="Arial"/>
                <a:cs typeface="Arial"/>
              </a:rPr>
              <a:t> </a:t>
            </a:r>
            <a:endParaRPr lang="es-ES_tradnl" sz="2300" dirty="0">
              <a:latin typeface="Arial"/>
              <a:cs typeface="Arial"/>
            </a:endParaRPr>
          </a:p>
          <a:p>
            <a:pPr lvl="0" algn="just"/>
            <a:r>
              <a:rPr lang="es-ES" sz="2300" dirty="0">
                <a:latin typeface="Arial"/>
                <a:cs typeface="Arial"/>
              </a:rPr>
              <a:t>Revisar los elementos y concepciones sobre geografía económica y sus diferentes enfoques y alcances </a:t>
            </a:r>
            <a:endParaRPr lang="es-ES" sz="2300" dirty="0" smtClean="0">
              <a:latin typeface="Arial"/>
              <a:cs typeface="Arial"/>
            </a:endParaRPr>
          </a:p>
          <a:p>
            <a:pPr lvl="0" algn="just"/>
            <a:endParaRPr lang="es-ES_tradnl" sz="2300" dirty="0">
              <a:latin typeface="Arial"/>
              <a:cs typeface="Arial"/>
            </a:endParaRPr>
          </a:p>
          <a:p>
            <a:pPr lvl="0" algn="just"/>
            <a:r>
              <a:rPr lang="es-ES" sz="2300" dirty="0">
                <a:latin typeface="Arial"/>
                <a:cs typeface="Arial"/>
              </a:rPr>
              <a:t>Estudiar y comprender los conceptos básicos y principios de explicación sobre el comportamiento económico y social de regiones y </a:t>
            </a:r>
            <a:r>
              <a:rPr lang="es-ES" sz="2300" dirty="0" smtClean="0">
                <a:latin typeface="Arial"/>
                <a:cs typeface="Arial"/>
              </a:rPr>
              <a:t>ciudades.</a:t>
            </a:r>
          </a:p>
          <a:p>
            <a:pPr lvl="0" algn="just"/>
            <a:endParaRPr lang="es-ES_tradnl" sz="2300" dirty="0">
              <a:latin typeface="Arial"/>
              <a:cs typeface="Arial"/>
            </a:endParaRPr>
          </a:p>
          <a:p>
            <a:pPr lvl="0" algn="just"/>
            <a:r>
              <a:rPr lang="es-ES" sz="2300" dirty="0">
                <a:latin typeface="Arial"/>
                <a:cs typeface="Arial"/>
              </a:rPr>
              <a:t>Aprender a </a:t>
            </a:r>
            <a:r>
              <a:rPr lang="es-ES" sz="2300" dirty="0" err="1">
                <a:latin typeface="Arial"/>
                <a:cs typeface="Arial"/>
              </a:rPr>
              <a:t>georefenciar</a:t>
            </a:r>
            <a:r>
              <a:rPr lang="es-ES" sz="2300" dirty="0">
                <a:latin typeface="Arial"/>
                <a:cs typeface="Arial"/>
              </a:rPr>
              <a:t> datos económicos, sociales y ambientales a través de sistemas de información geográfica.  </a:t>
            </a:r>
            <a:endParaRPr lang="es-ES" sz="2300" dirty="0" smtClean="0">
              <a:latin typeface="Arial"/>
              <a:cs typeface="Arial"/>
            </a:endParaRPr>
          </a:p>
          <a:p>
            <a:pPr lvl="0" algn="just"/>
            <a:endParaRPr lang="es-ES_tradnl" sz="2300" dirty="0">
              <a:latin typeface="Arial"/>
              <a:cs typeface="Arial"/>
            </a:endParaRPr>
          </a:p>
          <a:p>
            <a:pPr lvl="0" algn="just"/>
            <a:r>
              <a:rPr lang="es-ES" sz="2300" dirty="0">
                <a:latin typeface="Arial"/>
                <a:cs typeface="Arial"/>
              </a:rPr>
              <a:t>Estudiar y aplicar diversos índices simples y compuestos así como coeficientes e indicadores diversos básicos  para el análisis de la economía regional y territorial</a:t>
            </a:r>
            <a:r>
              <a:rPr lang="es-ES" sz="2300" dirty="0" smtClean="0">
                <a:latin typeface="Arial"/>
                <a:cs typeface="Arial"/>
              </a:rPr>
              <a:t>.</a:t>
            </a:r>
          </a:p>
          <a:p>
            <a:pPr lvl="0" algn="just"/>
            <a:endParaRPr lang="es-ES_tradnl" sz="2300" dirty="0">
              <a:latin typeface="Arial"/>
              <a:cs typeface="Arial"/>
            </a:endParaRPr>
          </a:p>
          <a:p>
            <a:pPr lvl="0" algn="just"/>
            <a:r>
              <a:rPr lang="es-ES" sz="2300" dirty="0">
                <a:latin typeface="Arial"/>
                <a:cs typeface="Arial"/>
              </a:rPr>
              <a:t>Conocer las características de la Globalización económica, y las  repercusiones mas significativas en el desarrollo regional y territorial del país</a:t>
            </a:r>
            <a:r>
              <a:rPr lang="es-ES" sz="2300" dirty="0" smtClean="0">
                <a:latin typeface="Arial"/>
                <a:cs typeface="Arial"/>
              </a:rPr>
              <a:t>.</a:t>
            </a:r>
          </a:p>
          <a:p>
            <a:pPr lvl="0"/>
            <a:endParaRPr lang="es-ES_tradnl" sz="1800" dirty="0"/>
          </a:p>
          <a:p>
            <a:pPr algn="just"/>
            <a:endParaRPr lang="es-ES_tradnl" sz="1800" dirty="0" smtClean="0">
              <a:latin typeface="Arial"/>
              <a:cs typeface="Arial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4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06680"/>
            <a:ext cx="8229600" cy="5119484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s-ES" dirty="0" smtClean="0">
                <a:latin typeface="Arial"/>
                <a:cs typeface="Arial"/>
              </a:rPr>
              <a:t>Conocer y analizar el comportamiento poblacional mundial y del país, sus características y diferencias así como su distribución  y movimientos espaciales y territoriales.</a:t>
            </a:r>
          </a:p>
          <a:p>
            <a:pPr lvl="0" algn="just"/>
            <a:endParaRPr lang="es-ES_tradnl" dirty="0" smtClean="0">
              <a:latin typeface="Arial"/>
              <a:cs typeface="Arial"/>
            </a:endParaRPr>
          </a:p>
          <a:p>
            <a:pPr lvl="0" algn="just"/>
            <a:r>
              <a:rPr lang="es-ES" dirty="0" smtClean="0">
                <a:latin typeface="Arial"/>
                <a:cs typeface="Arial"/>
              </a:rPr>
              <a:t>Comprender y analizar los aspectos espaciales y ambientales de los recursos naturales y factores de producción.</a:t>
            </a:r>
          </a:p>
          <a:p>
            <a:pPr lvl="0" algn="just"/>
            <a:endParaRPr lang="es-ES_tradnl" dirty="0" smtClean="0">
              <a:latin typeface="Arial"/>
              <a:cs typeface="Arial"/>
            </a:endParaRPr>
          </a:p>
          <a:p>
            <a:pPr lvl="0" algn="just"/>
            <a:r>
              <a:rPr lang="es-ES" dirty="0" smtClean="0">
                <a:latin typeface="Arial"/>
                <a:cs typeface="Arial"/>
              </a:rPr>
              <a:t>Estudiar y conocer las principales características económicas, sociales y ambientales de las regiones  económicas y del sistema de ciudades que las integran en el país</a:t>
            </a:r>
          </a:p>
          <a:p>
            <a:pPr lvl="0" algn="just"/>
            <a:endParaRPr lang="es-ES_tradnl" dirty="0" smtClean="0">
              <a:latin typeface="Arial"/>
              <a:cs typeface="Arial"/>
            </a:endParaRPr>
          </a:p>
          <a:p>
            <a:pPr lvl="0" algn="just"/>
            <a:r>
              <a:rPr lang="es-ES" dirty="0" smtClean="0">
                <a:latin typeface="Arial"/>
                <a:cs typeface="Arial"/>
              </a:rPr>
              <a:t>Identificar y conocer las desigualdades sociales  regionales y territoriales del país.</a:t>
            </a:r>
          </a:p>
          <a:p>
            <a:pPr lvl="0" algn="just"/>
            <a:endParaRPr lang="es-ES_tradnl" dirty="0" smtClean="0">
              <a:latin typeface="Arial"/>
              <a:cs typeface="Arial"/>
            </a:endParaRPr>
          </a:p>
          <a:p>
            <a:pPr lvl="0" algn="just"/>
            <a:r>
              <a:rPr lang="es-ES" dirty="0" smtClean="0">
                <a:latin typeface="Arial"/>
                <a:cs typeface="Arial"/>
              </a:rPr>
              <a:t>Conocer y reflexionar sobre los retos y problemas del desarrollo económico y social  sustentable de las regiones y ciudades del país.</a:t>
            </a:r>
            <a:endParaRPr lang="es-ES_tradnl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/>
                <a:cs typeface="Arial"/>
              </a:rPr>
              <a:t> </a:t>
            </a:r>
            <a:endParaRPr lang="es-ES_tradnl" dirty="0" smtClean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  <a:p>
            <a:pPr algn="just"/>
            <a:endParaRPr lang="es-ES_tradnl" dirty="0" smtClean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5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187" y="206336"/>
            <a:ext cx="9058813" cy="6515181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s-ES" sz="4000" b="1" cap="small" dirty="0" smtClean="0">
                <a:latin typeface="Arial"/>
                <a:cs typeface="Arial"/>
              </a:rPr>
              <a:t>3</a:t>
            </a:r>
            <a:r>
              <a:rPr lang="es-ES" b="1" cap="small" dirty="0" smtClean="0">
                <a:latin typeface="Arial"/>
                <a:cs typeface="Arial"/>
              </a:rPr>
              <a:t>. </a:t>
            </a:r>
            <a:r>
              <a:rPr lang="es-ES" sz="4000" b="1" cap="small" dirty="0" smtClean="0">
                <a:latin typeface="Arial"/>
                <a:cs typeface="Arial"/>
              </a:rPr>
              <a:t>Contenido </a:t>
            </a:r>
            <a:r>
              <a:rPr lang="es-ES" sz="4000" b="1" cap="small" dirty="0">
                <a:latin typeface="Arial"/>
                <a:cs typeface="Arial"/>
              </a:rPr>
              <a:t>del programa.</a:t>
            </a:r>
            <a:endParaRPr lang="es-ES_tradnl" sz="40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 smtClean="0">
                <a:latin typeface="Arial"/>
                <a:cs typeface="Arial"/>
              </a:rPr>
              <a:t>El </a:t>
            </a:r>
            <a:r>
              <a:rPr lang="es-ES" sz="3300" dirty="0">
                <a:latin typeface="Arial"/>
                <a:cs typeface="Arial"/>
              </a:rPr>
              <a:t>logro de los objetivos mencionados, implica que el contenido temático del programa se integre por 5 unidades </a:t>
            </a:r>
            <a:r>
              <a:rPr lang="es-ES" sz="3300" dirty="0" smtClean="0">
                <a:latin typeface="Arial"/>
                <a:cs typeface="Arial"/>
              </a:rPr>
              <a:t>temáticas. </a:t>
            </a:r>
          </a:p>
          <a:p>
            <a:pPr marL="0" indent="0">
              <a:buNone/>
            </a:pPr>
            <a:endParaRPr lang="es-ES" sz="33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 smtClean="0">
                <a:latin typeface="Arial"/>
                <a:cs typeface="Arial"/>
              </a:rPr>
              <a:t>La </a:t>
            </a:r>
            <a:r>
              <a:rPr lang="es-ES" sz="3300" dirty="0">
                <a:latin typeface="Arial"/>
                <a:cs typeface="Arial"/>
              </a:rPr>
              <a:t>primera se orienta a precisar el marco  conceptual, mediante la exposición de los principios básicos a partir de los cuales se realiza la </a:t>
            </a:r>
            <a:r>
              <a:rPr lang="es-ES" sz="3300" dirty="0" smtClean="0">
                <a:latin typeface="Arial"/>
                <a:cs typeface="Arial"/>
              </a:rPr>
              <a:t>investigación.</a:t>
            </a:r>
          </a:p>
          <a:p>
            <a:pPr marL="0" indent="0">
              <a:buNone/>
            </a:pPr>
            <a:endParaRPr lang="es-ES" sz="33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33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b="1" dirty="0" smtClean="0">
                <a:latin typeface="Arial"/>
                <a:cs typeface="Arial"/>
              </a:rPr>
              <a:t>Unidad </a:t>
            </a:r>
            <a:r>
              <a:rPr lang="es-ES" sz="3300" b="1" dirty="0">
                <a:latin typeface="Arial"/>
                <a:cs typeface="Arial"/>
              </a:rPr>
              <a:t>I. Marco  conceptual. </a:t>
            </a:r>
            <a:endParaRPr lang="es-ES_tradnl" sz="33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_tradnl" sz="33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_tradnl" sz="3300" dirty="0" smtClean="0">
                <a:latin typeface="Arial"/>
                <a:cs typeface="Arial"/>
              </a:rPr>
              <a:t>1.1 </a:t>
            </a:r>
            <a:r>
              <a:rPr lang="es-ES" sz="3300" dirty="0" smtClean="0">
                <a:latin typeface="Arial"/>
                <a:cs typeface="Arial"/>
              </a:rPr>
              <a:t>Conceptos </a:t>
            </a:r>
            <a:r>
              <a:rPr lang="es-ES" sz="3300" dirty="0">
                <a:latin typeface="Arial"/>
                <a:cs typeface="Arial"/>
              </a:rPr>
              <a:t>y enfoques de Geografía económica y orientación </a:t>
            </a:r>
            <a:endParaRPr lang="es-ES" sz="33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>
                <a:latin typeface="Arial"/>
                <a:cs typeface="Arial"/>
              </a:rPr>
              <a:t> </a:t>
            </a:r>
            <a:r>
              <a:rPr lang="es-ES" sz="3300" dirty="0" smtClean="0">
                <a:latin typeface="Arial"/>
                <a:cs typeface="Arial"/>
              </a:rPr>
              <a:t>       analítica.</a:t>
            </a:r>
          </a:p>
          <a:p>
            <a:pPr marL="0" indent="0">
              <a:buNone/>
            </a:pPr>
            <a:r>
              <a:rPr lang="es-ES" sz="3300" dirty="0" smtClean="0">
                <a:latin typeface="Arial"/>
                <a:cs typeface="Arial"/>
              </a:rPr>
              <a:t>1.2 Diferencia </a:t>
            </a:r>
            <a:r>
              <a:rPr lang="es-ES" sz="3300" dirty="0">
                <a:latin typeface="Arial"/>
                <a:cs typeface="Arial"/>
              </a:rPr>
              <a:t>entre economía nacional y </a:t>
            </a:r>
            <a:r>
              <a:rPr lang="es-ES" sz="3300" dirty="0" smtClean="0">
                <a:latin typeface="Arial"/>
                <a:cs typeface="Arial"/>
              </a:rPr>
              <a:t>regional</a:t>
            </a:r>
          </a:p>
          <a:p>
            <a:pPr marL="0" indent="0">
              <a:buNone/>
            </a:pPr>
            <a:r>
              <a:rPr lang="es-ES" sz="3300" dirty="0" smtClean="0">
                <a:latin typeface="Arial"/>
                <a:cs typeface="Arial"/>
              </a:rPr>
              <a:t>1.3 La </a:t>
            </a:r>
            <a:r>
              <a:rPr lang="es-ES" sz="3300" dirty="0">
                <a:latin typeface="Arial"/>
                <a:cs typeface="Arial"/>
              </a:rPr>
              <a:t>formación de regiones económicas y </a:t>
            </a:r>
            <a:r>
              <a:rPr lang="es-ES" sz="3300" dirty="0" smtClean="0">
                <a:latin typeface="Arial"/>
                <a:cs typeface="Arial"/>
              </a:rPr>
              <a:t>Ciudades</a:t>
            </a:r>
            <a:endParaRPr lang="es-ES_tradnl" sz="33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_tradnl" sz="3300" dirty="0" smtClean="0">
                <a:latin typeface="Arial"/>
                <a:cs typeface="Arial"/>
              </a:rPr>
              <a:t>1.4 </a:t>
            </a:r>
            <a:r>
              <a:rPr lang="es-ES" sz="3300" dirty="0" smtClean="0">
                <a:latin typeface="Arial"/>
                <a:cs typeface="Arial"/>
              </a:rPr>
              <a:t>Globalización </a:t>
            </a:r>
            <a:r>
              <a:rPr lang="es-ES" sz="3300" dirty="0">
                <a:latin typeface="Arial"/>
                <a:cs typeface="Arial"/>
              </a:rPr>
              <a:t>y regionalización de las </a:t>
            </a:r>
            <a:r>
              <a:rPr lang="es-ES" sz="3300" dirty="0" smtClean="0">
                <a:latin typeface="Arial"/>
                <a:cs typeface="Arial"/>
              </a:rPr>
              <a:t>economías</a:t>
            </a:r>
            <a:endParaRPr lang="es-ES_tradnl" sz="33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_tradnl" sz="3300" dirty="0" smtClean="0">
                <a:latin typeface="Arial"/>
                <a:cs typeface="Arial"/>
              </a:rPr>
              <a:t>1.5 </a:t>
            </a:r>
            <a:r>
              <a:rPr lang="es-ES" sz="3300" dirty="0" smtClean="0">
                <a:latin typeface="Arial"/>
                <a:cs typeface="Arial"/>
              </a:rPr>
              <a:t>Concentración</a:t>
            </a:r>
            <a:r>
              <a:rPr lang="es-ES" sz="3300" dirty="0">
                <a:latin typeface="Arial"/>
                <a:cs typeface="Arial"/>
              </a:rPr>
              <a:t>, dispersión económica, crecimiento, desigualdades </a:t>
            </a:r>
            <a:endParaRPr lang="es-ES" sz="33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>
                <a:latin typeface="Arial"/>
                <a:cs typeface="Arial"/>
              </a:rPr>
              <a:t> </a:t>
            </a:r>
            <a:r>
              <a:rPr lang="es-ES" sz="3300" dirty="0" smtClean="0">
                <a:latin typeface="Arial"/>
                <a:cs typeface="Arial"/>
              </a:rPr>
              <a:t>      regionales y </a:t>
            </a:r>
            <a:r>
              <a:rPr lang="es-ES" sz="3300" dirty="0">
                <a:latin typeface="Arial"/>
                <a:cs typeface="Arial"/>
              </a:rPr>
              <a:t>territoriales. Problemas y retos ambientales.   </a:t>
            </a:r>
            <a:endParaRPr lang="es-ES_tradnl" sz="33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>
                <a:latin typeface="Arial"/>
                <a:cs typeface="Arial"/>
              </a:rPr>
              <a:t>1.6  Concepción funcional y sistémica de la economía espacial</a:t>
            </a:r>
            <a:endParaRPr lang="es-ES_tradnl" sz="33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3300" dirty="0">
                <a:latin typeface="Arial"/>
                <a:cs typeface="Arial"/>
              </a:rPr>
              <a:t>1.7  Espacio, territorio y región económica  </a:t>
            </a:r>
            <a:endParaRPr lang="es-ES_tradnl" sz="33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29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" sz="2900" dirty="0">
              <a:effectLst/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_tradnl" sz="2900" dirty="0" smtClean="0">
                <a:effectLst/>
                <a:latin typeface="Arial"/>
                <a:cs typeface="Arial"/>
              </a:rPr>
              <a:t> </a:t>
            </a:r>
            <a:endParaRPr lang="es-ES" sz="29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" sz="29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900" dirty="0" smtClean="0">
                <a:latin typeface="Arial"/>
                <a:cs typeface="Arial"/>
              </a:rPr>
              <a:t> </a:t>
            </a:r>
            <a:endParaRPr lang="es-ES" sz="2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921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211" y="123899"/>
            <a:ext cx="8905864" cy="600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La </a:t>
            </a:r>
            <a:r>
              <a:rPr lang="es-ES" sz="1800" dirty="0" smtClean="0">
                <a:latin typeface="Arial"/>
                <a:cs typeface="Arial"/>
              </a:rPr>
              <a:t>segunda unidad, </a:t>
            </a:r>
            <a:r>
              <a:rPr lang="es-ES" sz="1800" dirty="0">
                <a:latin typeface="Arial"/>
                <a:cs typeface="Arial"/>
              </a:rPr>
              <a:t>es de carácter instrumental y consiste en proporcionar los instrumentos analíticos indispensables para el análisis de la localización de la actividad </a:t>
            </a:r>
            <a:r>
              <a:rPr lang="es-ES" sz="1800" dirty="0" smtClean="0">
                <a:latin typeface="Arial"/>
                <a:cs typeface="Arial"/>
              </a:rPr>
              <a:t>productiva y de sus interrelaciones. </a:t>
            </a:r>
          </a:p>
          <a:p>
            <a:pPr marL="0" indent="0">
              <a:buNone/>
            </a:pPr>
            <a:endParaRPr lang="es-ES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b="1" cap="small" dirty="0">
                <a:latin typeface="Arial"/>
                <a:cs typeface="Arial"/>
              </a:rPr>
              <a:t>Unidad II.  Principales indicadores y EL Sistema de Información Geográfica</a:t>
            </a:r>
            <a:r>
              <a:rPr lang="es-ES" sz="1800" b="1" dirty="0">
                <a:latin typeface="Arial"/>
                <a:cs typeface="Arial"/>
              </a:rPr>
              <a:t> MAPA DIGITAL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 smtClean="0">
                <a:latin typeface="Arial"/>
                <a:cs typeface="Arial"/>
              </a:rPr>
              <a:t>2.1 </a:t>
            </a:r>
            <a:r>
              <a:rPr lang="es-ES" sz="1800" dirty="0">
                <a:latin typeface="Arial"/>
                <a:cs typeface="Arial"/>
              </a:rPr>
              <a:t>Construcción de bases de datos  y unidades espaciales económicas de análisis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 smtClean="0">
                <a:latin typeface="Arial"/>
                <a:cs typeface="Arial"/>
              </a:rPr>
              <a:t>2.2 </a:t>
            </a:r>
            <a:r>
              <a:rPr lang="es-ES" sz="1800" dirty="0">
                <a:latin typeface="Arial"/>
                <a:cs typeface="Arial"/>
              </a:rPr>
              <a:t>Preparación y tratamiento de los datos: </a:t>
            </a:r>
            <a:r>
              <a:rPr lang="es-ES" sz="1800" dirty="0" err="1">
                <a:latin typeface="Arial"/>
                <a:cs typeface="Arial"/>
              </a:rPr>
              <a:t>deflactación</a:t>
            </a:r>
            <a:r>
              <a:rPr lang="es-ES" sz="1800" dirty="0">
                <a:latin typeface="Arial"/>
                <a:cs typeface="Arial"/>
              </a:rPr>
              <a:t>, cambio de base e </a:t>
            </a: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interpolación</a:t>
            </a:r>
            <a:r>
              <a:rPr lang="es-ES" sz="1800" dirty="0">
                <a:latin typeface="Arial"/>
                <a:cs typeface="Arial"/>
              </a:rPr>
              <a:t>.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2.3  Métodos de proyección: extrapolación, interpolación, MCO.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2.4 Uso de Índices Simples: Índices de Participación, Crecimiento, concentración, </a:t>
            </a: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distancia</a:t>
            </a:r>
            <a:r>
              <a:rPr lang="es-ES" sz="1800" dirty="0">
                <a:latin typeface="Arial"/>
                <a:cs typeface="Arial"/>
              </a:rPr>
              <a:t>, </a:t>
            </a:r>
            <a:r>
              <a:rPr lang="es-ES" sz="1800" dirty="0" smtClean="0">
                <a:latin typeface="Arial"/>
                <a:cs typeface="Arial"/>
              </a:rPr>
              <a:t>especialización </a:t>
            </a:r>
            <a:r>
              <a:rPr lang="es-ES" sz="1800" dirty="0">
                <a:latin typeface="Arial"/>
                <a:cs typeface="Arial"/>
              </a:rPr>
              <a:t>económica.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2.5 Índices compuestos 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2.6  </a:t>
            </a:r>
            <a:r>
              <a:rPr lang="es-ES" sz="1800" dirty="0" smtClean="0">
                <a:latin typeface="Arial"/>
                <a:cs typeface="Arial"/>
              </a:rPr>
              <a:t>Sistemas </a:t>
            </a:r>
            <a:r>
              <a:rPr lang="es-ES" sz="1800" dirty="0">
                <a:latin typeface="Arial"/>
                <a:cs typeface="Arial"/>
              </a:rPr>
              <a:t>de Información Geográfica: Introducción al uso y manejo del Mapa </a:t>
            </a: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1800" dirty="0">
                <a:latin typeface="Arial"/>
                <a:cs typeface="Arial"/>
              </a:rPr>
              <a:t> </a:t>
            </a:r>
            <a:r>
              <a:rPr lang="es-ES" sz="1800" dirty="0" smtClean="0">
                <a:latin typeface="Arial"/>
                <a:cs typeface="Arial"/>
              </a:rPr>
              <a:t>      Digital </a:t>
            </a:r>
            <a:r>
              <a:rPr lang="es-ES" sz="1800" dirty="0">
                <a:latin typeface="Arial"/>
                <a:cs typeface="Arial"/>
              </a:rPr>
              <a:t>6</a:t>
            </a:r>
            <a:endParaRPr lang="es-ES_tradnl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E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9775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1557</Words>
  <Application>Microsoft Macintosh PowerPoint</Application>
  <PresentationFormat>Presentación en pantalla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Programa del Curso de Geografía económica, Regional y territorial , Mundial y de México    Propuesta  Preliminar curso básico Documento de trabajo  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del Curso de Geografía económica, Regional y territorial , Mundial y de México    Propuesta  Preliminar Documento de trabajo  </dc:title>
  <dc:creator>normand eduardo asuad sanen</dc:creator>
  <cp:lastModifiedBy>normand eduardo asuad sanen</cp:lastModifiedBy>
  <cp:revision>18</cp:revision>
  <dcterms:created xsi:type="dcterms:W3CDTF">2014-05-09T23:00:07Z</dcterms:created>
  <dcterms:modified xsi:type="dcterms:W3CDTF">2014-05-12T12:51:44Z</dcterms:modified>
</cp:coreProperties>
</file>