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8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60" r:id="rId20"/>
    <p:sldId id="361" r:id="rId21"/>
    <p:sldId id="362" r:id="rId22"/>
    <p:sldId id="366" r:id="rId23"/>
    <p:sldId id="363" r:id="rId24"/>
    <p:sldId id="364" r:id="rId25"/>
    <p:sldId id="365" r:id="rId26"/>
    <p:sldId id="367" r:id="rId27"/>
    <p:sldId id="343" r:id="rId28"/>
    <p:sldId id="344" r:id="rId29"/>
    <p:sldId id="345" r:id="rId30"/>
    <p:sldId id="359" r:id="rId31"/>
  </p:sldIdLst>
  <p:sldSz cx="9144000" cy="5715000" type="screen16x10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464" y="-12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36705E-F619-4C7F-8C35-99098E83A268}">
      <dgm:prSet custT="1"/>
      <dgm:spPr/>
      <dgm:t>
        <a:bodyPr/>
        <a:lstStyle/>
        <a:p>
          <a:r>
            <a:rPr lang="es-ES_tradnl" sz="3200" dirty="0" smtClean="0">
              <a:latin typeface="Georgia" pitchFamily="18" charset="0"/>
            </a:rPr>
            <a:t>Autonomía del banco central</a:t>
          </a:r>
          <a:endParaRPr lang="es-MX" sz="3200" dirty="0">
            <a:latin typeface="Georgia" pitchFamily="18" charset="0"/>
          </a:endParaRPr>
        </a:p>
      </dgm:t>
    </dgm:pt>
    <dgm:pt modelId="{589966D4-DD33-477E-9490-5A913CA7CB3C}" type="parTrans" cxnId="{D487B262-FDC1-46E1-A667-4B6E16EE06CE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EC3F4C2F-E46E-4DEF-883D-8BF6871D37F6}" type="sibTrans" cxnId="{D487B262-FDC1-46E1-A667-4B6E16EE06CE}">
      <dgm:prSet custT="1"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64E08021-BF30-4DA2-86A0-2562C728F590}">
      <dgm:prSet custT="1"/>
      <dgm:spPr/>
      <dgm:t>
        <a:bodyPr/>
        <a:lstStyle/>
        <a:p>
          <a:r>
            <a:rPr lang="es-ES_tradnl" sz="3200" dirty="0" smtClean="0">
              <a:latin typeface="Georgia" pitchFamily="18" charset="0"/>
            </a:rPr>
            <a:t>Disciplina fiscal</a:t>
          </a:r>
          <a:endParaRPr lang="es-MX" sz="3200" dirty="0">
            <a:latin typeface="Georgia" pitchFamily="18" charset="0"/>
          </a:endParaRPr>
        </a:p>
      </dgm:t>
    </dgm:pt>
    <dgm:pt modelId="{1777A20B-D738-49DC-B39B-ADB3FF8B2C57}" type="parTrans" cxnId="{52B5C08B-D9C9-4DAB-993C-8DF7CC261C89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1839F753-7001-4E29-9EC1-BBC6CC333912}" type="sibTrans" cxnId="{52B5C08B-D9C9-4DAB-993C-8DF7CC261C89}">
      <dgm:prSet custT="1"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0715C2CF-3780-4D70-9F6E-69073D661B38}">
      <dgm:prSet custT="1"/>
      <dgm:spPr/>
      <dgm:t>
        <a:bodyPr/>
        <a:lstStyle/>
        <a:p>
          <a:r>
            <a:rPr lang="es-ES_tradnl" sz="3200" dirty="0" smtClean="0">
              <a:latin typeface="Georgia" pitchFamily="18" charset="0"/>
            </a:rPr>
            <a:t>Venta de empresas públicas</a:t>
          </a:r>
          <a:endParaRPr lang="es-MX" sz="3200" dirty="0">
            <a:latin typeface="Georgia" pitchFamily="18" charset="0"/>
          </a:endParaRPr>
        </a:p>
      </dgm:t>
    </dgm:pt>
    <dgm:pt modelId="{CB13303E-E6B3-4269-B4C7-48BA5C5E6B91}" type="parTrans" cxnId="{E8D808D0-05EE-4878-9692-374B45D6E86A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E262D2E8-A088-4C36-A241-76AAA1DD3824}" type="sibTrans" cxnId="{E8D808D0-05EE-4878-9692-374B45D6E86A}">
      <dgm:prSet custT="1"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96DA830D-113A-4573-83A4-89FB7450C094}">
      <dgm:prSet custT="1"/>
      <dgm:spPr/>
      <dgm:t>
        <a:bodyPr/>
        <a:lstStyle/>
        <a:p>
          <a:r>
            <a:rPr lang="es-ES_tradnl" sz="3200" dirty="0" smtClean="0">
              <a:latin typeface="Georgia" pitchFamily="18" charset="0"/>
            </a:rPr>
            <a:t>Reforma de fondo de pensiones</a:t>
          </a:r>
          <a:endParaRPr lang="es-MX" sz="3200" dirty="0">
            <a:latin typeface="Georgia" pitchFamily="18" charset="0"/>
          </a:endParaRPr>
        </a:p>
      </dgm:t>
    </dgm:pt>
    <dgm:pt modelId="{CEF2D11E-3D75-4E12-A6CA-C031B629C235}" type="parTrans" cxnId="{E9212DA0-E9DE-4670-B0BD-2D5419020B51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E8FA9B42-4FBB-4A64-9DC4-52145F74C338}" type="sibTrans" cxnId="{E9212DA0-E9DE-4670-B0BD-2D5419020B51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6D2A627F-8603-4531-BA35-807B1E70FF4C}" type="pres">
      <dgm:prSet presAssocID="{66AE0D16-483F-4D5E-8B44-35E7F6C1A86C}" presName="FourNodes_1" presStyleLbl="node1" presStyleIdx="0" presStyleCnt="4" custScaleX="99561" custScaleY="766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0E5F97-F18E-4173-8A76-A7ABF577B7D3}" type="pres">
      <dgm:prSet presAssocID="{66AE0D16-483F-4D5E-8B44-35E7F6C1A86C}" presName="FourNodes_2" presStyleLbl="node1" presStyleIdx="1" presStyleCnt="4" custScaleX="98162" custScaleY="600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EFAB0C-D020-46EC-837E-771B715679E8}" type="pres">
      <dgm:prSet presAssocID="{66AE0D16-483F-4D5E-8B44-35E7F6C1A86C}" presName="FourNodes_3" presStyleLbl="node1" presStyleIdx="2" presStyleCnt="4" custScaleX="101399" custScaleY="67814" custLinFactNeighborX="-36" custLinFactNeighborY="-62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397260-31AF-4A57-8BBA-CBB79A2C0314}" type="pres">
      <dgm:prSet presAssocID="{66AE0D16-483F-4D5E-8B44-35E7F6C1A86C}" presName="FourNodes_4" presStyleLbl="node1" presStyleIdx="3" presStyleCnt="4" custScaleX="95763" custScaleY="806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9AACFC-D4D8-4B1D-95D2-25E5AAA8D275}" type="pres">
      <dgm:prSet presAssocID="{66AE0D16-483F-4D5E-8B44-35E7F6C1A86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31B86-F8F5-4958-98CB-1CDD23104B7C}" type="pres">
      <dgm:prSet presAssocID="{66AE0D16-483F-4D5E-8B44-35E7F6C1A86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3EBF39-BC39-42CF-95D0-64C4572A0E92}" type="pres">
      <dgm:prSet presAssocID="{66AE0D16-483F-4D5E-8B44-35E7F6C1A86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02097C-EC76-4DD1-97FB-F8C3F4C75E81}" type="pres">
      <dgm:prSet presAssocID="{66AE0D16-483F-4D5E-8B44-35E7F6C1A86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AE40B-8035-4E82-8D21-C4565F227D88}" type="pres">
      <dgm:prSet presAssocID="{66AE0D16-483F-4D5E-8B44-35E7F6C1A86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85007-8C5C-4375-AC59-056AE3320844}" type="pres">
      <dgm:prSet presAssocID="{66AE0D16-483F-4D5E-8B44-35E7F6C1A86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B3FDE7-9E77-4351-8905-730A848BFD71}" type="pres">
      <dgm:prSet presAssocID="{66AE0D16-483F-4D5E-8B44-35E7F6C1A86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5DE332-BB61-45B0-B23F-D2054E499B96}" type="presOf" srcId="{96DA830D-113A-4573-83A4-89FB7450C094}" destId="{9EB3FDE7-9E77-4351-8905-730A848BFD71}" srcOrd="1" destOrd="0" presId="urn:microsoft.com/office/officeart/2005/8/layout/vProcess5"/>
    <dgm:cxn modelId="{58631BC2-76AD-4639-9ABD-9B2A10D96BE6}" type="presOf" srcId="{BB36705E-F619-4C7F-8C35-99098E83A268}" destId="{6D2A627F-8603-4531-BA35-807B1E70FF4C}" srcOrd="0" destOrd="0" presId="urn:microsoft.com/office/officeart/2005/8/layout/vProcess5"/>
    <dgm:cxn modelId="{D487B262-FDC1-46E1-A667-4B6E16EE06CE}" srcId="{66AE0D16-483F-4D5E-8B44-35E7F6C1A86C}" destId="{BB36705E-F619-4C7F-8C35-99098E83A268}" srcOrd="0" destOrd="0" parTransId="{589966D4-DD33-477E-9490-5A913CA7CB3C}" sibTransId="{EC3F4C2F-E46E-4DEF-883D-8BF6871D37F6}"/>
    <dgm:cxn modelId="{CFACDAFE-370F-4253-ABE3-CDD4BE0F4D3A}" type="presOf" srcId="{64E08021-BF30-4DA2-86A0-2562C728F590}" destId="{F53AE40B-8035-4E82-8D21-C4565F227D88}" srcOrd="1" destOrd="0" presId="urn:microsoft.com/office/officeart/2005/8/layout/vProcess5"/>
    <dgm:cxn modelId="{E98E2864-40D5-45BB-AACD-274A3CB614D8}" type="presOf" srcId="{0715C2CF-3780-4D70-9F6E-69073D661B38}" destId="{B4185007-8C5C-4375-AC59-056AE3320844}" srcOrd="1" destOrd="0" presId="urn:microsoft.com/office/officeart/2005/8/layout/vProcess5"/>
    <dgm:cxn modelId="{08F09B75-585F-418D-BCC8-965C7A27CD68}" type="presOf" srcId="{96DA830D-113A-4573-83A4-89FB7450C094}" destId="{81397260-31AF-4A57-8BBA-CBB79A2C0314}" srcOrd="0" destOrd="0" presId="urn:microsoft.com/office/officeart/2005/8/layout/vProcess5"/>
    <dgm:cxn modelId="{E9212DA0-E9DE-4670-B0BD-2D5419020B51}" srcId="{66AE0D16-483F-4D5E-8B44-35E7F6C1A86C}" destId="{96DA830D-113A-4573-83A4-89FB7450C094}" srcOrd="3" destOrd="0" parTransId="{CEF2D11E-3D75-4E12-A6CA-C031B629C235}" sibTransId="{E8FA9B42-4FBB-4A64-9DC4-52145F74C338}"/>
    <dgm:cxn modelId="{E8D808D0-05EE-4878-9692-374B45D6E86A}" srcId="{66AE0D16-483F-4D5E-8B44-35E7F6C1A86C}" destId="{0715C2CF-3780-4D70-9F6E-69073D661B38}" srcOrd="2" destOrd="0" parTransId="{CB13303E-E6B3-4269-B4C7-48BA5C5E6B91}" sibTransId="{E262D2E8-A088-4C36-A241-76AAA1DD3824}"/>
    <dgm:cxn modelId="{B12A37DC-27AF-4623-9502-9AF313441D10}" type="presOf" srcId="{64E08021-BF30-4DA2-86A0-2562C728F590}" destId="{D60E5F97-F18E-4173-8A76-A7ABF577B7D3}" srcOrd="0" destOrd="0" presId="urn:microsoft.com/office/officeart/2005/8/layout/vProcess5"/>
    <dgm:cxn modelId="{747AD1C1-2264-4DCC-B56C-5E7AA95E499D}" type="presOf" srcId="{1839F753-7001-4E29-9EC1-BBC6CC333912}" destId="{12731B86-F8F5-4958-98CB-1CDD23104B7C}" srcOrd="0" destOrd="0" presId="urn:microsoft.com/office/officeart/2005/8/layout/vProcess5"/>
    <dgm:cxn modelId="{28B7EE84-33C8-4947-815B-726DD4589C6D}" type="presOf" srcId="{BB36705E-F619-4C7F-8C35-99098E83A268}" destId="{0202097C-EC76-4DD1-97FB-F8C3F4C75E81}" srcOrd="1" destOrd="0" presId="urn:microsoft.com/office/officeart/2005/8/layout/vProcess5"/>
    <dgm:cxn modelId="{73899E9F-1D79-46D9-9E13-DDC73D008BA9}" type="presOf" srcId="{E262D2E8-A088-4C36-A241-76AAA1DD3824}" destId="{613EBF39-BC39-42CF-95D0-64C4572A0E92}" srcOrd="0" destOrd="0" presId="urn:microsoft.com/office/officeart/2005/8/layout/vProcess5"/>
    <dgm:cxn modelId="{33F20BB8-B6FF-4296-A4B3-4F9AFBF14CE9}" type="presOf" srcId="{EC3F4C2F-E46E-4DEF-883D-8BF6871D37F6}" destId="{229AACFC-D4D8-4B1D-95D2-25E5AAA8D275}" srcOrd="0" destOrd="0" presId="urn:microsoft.com/office/officeart/2005/8/layout/vProcess5"/>
    <dgm:cxn modelId="{807D65F8-3B1F-AD42-A654-322554D867AE}" type="presOf" srcId="{66AE0D16-483F-4D5E-8B44-35E7F6C1A86C}" destId="{6650ACCE-CBDE-44DB-990E-C4F24D15A3D0}" srcOrd="0" destOrd="0" presId="urn:microsoft.com/office/officeart/2005/8/layout/vProcess5"/>
    <dgm:cxn modelId="{52B5C08B-D9C9-4DAB-993C-8DF7CC261C89}" srcId="{66AE0D16-483F-4D5E-8B44-35E7F6C1A86C}" destId="{64E08021-BF30-4DA2-86A0-2562C728F590}" srcOrd="1" destOrd="0" parTransId="{1777A20B-D738-49DC-B39B-ADB3FF8B2C57}" sibTransId="{1839F753-7001-4E29-9EC1-BBC6CC333912}"/>
    <dgm:cxn modelId="{B2106230-9D31-4A9F-8CBA-2C98F1A10F29}" type="presOf" srcId="{0715C2CF-3780-4D70-9F6E-69073D661B38}" destId="{E7EFAB0C-D020-46EC-837E-771B715679E8}" srcOrd="0" destOrd="0" presId="urn:microsoft.com/office/officeart/2005/8/layout/vProcess5"/>
    <dgm:cxn modelId="{962861F6-115B-1D45-B911-BEA93EA268AE}" type="presParOf" srcId="{6650ACCE-CBDE-44DB-990E-C4F24D15A3D0}" destId="{E760882F-EEE4-4DD6-9539-ACE219D9BD4A}" srcOrd="0" destOrd="0" presId="urn:microsoft.com/office/officeart/2005/8/layout/vProcess5"/>
    <dgm:cxn modelId="{060DCED9-95E8-43FE-A159-1B3B3A78A834}" type="presParOf" srcId="{6650ACCE-CBDE-44DB-990E-C4F24D15A3D0}" destId="{6D2A627F-8603-4531-BA35-807B1E70FF4C}" srcOrd="1" destOrd="0" presId="urn:microsoft.com/office/officeart/2005/8/layout/vProcess5"/>
    <dgm:cxn modelId="{90C0621A-CD56-43BC-99FC-4BF4CFFB6314}" type="presParOf" srcId="{6650ACCE-CBDE-44DB-990E-C4F24D15A3D0}" destId="{D60E5F97-F18E-4173-8A76-A7ABF577B7D3}" srcOrd="2" destOrd="0" presId="urn:microsoft.com/office/officeart/2005/8/layout/vProcess5"/>
    <dgm:cxn modelId="{1ED0611C-1A37-46C7-9792-05308A97D23B}" type="presParOf" srcId="{6650ACCE-CBDE-44DB-990E-C4F24D15A3D0}" destId="{E7EFAB0C-D020-46EC-837E-771B715679E8}" srcOrd="3" destOrd="0" presId="urn:microsoft.com/office/officeart/2005/8/layout/vProcess5"/>
    <dgm:cxn modelId="{40BC335E-CF63-4C60-A991-6EBCEAEA8314}" type="presParOf" srcId="{6650ACCE-CBDE-44DB-990E-C4F24D15A3D0}" destId="{81397260-31AF-4A57-8BBA-CBB79A2C0314}" srcOrd="4" destOrd="0" presId="urn:microsoft.com/office/officeart/2005/8/layout/vProcess5"/>
    <dgm:cxn modelId="{B3BEFBC9-327B-42CB-B952-EF63D962117B}" type="presParOf" srcId="{6650ACCE-CBDE-44DB-990E-C4F24D15A3D0}" destId="{229AACFC-D4D8-4B1D-95D2-25E5AAA8D275}" srcOrd="5" destOrd="0" presId="urn:microsoft.com/office/officeart/2005/8/layout/vProcess5"/>
    <dgm:cxn modelId="{0509558D-0AE9-4B43-97F0-F8B2157FACDC}" type="presParOf" srcId="{6650ACCE-CBDE-44DB-990E-C4F24D15A3D0}" destId="{12731B86-F8F5-4958-98CB-1CDD23104B7C}" srcOrd="6" destOrd="0" presId="urn:microsoft.com/office/officeart/2005/8/layout/vProcess5"/>
    <dgm:cxn modelId="{8DB31D2D-3337-4572-9561-71F0AEFB8A50}" type="presParOf" srcId="{6650ACCE-CBDE-44DB-990E-C4F24D15A3D0}" destId="{613EBF39-BC39-42CF-95D0-64C4572A0E92}" srcOrd="7" destOrd="0" presId="urn:microsoft.com/office/officeart/2005/8/layout/vProcess5"/>
    <dgm:cxn modelId="{EE4E801F-DC07-4751-8AC3-B5CB23911D04}" type="presParOf" srcId="{6650ACCE-CBDE-44DB-990E-C4F24D15A3D0}" destId="{0202097C-EC76-4DD1-97FB-F8C3F4C75E81}" srcOrd="8" destOrd="0" presId="urn:microsoft.com/office/officeart/2005/8/layout/vProcess5"/>
    <dgm:cxn modelId="{14715CB8-1863-43A0-991D-066F82BEF3DF}" type="presParOf" srcId="{6650ACCE-CBDE-44DB-990E-C4F24D15A3D0}" destId="{F53AE40B-8035-4E82-8D21-C4565F227D88}" srcOrd="9" destOrd="0" presId="urn:microsoft.com/office/officeart/2005/8/layout/vProcess5"/>
    <dgm:cxn modelId="{438B91A4-9E19-4196-AC62-C202D5C5EE0A}" type="presParOf" srcId="{6650ACCE-CBDE-44DB-990E-C4F24D15A3D0}" destId="{B4185007-8C5C-4375-AC59-056AE3320844}" srcOrd="10" destOrd="0" presId="urn:microsoft.com/office/officeart/2005/8/layout/vProcess5"/>
    <dgm:cxn modelId="{A5CEC97C-7118-4782-8ABE-FE779CF69DF9}" type="presParOf" srcId="{6650ACCE-CBDE-44DB-990E-C4F24D15A3D0}" destId="{9EB3FDE7-9E77-4351-8905-730A848BFD7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A652F8-C840-4D1F-8417-7937B514DA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96C211-761F-48AE-B5D0-7C20BFDE4AF6}">
      <dgm:prSet phldrT="[Texto]" custT="1"/>
      <dgm:spPr/>
      <dgm:t>
        <a:bodyPr/>
        <a:lstStyle/>
        <a:p>
          <a:r>
            <a:rPr lang="es-MX" sz="2000" dirty="0" smtClean="0"/>
            <a:t>Diagnostico erróneo:</a:t>
          </a:r>
          <a:endParaRPr lang="es-MX" sz="2000" dirty="0"/>
        </a:p>
      </dgm:t>
    </dgm:pt>
    <dgm:pt modelId="{E2F9242A-1998-4B84-81D4-3A9ACA634C2A}" type="parTrans" cxnId="{7ADBFAA8-5A49-429F-949B-E5E645AA8A8C}">
      <dgm:prSet/>
      <dgm:spPr/>
      <dgm:t>
        <a:bodyPr/>
        <a:lstStyle/>
        <a:p>
          <a:endParaRPr lang="es-MX"/>
        </a:p>
      </dgm:t>
    </dgm:pt>
    <dgm:pt modelId="{85BFCC1F-43E3-4663-845A-1013EA43FD2C}" type="sibTrans" cxnId="{7ADBFAA8-5A49-429F-949B-E5E645AA8A8C}">
      <dgm:prSet/>
      <dgm:spPr/>
      <dgm:t>
        <a:bodyPr/>
        <a:lstStyle/>
        <a:p>
          <a:endParaRPr lang="es-MX"/>
        </a:p>
      </dgm:t>
    </dgm:pt>
    <dgm:pt modelId="{90E86CB9-FA63-4B0A-9016-AA83176024F1}">
      <dgm:prSet phldrT="[Texto]" custT="1"/>
      <dgm:spPr/>
      <dgm:t>
        <a:bodyPr/>
        <a:lstStyle/>
        <a:p>
          <a:pPr algn="just"/>
          <a:r>
            <a:rPr lang="es-ES_tradnl" sz="1600" b="1" dirty="0" smtClean="0"/>
            <a:t>La Reforma carece de un diagnóstico del comportamiento de la banca y del sector financiero.</a:t>
          </a:r>
          <a:endParaRPr lang="es-MX" sz="1600" dirty="0"/>
        </a:p>
      </dgm:t>
    </dgm:pt>
    <dgm:pt modelId="{2AA3F229-3CF4-4A5E-9627-0F086C618F84}" type="parTrans" cxnId="{1615DB90-6E62-4B83-B6FE-E9A5D7346284}">
      <dgm:prSet/>
      <dgm:spPr/>
      <dgm:t>
        <a:bodyPr/>
        <a:lstStyle/>
        <a:p>
          <a:endParaRPr lang="es-MX"/>
        </a:p>
      </dgm:t>
    </dgm:pt>
    <dgm:pt modelId="{217C2258-DF8B-4939-8309-C3D92C8AD9C6}" type="sibTrans" cxnId="{1615DB90-6E62-4B83-B6FE-E9A5D7346284}">
      <dgm:prSet/>
      <dgm:spPr/>
      <dgm:t>
        <a:bodyPr/>
        <a:lstStyle/>
        <a:p>
          <a:endParaRPr lang="es-MX"/>
        </a:p>
      </dgm:t>
    </dgm:pt>
    <dgm:pt modelId="{A63E8D68-AAEA-4792-8610-470A6DE1CC67}">
      <dgm:prSet phldrT="[Texto]" custT="1"/>
      <dgm:spPr/>
      <dgm:t>
        <a:bodyPr/>
        <a:lstStyle/>
        <a:p>
          <a:pPr algn="just"/>
          <a:r>
            <a:rPr lang="es-ES_tradnl" sz="1800" b="1" dirty="0" smtClean="0"/>
            <a:t>La banca, y su fortaleza han sido disfuncionales a la dinámica económica del país</a:t>
          </a:r>
          <a:r>
            <a:rPr lang="es-ES_tradnl" sz="1800" dirty="0" smtClean="0"/>
            <a:t>.</a:t>
          </a:r>
          <a:endParaRPr lang="es-MX" sz="1800" dirty="0"/>
        </a:p>
      </dgm:t>
    </dgm:pt>
    <dgm:pt modelId="{5D8312DA-1CD8-44AC-97DF-35F64EDCB280}" type="parTrans" cxnId="{01EB8F7F-F73A-4ADE-8D1A-E4A9F8E67F9B}">
      <dgm:prSet/>
      <dgm:spPr/>
      <dgm:t>
        <a:bodyPr/>
        <a:lstStyle/>
        <a:p>
          <a:endParaRPr lang="es-MX"/>
        </a:p>
      </dgm:t>
    </dgm:pt>
    <dgm:pt modelId="{02F66BE8-577E-404C-B9EF-8A2345A32E3B}" type="sibTrans" cxnId="{01EB8F7F-F73A-4ADE-8D1A-E4A9F8E67F9B}">
      <dgm:prSet/>
      <dgm:spPr/>
      <dgm:t>
        <a:bodyPr/>
        <a:lstStyle/>
        <a:p>
          <a:endParaRPr lang="es-MX"/>
        </a:p>
      </dgm:t>
    </dgm:pt>
    <dgm:pt modelId="{DC8E2FEC-C0BF-406C-9A5A-A00B4E2A94E5}">
      <dgm:prSet custT="1"/>
      <dgm:spPr/>
      <dgm:t>
        <a:bodyPr/>
        <a:lstStyle/>
        <a:p>
          <a:pPr algn="just"/>
          <a:r>
            <a:rPr lang="es-ES_tradnl" sz="2000" dirty="0" smtClean="0"/>
            <a:t>Parten de que nuestro </a:t>
          </a:r>
          <a:r>
            <a:rPr lang="es-ES_tradnl" sz="2000" b="1" dirty="0" smtClean="0"/>
            <a:t>país tiene una banca sólida, fuerte, con altos índices de capitalización, pero que presta poco.</a:t>
          </a:r>
          <a:endParaRPr lang="es-MX" sz="2000" dirty="0"/>
        </a:p>
      </dgm:t>
    </dgm:pt>
    <dgm:pt modelId="{45AFE039-928D-4D37-8FE8-90CB29534D85}" type="parTrans" cxnId="{536F9DD9-8C66-42F2-92B7-C7603EA66605}">
      <dgm:prSet/>
      <dgm:spPr/>
      <dgm:t>
        <a:bodyPr/>
        <a:lstStyle/>
        <a:p>
          <a:endParaRPr lang="es-MX"/>
        </a:p>
      </dgm:t>
    </dgm:pt>
    <dgm:pt modelId="{90199A5E-4F29-4638-BF80-49EFC8D74E31}" type="sibTrans" cxnId="{536F9DD9-8C66-42F2-92B7-C7603EA66605}">
      <dgm:prSet/>
      <dgm:spPr/>
      <dgm:t>
        <a:bodyPr/>
        <a:lstStyle/>
        <a:p>
          <a:endParaRPr lang="es-MX"/>
        </a:p>
      </dgm:t>
    </dgm:pt>
    <dgm:pt modelId="{DA8EC7BB-B36F-4F16-BD83-4887A5E61AF2}">
      <dgm:prSet/>
      <dgm:spPr/>
      <dgm:t>
        <a:bodyPr/>
        <a:lstStyle/>
        <a:p>
          <a:endParaRPr lang="es-MX" dirty="0"/>
        </a:p>
      </dgm:t>
    </dgm:pt>
    <dgm:pt modelId="{3379AB3A-AC83-4C4E-90FD-1F039FD14706}" type="parTrans" cxnId="{3AB211AE-C84A-41CE-9A81-5984785313E9}">
      <dgm:prSet/>
      <dgm:spPr/>
      <dgm:t>
        <a:bodyPr/>
        <a:lstStyle/>
        <a:p>
          <a:endParaRPr lang="es-MX"/>
        </a:p>
      </dgm:t>
    </dgm:pt>
    <dgm:pt modelId="{0C3EC8D0-9239-4D44-A19E-7BFBA36A75CD}" type="sibTrans" cxnId="{3AB211AE-C84A-41CE-9A81-5984785313E9}">
      <dgm:prSet/>
      <dgm:spPr/>
      <dgm:t>
        <a:bodyPr/>
        <a:lstStyle/>
        <a:p>
          <a:endParaRPr lang="es-MX"/>
        </a:p>
      </dgm:t>
    </dgm:pt>
    <dgm:pt modelId="{BA5F6063-DD44-4DFD-AABF-BA6C80968A39}">
      <dgm:prSet custT="1"/>
      <dgm:spPr/>
      <dgm:t>
        <a:bodyPr/>
        <a:lstStyle/>
        <a:p>
          <a:pPr algn="just"/>
          <a:r>
            <a:rPr lang="es-ES_tradnl" sz="1800" b="1" dirty="0" smtClean="0"/>
            <a:t>Se ha fortalecido a través de descapitalizar al sector productivo, a los deudores, y al propio gobierno.</a:t>
          </a:r>
          <a:endParaRPr lang="es-MX" sz="1800" dirty="0"/>
        </a:p>
      </dgm:t>
    </dgm:pt>
    <dgm:pt modelId="{65586A4F-4D01-427B-978A-AFD98E8660A5}" type="parTrans" cxnId="{9336C1CA-483D-4851-9A77-DC8D2A8363E6}">
      <dgm:prSet/>
      <dgm:spPr/>
      <dgm:t>
        <a:bodyPr/>
        <a:lstStyle/>
        <a:p>
          <a:endParaRPr lang="es-MX"/>
        </a:p>
      </dgm:t>
    </dgm:pt>
    <dgm:pt modelId="{30217A81-B5F0-4C36-BA6B-57E6F553D5C5}" type="sibTrans" cxnId="{9336C1CA-483D-4851-9A77-DC8D2A8363E6}">
      <dgm:prSet/>
      <dgm:spPr/>
      <dgm:t>
        <a:bodyPr/>
        <a:lstStyle/>
        <a:p>
          <a:endParaRPr lang="es-MX"/>
        </a:p>
      </dgm:t>
    </dgm:pt>
    <dgm:pt modelId="{81FB136E-AB78-4548-8CE4-1FDBE5E6BADB}">
      <dgm:prSet custT="1"/>
      <dgm:spPr/>
      <dgm:t>
        <a:bodyPr/>
        <a:lstStyle/>
        <a:p>
          <a:pPr algn="just"/>
          <a:r>
            <a:rPr lang="es-ES_tradnl" sz="1600" b="1" dirty="0" smtClean="0"/>
            <a:t>La fortaleza de la banca debe sustentarse por el impulso al crecimiento y por tener garantizado el rembolso de los créditos que otorga.</a:t>
          </a:r>
          <a:endParaRPr lang="es-MX" sz="1600" dirty="0"/>
        </a:p>
      </dgm:t>
    </dgm:pt>
    <dgm:pt modelId="{5D428316-E436-4597-B215-08CDDA1BCF43}" type="parTrans" cxnId="{83D1F1E6-218C-415E-987D-FD5DDE64342F}">
      <dgm:prSet/>
      <dgm:spPr/>
      <dgm:t>
        <a:bodyPr/>
        <a:lstStyle/>
        <a:p>
          <a:endParaRPr lang="es-MX"/>
        </a:p>
      </dgm:t>
    </dgm:pt>
    <dgm:pt modelId="{202E5010-D18D-4A5D-93EE-908EC2EDEAF0}" type="sibTrans" cxnId="{83D1F1E6-218C-415E-987D-FD5DDE64342F}">
      <dgm:prSet/>
      <dgm:spPr/>
      <dgm:t>
        <a:bodyPr/>
        <a:lstStyle/>
        <a:p>
          <a:endParaRPr lang="es-MX"/>
        </a:p>
      </dgm:t>
    </dgm:pt>
    <dgm:pt modelId="{0EAED3CD-8D28-4ED5-AC4D-C23E84815816}" type="pres">
      <dgm:prSet presAssocID="{83A652F8-C840-4D1F-8417-7937B514DA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CD2826-A729-42DF-B018-F7C07C82BC58}" type="pres">
      <dgm:prSet presAssocID="{A596C211-761F-48AE-B5D0-7C20BFDE4AF6}" presName="parentLin" presStyleCnt="0"/>
      <dgm:spPr/>
    </dgm:pt>
    <dgm:pt modelId="{28F1FE95-3983-4F7E-BBD7-11295CB1197E}" type="pres">
      <dgm:prSet presAssocID="{A596C211-761F-48AE-B5D0-7C20BFDE4AF6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0AE15999-7ACE-4B9F-A351-9A4E1599144F}" type="pres">
      <dgm:prSet presAssocID="{A596C211-761F-48AE-B5D0-7C20BFDE4A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968BFD-D891-42BC-8C96-13EE9767215A}" type="pres">
      <dgm:prSet presAssocID="{A596C211-761F-48AE-B5D0-7C20BFDE4AF6}" presName="negativeSpace" presStyleCnt="0"/>
      <dgm:spPr/>
    </dgm:pt>
    <dgm:pt modelId="{E6712454-0C49-4DB2-945E-A160C6E3F8AA}" type="pres">
      <dgm:prSet presAssocID="{A596C211-761F-48AE-B5D0-7C20BFDE4AF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8784A3-2D83-4EB0-8305-1DB011D6D34E}" type="pres">
      <dgm:prSet presAssocID="{85BFCC1F-43E3-4663-845A-1013EA43FD2C}" presName="spaceBetweenRectangles" presStyleCnt="0"/>
      <dgm:spPr/>
    </dgm:pt>
    <dgm:pt modelId="{1DFD019D-CC74-4C7E-8678-A40D184E440A}" type="pres">
      <dgm:prSet presAssocID="{90E86CB9-FA63-4B0A-9016-AA83176024F1}" presName="parentLin" presStyleCnt="0"/>
      <dgm:spPr/>
    </dgm:pt>
    <dgm:pt modelId="{E0503023-F181-4865-B5CD-FD82BCF6681C}" type="pres">
      <dgm:prSet presAssocID="{90E86CB9-FA63-4B0A-9016-AA83176024F1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B4EF5918-8E6D-4695-BD4E-C4E7D4519095}" type="pres">
      <dgm:prSet presAssocID="{90E86CB9-FA63-4B0A-9016-AA83176024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9BD155-86AB-4375-ABF9-D5417D01D808}" type="pres">
      <dgm:prSet presAssocID="{90E86CB9-FA63-4B0A-9016-AA83176024F1}" presName="negativeSpace" presStyleCnt="0"/>
      <dgm:spPr/>
    </dgm:pt>
    <dgm:pt modelId="{4B9969A8-494C-4B82-9D9D-7728D37F2A69}" type="pres">
      <dgm:prSet presAssocID="{90E86CB9-FA63-4B0A-9016-AA83176024F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0DFE6-7D59-468E-B599-B355C9F1129B}" type="pres">
      <dgm:prSet presAssocID="{217C2258-DF8B-4939-8309-C3D92C8AD9C6}" presName="spaceBetweenRectangles" presStyleCnt="0"/>
      <dgm:spPr/>
    </dgm:pt>
    <dgm:pt modelId="{5A1F14E1-D9AB-4A58-9DFA-DD73B72DC287}" type="pres">
      <dgm:prSet presAssocID="{A63E8D68-AAEA-4792-8610-470A6DE1CC67}" presName="parentLin" presStyleCnt="0"/>
      <dgm:spPr/>
    </dgm:pt>
    <dgm:pt modelId="{DE0A5206-BDC2-4FBE-B3DD-2036B4546EA3}" type="pres">
      <dgm:prSet presAssocID="{A63E8D68-AAEA-4792-8610-470A6DE1CC67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F67DE073-B789-47D4-91E9-FA688141ADE9}" type="pres">
      <dgm:prSet presAssocID="{A63E8D68-AAEA-4792-8610-470A6DE1CC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3C8119-6C69-4A85-AC24-FF1DF48829FD}" type="pres">
      <dgm:prSet presAssocID="{A63E8D68-AAEA-4792-8610-470A6DE1CC67}" presName="negativeSpace" presStyleCnt="0"/>
      <dgm:spPr/>
    </dgm:pt>
    <dgm:pt modelId="{08761E0D-298B-4FA8-A2C2-7CB5A5888DF5}" type="pres">
      <dgm:prSet presAssocID="{A63E8D68-AAEA-4792-8610-470A6DE1CC6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3A87B6-3E40-4924-8B94-C2F40BE47093}" type="pres">
      <dgm:prSet presAssocID="{02F66BE8-577E-404C-B9EF-8A2345A32E3B}" presName="spaceBetweenRectangles" presStyleCnt="0"/>
      <dgm:spPr/>
    </dgm:pt>
    <dgm:pt modelId="{3196E615-310E-4BC8-8A7A-682E1F294F89}" type="pres">
      <dgm:prSet presAssocID="{81FB136E-AB78-4548-8CE4-1FDBE5E6BADB}" presName="parentLin" presStyleCnt="0"/>
      <dgm:spPr/>
    </dgm:pt>
    <dgm:pt modelId="{5E15C028-1921-4ED0-AA03-12EFCEB57877}" type="pres">
      <dgm:prSet presAssocID="{81FB136E-AB78-4548-8CE4-1FDBE5E6BADB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C55C3559-FE7A-40D3-9F9A-89F488CF5BC0}" type="pres">
      <dgm:prSet presAssocID="{81FB136E-AB78-4548-8CE4-1FDBE5E6BA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0829DC-CCF8-447A-91E9-DC77743C6521}" type="pres">
      <dgm:prSet presAssocID="{81FB136E-AB78-4548-8CE4-1FDBE5E6BADB}" presName="negativeSpace" presStyleCnt="0"/>
      <dgm:spPr/>
    </dgm:pt>
    <dgm:pt modelId="{930E4500-E780-4C9A-BE3C-6C90C8844E36}" type="pres">
      <dgm:prSet presAssocID="{81FB136E-AB78-4548-8CE4-1FDBE5E6BA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3D1F1E6-218C-415E-987D-FD5DDE64342F}" srcId="{83A652F8-C840-4D1F-8417-7937B514DA04}" destId="{81FB136E-AB78-4548-8CE4-1FDBE5E6BADB}" srcOrd="3" destOrd="0" parTransId="{5D428316-E436-4597-B215-08CDDA1BCF43}" sibTransId="{202E5010-D18D-4A5D-93EE-908EC2EDEAF0}"/>
    <dgm:cxn modelId="{9336C1CA-483D-4851-9A77-DC8D2A8363E6}" srcId="{A63E8D68-AAEA-4792-8610-470A6DE1CC67}" destId="{BA5F6063-DD44-4DFD-AABF-BA6C80968A39}" srcOrd="0" destOrd="0" parTransId="{65586A4F-4D01-427B-978A-AFD98E8660A5}" sibTransId="{30217A81-B5F0-4C36-BA6B-57E6F553D5C5}"/>
    <dgm:cxn modelId="{308F4813-8E6F-4C10-AEA1-B97B7E1A9628}" type="presOf" srcId="{A596C211-761F-48AE-B5D0-7C20BFDE4AF6}" destId="{0AE15999-7ACE-4B9F-A351-9A4E1599144F}" srcOrd="1" destOrd="0" presId="urn:microsoft.com/office/officeart/2005/8/layout/list1"/>
    <dgm:cxn modelId="{01EB8F7F-F73A-4ADE-8D1A-E4A9F8E67F9B}" srcId="{83A652F8-C840-4D1F-8417-7937B514DA04}" destId="{A63E8D68-AAEA-4792-8610-470A6DE1CC67}" srcOrd="2" destOrd="0" parTransId="{5D8312DA-1CD8-44AC-97DF-35F64EDCB280}" sibTransId="{02F66BE8-577E-404C-B9EF-8A2345A32E3B}"/>
    <dgm:cxn modelId="{B164E2F6-97A0-43B5-BFA0-37359EE0D923}" type="presOf" srcId="{BA5F6063-DD44-4DFD-AABF-BA6C80968A39}" destId="{08761E0D-298B-4FA8-A2C2-7CB5A5888DF5}" srcOrd="0" destOrd="0" presId="urn:microsoft.com/office/officeart/2005/8/layout/list1"/>
    <dgm:cxn modelId="{B59569F5-E7CC-4205-A057-1089E58CB7A6}" type="presOf" srcId="{90E86CB9-FA63-4B0A-9016-AA83176024F1}" destId="{B4EF5918-8E6D-4695-BD4E-C4E7D4519095}" srcOrd="1" destOrd="0" presId="urn:microsoft.com/office/officeart/2005/8/layout/list1"/>
    <dgm:cxn modelId="{3AB3DC0E-8F66-484A-888A-D4D935F1BF0A}" type="presOf" srcId="{90E86CB9-FA63-4B0A-9016-AA83176024F1}" destId="{E0503023-F181-4865-B5CD-FD82BCF6681C}" srcOrd="0" destOrd="0" presId="urn:microsoft.com/office/officeart/2005/8/layout/list1"/>
    <dgm:cxn modelId="{75D8E8E4-7A42-4DE4-8F59-9730E5C4B7B4}" type="presOf" srcId="{83A652F8-C840-4D1F-8417-7937B514DA04}" destId="{0EAED3CD-8D28-4ED5-AC4D-C23E84815816}" srcOrd="0" destOrd="0" presId="urn:microsoft.com/office/officeart/2005/8/layout/list1"/>
    <dgm:cxn modelId="{1615DB90-6E62-4B83-B6FE-E9A5D7346284}" srcId="{83A652F8-C840-4D1F-8417-7937B514DA04}" destId="{90E86CB9-FA63-4B0A-9016-AA83176024F1}" srcOrd="1" destOrd="0" parTransId="{2AA3F229-3CF4-4A5E-9627-0F086C618F84}" sibTransId="{217C2258-DF8B-4939-8309-C3D92C8AD9C6}"/>
    <dgm:cxn modelId="{257CA319-C45F-4A15-A2E8-68DF6DD81B60}" type="presOf" srcId="{81FB136E-AB78-4548-8CE4-1FDBE5E6BADB}" destId="{C55C3559-FE7A-40D3-9F9A-89F488CF5BC0}" srcOrd="1" destOrd="0" presId="urn:microsoft.com/office/officeart/2005/8/layout/list1"/>
    <dgm:cxn modelId="{536F9DD9-8C66-42F2-92B7-C7603EA66605}" srcId="{A596C211-761F-48AE-B5D0-7C20BFDE4AF6}" destId="{DC8E2FEC-C0BF-406C-9A5A-A00B4E2A94E5}" srcOrd="0" destOrd="0" parTransId="{45AFE039-928D-4D37-8FE8-90CB29534D85}" sibTransId="{90199A5E-4F29-4638-BF80-49EFC8D74E31}"/>
    <dgm:cxn modelId="{3AB211AE-C84A-41CE-9A81-5984785313E9}" srcId="{90E86CB9-FA63-4B0A-9016-AA83176024F1}" destId="{DA8EC7BB-B36F-4F16-BD83-4887A5E61AF2}" srcOrd="0" destOrd="0" parTransId="{3379AB3A-AC83-4C4E-90FD-1F039FD14706}" sibTransId="{0C3EC8D0-9239-4D44-A19E-7BFBA36A75CD}"/>
    <dgm:cxn modelId="{7ADBFAA8-5A49-429F-949B-E5E645AA8A8C}" srcId="{83A652F8-C840-4D1F-8417-7937B514DA04}" destId="{A596C211-761F-48AE-B5D0-7C20BFDE4AF6}" srcOrd="0" destOrd="0" parTransId="{E2F9242A-1998-4B84-81D4-3A9ACA634C2A}" sibTransId="{85BFCC1F-43E3-4663-845A-1013EA43FD2C}"/>
    <dgm:cxn modelId="{AABA7D5B-7FF3-447A-B395-9BDC75FA17B8}" type="presOf" srcId="{A596C211-761F-48AE-B5D0-7C20BFDE4AF6}" destId="{28F1FE95-3983-4F7E-BBD7-11295CB1197E}" srcOrd="0" destOrd="0" presId="urn:microsoft.com/office/officeart/2005/8/layout/list1"/>
    <dgm:cxn modelId="{096DE47C-B522-4A89-881B-DE0E1DB9EF6E}" type="presOf" srcId="{DC8E2FEC-C0BF-406C-9A5A-A00B4E2A94E5}" destId="{E6712454-0C49-4DB2-945E-A160C6E3F8AA}" srcOrd="0" destOrd="0" presId="urn:microsoft.com/office/officeart/2005/8/layout/list1"/>
    <dgm:cxn modelId="{7EA012E4-95F0-479B-9A5A-ECEBC3A60562}" type="presOf" srcId="{A63E8D68-AAEA-4792-8610-470A6DE1CC67}" destId="{DE0A5206-BDC2-4FBE-B3DD-2036B4546EA3}" srcOrd="0" destOrd="0" presId="urn:microsoft.com/office/officeart/2005/8/layout/list1"/>
    <dgm:cxn modelId="{684828BD-82CE-4737-BE73-89469AB29390}" type="presOf" srcId="{81FB136E-AB78-4548-8CE4-1FDBE5E6BADB}" destId="{5E15C028-1921-4ED0-AA03-12EFCEB57877}" srcOrd="0" destOrd="0" presId="urn:microsoft.com/office/officeart/2005/8/layout/list1"/>
    <dgm:cxn modelId="{8B75771B-DAFE-44BA-B762-455596F1E353}" type="presOf" srcId="{DA8EC7BB-B36F-4F16-BD83-4887A5E61AF2}" destId="{4B9969A8-494C-4B82-9D9D-7728D37F2A69}" srcOrd="0" destOrd="0" presId="urn:microsoft.com/office/officeart/2005/8/layout/list1"/>
    <dgm:cxn modelId="{1C73F72F-127E-41ED-922C-60BCFEEFA94A}" type="presOf" srcId="{A63E8D68-AAEA-4792-8610-470A6DE1CC67}" destId="{F67DE073-B789-47D4-91E9-FA688141ADE9}" srcOrd="1" destOrd="0" presId="urn:microsoft.com/office/officeart/2005/8/layout/list1"/>
    <dgm:cxn modelId="{4E142C71-CBDC-4663-9239-284CF00D5E2D}" type="presParOf" srcId="{0EAED3CD-8D28-4ED5-AC4D-C23E84815816}" destId="{F0CD2826-A729-42DF-B018-F7C07C82BC58}" srcOrd="0" destOrd="0" presId="urn:microsoft.com/office/officeart/2005/8/layout/list1"/>
    <dgm:cxn modelId="{AE4ED359-CCF1-451A-96F2-26EEA788E67C}" type="presParOf" srcId="{F0CD2826-A729-42DF-B018-F7C07C82BC58}" destId="{28F1FE95-3983-4F7E-BBD7-11295CB1197E}" srcOrd="0" destOrd="0" presId="urn:microsoft.com/office/officeart/2005/8/layout/list1"/>
    <dgm:cxn modelId="{AD383D14-E735-405C-951D-F90B10489A1C}" type="presParOf" srcId="{F0CD2826-A729-42DF-B018-F7C07C82BC58}" destId="{0AE15999-7ACE-4B9F-A351-9A4E1599144F}" srcOrd="1" destOrd="0" presId="urn:microsoft.com/office/officeart/2005/8/layout/list1"/>
    <dgm:cxn modelId="{11D5E811-994D-4A84-882F-E78F4711D0FF}" type="presParOf" srcId="{0EAED3CD-8D28-4ED5-AC4D-C23E84815816}" destId="{19968BFD-D891-42BC-8C96-13EE9767215A}" srcOrd="1" destOrd="0" presId="urn:microsoft.com/office/officeart/2005/8/layout/list1"/>
    <dgm:cxn modelId="{DF6B8A3D-032A-468B-93F4-63446C410883}" type="presParOf" srcId="{0EAED3CD-8D28-4ED5-AC4D-C23E84815816}" destId="{E6712454-0C49-4DB2-945E-A160C6E3F8AA}" srcOrd="2" destOrd="0" presId="urn:microsoft.com/office/officeart/2005/8/layout/list1"/>
    <dgm:cxn modelId="{E4324CB9-646D-4898-B380-EB76D1EB8C40}" type="presParOf" srcId="{0EAED3CD-8D28-4ED5-AC4D-C23E84815816}" destId="{A68784A3-2D83-4EB0-8305-1DB011D6D34E}" srcOrd="3" destOrd="0" presId="urn:microsoft.com/office/officeart/2005/8/layout/list1"/>
    <dgm:cxn modelId="{BABF23C7-DE67-45B1-9168-4F28112ABAF7}" type="presParOf" srcId="{0EAED3CD-8D28-4ED5-AC4D-C23E84815816}" destId="{1DFD019D-CC74-4C7E-8678-A40D184E440A}" srcOrd="4" destOrd="0" presId="urn:microsoft.com/office/officeart/2005/8/layout/list1"/>
    <dgm:cxn modelId="{EE52D974-081C-42D8-8B17-A60EB7AB356D}" type="presParOf" srcId="{1DFD019D-CC74-4C7E-8678-A40D184E440A}" destId="{E0503023-F181-4865-B5CD-FD82BCF6681C}" srcOrd="0" destOrd="0" presId="urn:microsoft.com/office/officeart/2005/8/layout/list1"/>
    <dgm:cxn modelId="{18A5461D-45E9-454D-A69A-A1E2686696E5}" type="presParOf" srcId="{1DFD019D-CC74-4C7E-8678-A40D184E440A}" destId="{B4EF5918-8E6D-4695-BD4E-C4E7D4519095}" srcOrd="1" destOrd="0" presId="urn:microsoft.com/office/officeart/2005/8/layout/list1"/>
    <dgm:cxn modelId="{94E08389-2799-493C-9F56-DC22BB87DC69}" type="presParOf" srcId="{0EAED3CD-8D28-4ED5-AC4D-C23E84815816}" destId="{F29BD155-86AB-4375-ABF9-D5417D01D808}" srcOrd="5" destOrd="0" presId="urn:microsoft.com/office/officeart/2005/8/layout/list1"/>
    <dgm:cxn modelId="{709ABC89-710E-47F8-90ED-D09C42208F9E}" type="presParOf" srcId="{0EAED3CD-8D28-4ED5-AC4D-C23E84815816}" destId="{4B9969A8-494C-4B82-9D9D-7728D37F2A69}" srcOrd="6" destOrd="0" presId="urn:microsoft.com/office/officeart/2005/8/layout/list1"/>
    <dgm:cxn modelId="{52728A28-264F-4284-A78B-5B580363ADF0}" type="presParOf" srcId="{0EAED3CD-8D28-4ED5-AC4D-C23E84815816}" destId="{BA60DFE6-7D59-468E-B599-B355C9F1129B}" srcOrd="7" destOrd="0" presId="urn:microsoft.com/office/officeart/2005/8/layout/list1"/>
    <dgm:cxn modelId="{E4716F79-E6FF-4FE3-83FE-7F846F771133}" type="presParOf" srcId="{0EAED3CD-8D28-4ED5-AC4D-C23E84815816}" destId="{5A1F14E1-D9AB-4A58-9DFA-DD73B72DC287}" srcOrd="8" destOrd="0" presId="urn:microsoft.com/office/officeart/2005/8/layout/list1"/>
    <dgm:cxn modelId="{89F519A5-5786-46DE-97AA-65067F2D375F}" type="presParOf" srcId="{5A1F14E1-D9AB-4A58-9DFA-DD73B72DC287}" destId="{DE0A5206-BDC2-4FBE-B3DD-2036B4546EA3}" srcOrd="0" destOrd="0" presId="urn:microsoft.com/office/officeart/2005/8/layout/list1"/>
    <dgm:cxn modelId="{F53A125E-6819-482D-9B5C-60F25AC8F09D}" type="presParOf" srcId="{5A1F14E1-D9AB-4A58-9DFA-DD73B72DC287}" destId="{F67DE073-B789-47D4-91E9-FA688141ADE9}" srcOrd="1" destOrd="0" presId="urn:microsoft.com/office/officeart/2005/8/layout/list1"/>
    <dgm:cxn modelId="{0426D628-428F-4D00-B4E8-C3D19ED34CEB}" type="presParOf" srcId="{0EAED3CD-8D28-4ED5-AC4D-C23E84815816}" destId="{8E3C8119-6C69-4A85-AC24-FF1DF48829FD}" srcOrd="9" destOrd="0" presId="urn:microsoft.com/office/officeart/2005/8/layout/list1"/>
    <dgm:cxn modelId="{8BBBC090-B8E1-491A-96D7-2B4DF67867DB}" type="presParOf" srcId="{0EAED3CD-8D28-4ED5-AC4D-C23E84815816}" destId="{08761E0D-298B-4FA8-A2C2-7CB5A5888DF5}" srcOrd="10" destOrd="0" presId="urn:microsoft.com/office/officeart/2005/8/layout/list1"/>
    <dgm:cxn modelId="{D5213A95-5D62-440F-B192-11D03C591286}" type="presParOf" srcId="{0EAED3CD-8D28-4ED5-AC4D-C23E84815816}" destId="{0E3A87B6-3E40-4924-8B94-C2F40BE47093}" srcOrd="11" destOrd="0" presId="urn:microsoft.com/office/officeart/2005/8/layout/list1"/>
    <dgm:cxn modelId="{EBDAAC2E-4B2C-4487-914A-C5B80DBCB127}" type="presParOf" srcId="{0EAED3CD-8D28-4ED5-AC4D-C23E84815816}" destId="{3196E615-310E-4BC8-8A7A-682E1F294F89}" srcOrd="12" destOrd="0" presId="urn:microsoft.com/office/officeart/2005/8/layout/list1"/>
    <dgm:cxn modelId="{035F3686-2913-4A8A-9C94-919FB4AA8C61}" type="presParOf" srcId="{3196E615-310E-4BC8-8A7A-682E1F294F89}" destId="{5E15C028-1921-4ED0-AA03-12EFCEB57877}" srcOrd="0" destOrd="0" presId="urn:microsoft.com/office/officeart/2005/8/layout/list1"/>
    <dgm:cxn modelId="{AF95C5AF-E7F9-4866-86AC-56FE097EADC6}" type="presParOf" srcId="{3196E615-310E-4BC8-8A7A-682E1F294F89}" destId="{C55C3559-FE7A-40D3-9F9A-89F488CF5BC0}" srcOrd="1" destOrd="0" presId="urn:microsoft.com/office/officeart/2005/8/layout/list1"/>
    <dgm:cxn modelId="{ABBFC057-01FD-408E-A5BE-1808FED5E8EF}" type="presParOf" srcId="{0EAED3CD-8D28-4ED5-AC4D-C23E84815816}" destId="{4A0829DC-CCF8-447A-91E9-DC77743C6521}" srcOrd="13" destOrd="0" presId="urn:microsoft.com/office/officeart/2005/8/layout/list1"/>
    <dgm:cxn modelId="{D0898017-4500-4697-B7DD-3C24B129A9FA}" type="presParOf" srcId="{0EAED3CD-8D28-4ED5-AC4D-C23E84815816}" destId="{930E4500-E780-4C9A-BE3C-6C90C8844E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5F2350-867C-47E4-969F-05F2552AD88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F1A3EA-B418-4312-81D3-8970C6126352}">
      <dgm:prSet phldrT="[Texto]"/>
      <dgm:spPr/>
      <dgm:t>
        <a:bodyPr/>
        <a:lstStyle/>
        <a:p>
          <a:r>
            <a:rPr lang="es-MX" dirty="0" smtClean="0"/>
            <a:t>Primer Eje:</a:t>
          </a:r>
          <a:endParaRPr lang="es-MX" dirty="0"/>
        </a:p>
      </dgm:t>
    </dgm:pt>
    <dgm:pt modelId="{5C679226-A878-422D-8037-A911E0403249}" type="parTrans" cxnId="{541BCEE3-6ECA-4365-8D37-2F9B1E011485}">
      <dgm:prSet/>
      <dgm:spPr/>
      <dgm:t>
        <a:bodyPr/>
        <a:lstStyle/>
        <a:p>
          <a:endParaRPr lang="es-MX"/>
        </a:p>
      </dgm:t>
    </dgm:pt>
    <dgm:pt modelId="{3C7E379C-E88F-4AC5-839B-B340A07C18C5}" type="sibTrans" cxnId="{541BCEE3-6ECA-4365-8D37-2F9B1E011485}">
      <dgm:prSet/>
      <dgm:spPr/>
      <dgm:t>
        <a:bodyPr/>
        <a:lstStyle/>
        <a:p>
          <a:endParaRPr lang="es-MX"/>
        </a:p>
      </dgm:t>
    </dgm:pt>
    <dgm:pt modelId="{3F8DFC6D-59B5-4EEF-A542-EAF4FE6D4595}">
      <dgm:prSet phldrT="[Texto]" custT="1"/>
      <dgm:spPr/>
      <dgm:t>
        <a:bodyPr/>
        <a:lstStyle/>
        <a:p>
          <a:pPr algn="just"/>
          <a:r>
            <a:rPr lang="es-ES_tradnl" sz="2000" dirty="0" smtClean="0"/>
            <a:t>Mandato al </a:t>
          </a:r>
          <a:r>
            <a:rPr lang="es-ES_tradnl" sz="2000" b="1" dirty="0" smtClean="0"/>
            <a:t>banco de desarrollo para que propicie el crecimiento del sector financiero</a:t>
          </a:r>
          <a:r>
            <a:rPr lang="es-ES_tradnl" sz="2000" dirty="0" smtClean="0"/>
            <a:t>.</a:t>
          </a:r>
        </a:p>
        <a:p>
          <a:pPr algn="just"/>
          <a:r>
            <a:rPr lang="es-ES_tradnl" sz="2000" b="0" dirty="0" smtClean="0"/>
            <a:t>L</a:t>
          </a:r>
          <a:r>
            <a:rPr lang="es-ES_tradnl" sz="2000" dirty="0" smtClean="0"/>
            <a:t>a Reforma contempla </a:t>
          </a:r>
          <a:r>
            <a:rPr lang="es-ES_tradnl" sz="2000" b="1" dirty="0" smtClean="0"/>
            <a:t>que la banca de desarrollo debe maximizar los beneficios de los créditos que realice</a:t>
          </a:r>
          <a:r>
            <a:rPr lang="es-ES_tradnl" sz="1400" b="1" dirty="0" smtClean="0"/>
            <a:t>.</a:t>
          </a:r>
          <a:r>
            <a:rPr lang="es-ES_tradnl" sz="1400" dirty="0" smtClean="0"/>
            <a:t> </a:t>
          </a:r>
          <a:endParaRPr lang="es-MX" sz="1400" dirty="0"/>
        </a:p>
      </dgm:t>
    </dgm:pt>
    <dgm:pt modelId="{CE8B8471-3D5E-422F-84F1-A2ADA29F7DA2}" type="parTrans" cxnId="{A2B4EF31-C9CD-4036-8441-D163AEC6A3EF}">
      <dgm:prSet/>
      <dgm:spPr/>
      <dgm:t>
        <a:bodyPr/>
        <a:lstStyle/>
        <a:p>
          <a:endParaRPr lang="es-MX"/>
        </a:p>
      </dgm:t>
    </dgm:pt>
    <dgm:pt modelId="{A7D19416-9B2B-4AE2-B878-CAFDA00FF0CC}" type="sibTrans" cxnId="{A2B4EF31-C9CD-4036-8441-D163AEC6A3EF}">
      <dgm:prSet/>
      <dgm:spPr/>
      <dgm:t>
        <a:bodyPr/>
        <a:lstStyle/>
        <a:p>
          <a:endParaRPr lang="es-MX"/>
        </a:p>
      </dgm:t>
    </dgm:pt>
    <dgm:pt modelId="{8670BD96-9446-45EC-8AEA-2B401796EDAB}">
      <dgm:prSet phldrT="[Texto]"/>
      <dgm:spPr/>
      <dgm:t>
        <a:bodyPr/>
        <a:lstStyle/>
        <a:p>
          <a:r>
            <a:rPr lang="es-MX" dirty="0" smtClean="0"/>
            <a:t>Segundo Eje:</a:t>
          </a:r>
          <a:endParaRPr lang="es-MX" dirty="0"/>
        </a:p>
      </dgm:t>
    </dgm:pt>
    <dgm:pt modelId="{CC8F323A-212E-431D-BB50-010E485DB600}" type="parTrans" cxnId="{3402CD4C-5769-44A8-942E-558E9611263D}">
      <dgm:prSet/>
      <dgm:spPr/>
      <dgm:t>
        <a:bodyPr/>
        <a:lstStyle/>
        <a:p>
          <a:endParaRPr lang="es-MX"/>
        </a:p>
      </dgm:t>
    </dgm:pt>
    <dgm:pt modelId="{15915C42-57F5-4843-86BA-A9A98D724368}" type="sibTrans" cxnId="{3402CD4C-5769-44A8-942E-558E9611263D}">
      <dgm:prSet/>
      <dgm:spPr/>
      <dgm:t>
        <a:bodyPr/>
        <a:lstStyle/>
        <a:p>
          <a:endParaRPr lang="es-MX"/>
        </a:p>
      </dgm:t>
    </dgm:pt>
    <dgm:pt modelId="{02592276-CDDB-44AC-8D84-3720793A1F2B}">
      <dgm:prSet phldrT="[Texto]"/>
      <dgm:spPr/>
      <dgm:t>
        <a:bodyPr/>
        <a:lstStyle/>
        <a:p>
          <a:r>
            <a:rPr lang="es-ES_tradnl" b="1" dirty="0" smtClean="0"/>
            <a:t>Fomentar la competencia en el sistema financiero para abaratar las tasas</a:t>
          </a:r>
          <a:r>
            <a:rPr lang="es-ES_tradnl" dirty="0" smtClean="0"/>
            <a:t>. </a:t>
          </a:r>
        </a:p>
        <a:p>
          <a:r>
            <a:rPr lang="es-ES_tradnl" b="1" dirty="0" smtClean="0"/>
            <a:t>Con la estructura altamente </a:t>
          </a:r>
          <a:r>
            <a:rPr lang="es-ES_tradnl" b="1" dirty="0" err="1" smtClean="0"/>
            <a:t>oligopolizada</a:t>
          </a:r>
          <a:r>
            <a:rPr lang="es-ES_tradnl" b="1" dirty="0" smtClean="0"/>
            <a:t> del sector bancario-financiero, no hay perspectivas de que se de una competencia.</a:t>
          </a:r>
          <a:endParaRPr lang="es-MX" dirty="0"/>
        </a:p>
      </dgm:t>
    </dgm:pt>
    <dgm:pt modelId="{B0349B5F-B495-430B-9C04-D84DDB989DFE}" type="parTrans" cxnId="{FF586F07-5C00-4A2A-9FEA-0B2C42F7F98F}">
      <dgm:prSet/>
      <dgm:spPr/>
      <dgm:t>
        <a:bodyPr/>
        <a:lstStyle/>
        <a:p>
          <a:endParaRPr lang="es-MX"/>
        </a:p>
      </dgm:t>
    </dgm:pt>
    <dgm:pt modelId="{1AA1FB6F-2942-4260-9F75-396DD67A9ED4}" type="sibTrans" cxnId="{FF586F07-5C00-4A2A-9FEA-0B2C42F7F98F}">
      <dgm:prSet/>
      <dgm:spPr/>
      <dgm:t>
        <a:bodyPr/>
        <a:lstStyle/>
        <a:p>
          <a:endParaRPr lang="es-MX"/>
        </a:p>
      </dgm:t>
    </dgm:pt>
    <dgm:pt modelId="{E9A0EF3D-20DD-43E1-B441-11E959FAFB35}" type="pres">
      <dgm:prSet presAssocID="{FA5F2350-867C-47E4-969F-05F2552AD8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D3A08D90-9921-4635-90E2-37ACDF9720DF}" type="pres">
      <dgm:prSet presAssocID="{49F1A3EA-B418-4312-81D3-8970C6126352}" presName="parenttextcomposite" presStyleCnt="0"/>
      <dgm:spPr/>
    </dgm:pt>
    <dgm:pt modelId="{2C1DF639-A3FD-4573-88FA-CE0B845E3947}" type="pres">
      <dgm:prSet presAssocID="{49F1A3EA-B418-4312-81D3-8970C6126352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FE3F91-1ACA-4087-8468-ED77129F1720}" type="pres">
      <dgm:prSet presAssocID="{49F1A3EA-B418-4312-81D3-8970C6126352}" presName="composite" presStyleCnt="0"/>
      <dgm:spPr/>
    </dgm:pt>
    <dgm:pt modelId="{F2B13DFD-9F87-4F65-A196-61BF2C7999D2}" type="pres">
      <dgm:prSet presAssocID="{49F1A3EA-B418-4312-81D3-8970C6126352}" presName="chevron1" presStyleLbl="alignNode1" presStyleIdx="0" presStyleCnt="14"/>
      <dgm:spPr/>
    </dgm:pt>
    <dgm:pt modelId="{FA7A5D97-52C9-4DC3-A16A-0EC4F4A68974}" type="pres">
      <dgm:prSet presAssocID="{49F1A3EA-B418-4312-81D3-8970C6126352}" presName="chevron2" presStyleLbl="alignNode1" presStyleIdx="1" presStyleCnt="14"/>
      <dgm:spPr/>
    </dgm:pt>
    <dgm:pt modelId="{BEB104CD-4A19-4D85-9061-94463FA81FB8}" type="pres">
      <dgm:prSet presAssocID="{49F1A3EA-B418-4312-81D3-8970C6126352}" presName="chevron3" presStyleLbl="alignNode1" presStyleIdx="2" presStyleCnt="14"/>
      <dgm:spPr/>
    </dgm:pt>
    <dgm:pt modelId="{7425E8B7-116C-4413-A403-AF37D5F007C5}" type="pres">
      <dgm:prSet presAssocID="{49F1A3EA-B418-4312-81D3-8970C6126352}" presName="chevron4" presStyleLbl="alignNode1" presStyleIdx="3" presStyleCnt="14"/>
      <dgm:spPr/>
    </dgm:pt>
    <dgm:pt modelId="{2F34D45A-8DAE-40F7-9EE8-24E5DF308A80}" type="pres">
      <dgm:prSet presAssocID="{49F1A3EA-B418-4312-81D3-8970C6126352}" presName="chevron5" presStyleLbl="alignNode1" presStyleIdx="4" presStyleCnt="14"/>
      <dgm:spPr/>
    </dgm:pt>
    <dgm:pt modelId="{701837F5-F8F4-4B4A-9A71-AA61D0D8DD01}" type="pres">
      <dgm:prSet presAssocID="{49F1A3EA-B418-4312-81D3-8970C6126352}" presName="chevron6" presStyleLbl="alignNode1" presStyleIdx="5" presStyleCnt="14"/>
      <dgm:spPr/>
    </dgm:pt>
    <dgm:pt modelId="{4129A8C6-5A69-4DDC-818D-3A8510A4E219}" type="pres">
      <dgm:prSet presAssocID="{49F1A3EA-B418-4312-81D3-8970C6126352}" presName="chevron7" presStyleLbl="alignNode1" presStyleIdx="6" presStyleCnt="14"/>
      <dgm:spPr/>
    </dgm:pt>
    <dgm:pt modelId="{C7E432CE-E2B7-4D4B-98B1-780B67FE2557}" type="pres">
      <dgm:prSet presAssocID="{49F1A3EA-B418-4312-81D3-8970C6126352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29D764-7998-441F-A19B-BC055529B2EF}" type="pres">
      <dgm:prSet presAssocID="{3C7E379C-E88F-4AC5-839B-B340A07C18C5}" presName="sibTrans" presStyleCnt="0"/>
      <dgm:spPr/>
    </dgm:pt>
    <dgm:pt modelId="{B8944BB4-724D-4CBA-9073-AB71FBA22E98}" type="pres">
      <dgm:prSet presAssocID="{8670BD96-9446-45EC-8AEA-2B401796EDAB}" presName="parenttextcomposite" presStyleCnt="0"/>
      <dgm:spPr/>
    </dgm:pt>
    <dgm:pt modelId="{206650E7-0181-49E0-8107-ACCCBFA4C7EE}" type="pres">
      <dgm:prSet presAssocID="{8670BD96-9446-45EC-8AEA-2B401796EDAB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FBA2F5-2BFB-445D-BC70-A3686E54BEBF}" type="pres">
      <dgm:prSet presAssocID="{8670BD96-9446-45EC-8AEA-2B401796EDAB}" presName="composite" presStyleCnt="0"/>
      <dgm:spPr/>
    </dgm:pt>
    <dgm:pt modelId="{01733148-5C60-4014-8318-A96D54AEDF60}" type="pres">
      <dgm:prSet presAssocID="{8670BD96-9446-45EC-8AEA-2B401796EDAB}" presName="chevron1" presStyleLbl="alignNode1" presStyleIdx="7" presStyleCnt="14"/>
      <dgm:spPr/>
    </dgm:pt>
    <dgm:pt modelId="{A915B24E-D657-4E72-9EEE-1FDBD7009BD7}" type="pres">
      <dgm:prSet presAssocID="{8670BD96-9446-45EC-8AEA-2B401796EDAB}" presName="chevron2" presStyleLbl="alignNode1" presStyleIdx="8" presStyleCnt="14"/>
      <dgm:spPr/>
    </dgm:pt>
    <dgm:pt modelId="{7AE4FAF5-31A7-4D51-B34A-CC5B96DCB44D}" type="pres">
      <dgm:prSet presAssocID="{8670BD96-9446-45EC-8AEA-2B401796EDAB}" presName="chevron3" presStyleLbl="alignNode1" presStyleIdx="9" presStyleCnt="14"/>
      <dgm:spPr/>
    </dgm:pt>
    <dgm:pt modelId="{11A3DC6E-EE8F-469D-A74D-3916514536F0}" type="pres">
      <dgm:prSet presAssocID="{8670BD96-9446-45EC-8AEA-2B401796EDAB}" presName="chevron4" presStyleLbl="alignNode1" presStyleIdx="10" presStyleCnt="14"/>
      <dgm:spPr/>
    </dgm:pt>
    <dgm:pt modelId="{B44328A9-9139-416B-81E5-541301AB3064}" type="pres">
      <dgm:prSet presAssocID="{8670BD96-9446-45EC-8AEA-2B401796EDAB}" presName="chevron5" presStyleLbl="alignNode1" presStyleIdx="11" presStyleCnt="14"/>
      <dgm:spPr/>
    </dgm:pt>
    <dgm:pt modelId="{BD8A9758-70B1-4443-B38A-6A2BB6500A4F}" type="pres">
      <dgm:prSet presAssocID="{8670BD96-9446-45EC-8AEA-2B401796EDAB}" presName="chevron6" presStyleLbl="alignNode1" presStyleIdx="12" presStyleCnt="14"/>
      <dgm:spPr/>
    </dgm:pt>
    <dgm:pt modelId="{CC284195-D9E1-4472-9DD0-42ECC432B4E8}" type="pres">
      <dgm:prSet presAssocID="{8670BD96-9446-45EC-8AEA-2B401796EDAB}" presName="chevron7" presStyleLbl="alignNode1" presStyleIdx="13" presStyleCnt="14"/>
      <dgm:spPr/>
    </dgm:pt>
    <dgm:pt modelId="{C3AD386B-0DA0-4A54-AEC2-AA9726D4D42C}" type="pres">
      <dgm:prSet presAssocID="{8670BD96-9446-45EC-8AEA-2B401796EDAB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B24DB2-9E8C-4A9A-A7D9-84F965845AA2}" type="presOf" srcId="{02592276-CDDB-44AC-8D84-3720793A1F2B}" destId="{C3AD386B-0DA0-4A54-AEC2-AA9726D4D42C}" srcOrd="0" destOrd="0" presId="urn:microsoft.com/office/officeart/2008/layout/VerticalAccentList"/>
    <dgm:cxn modelId="{4592D18C-6E9D-4C24-8BE7-1C88FD3A3B90}" type="presOf" srcId="{FA5F2350-867C-47E4-969F-05F2552AD887}" destId="{E9A0EF3D-20DD-43E1-B441-11E959FAFB35}" srcOrd="0" destOrd="0" presId="urn:microsoft.com/office/officeart/2008/layout/VerticalAccentList"/>
    <dgm:cxn modelId="{5BAD7F06-5C3C-4AB2-97A8-31BC6F9380AB}" type="presOf" srcId="{3F8DFC6D-59B5-4EEF-A542-EAF4FE6D4595}" destId="{C7E432CE-E2B7-4D4B-98B1-780B67FE2557}" srcOrd="0" destOrd="0" presId="urn:microsoft.com/office/officeart/2008/layout/VerticalAccentList"/>
    <dgm:cxn modelId="{7292FDCF-D603-4C58-BE25-741B557B4E3B}" type="presOf" srcId="{8670BD96-9446-45EC-8AEA-2B401796EDAB}" destId="{206650E7-0181-49E0-8107-ACCCBFA4C7EE}" srcOrd="0" destOrd="0" presId="urn:microsoft.com/office/officeart/2008/layout/VerticalAccentList"/>
    <dgm:cxn modelId="{541BCEE3-6ECA-4365-8D37-2F9B1E011485}" srcId="{FA5F2350-867C-47E4-969F-05F2552AD887}" destId="{49F1A3EA-B418-4312-81D3-8970C6126352}" srcOrd="0" destOrd="0" parTransId="{5C679226-A878-422D-8037-A911E0403249}" sibTransId="{3C7E379C-E88F-4AC5-839B-B340A07C18C5}"/>
    <dgm:cxn modelId="{A2B4EF31-C9CD-4036-8441-D163AEC6A3EF}" srcId="{49F1A3EA-B418-4312-81D3-8970C6126352}" destId="{3F8DFC6D-59B5-4EEF-A542-EAF4FE6D4595}" srcOrd="0" destOrd="0" parTransId="{CE8B8471-3D5E-422F-84F1-A2ADA29F7DA2}" sibTransId="{A7D19416-9B2B-4AE2-B878-CAFDA00FF0CC}"/>
    <dgm:cxn modelId="{3402CD4C-5769-44A8-942E-558E9611263D}" srcId="{FA5F2350-867C-47E4-969F-05F2552AD887}" destId="{8670BD96-9446-45EC-8AEA-2B401796EDAB}" srcOrd="1" destOrd="0" parTransId="{CC8F323A-212E-431D-BB50-010E485DB600}" sibTransId="{15915C42-57F5-4843-86BA-A9A98D724368}"/>
    <dgm:cxn modelId="{FF586F07-5C00-4A2A-9FEA-0B2C42F7F98F}" srcId="{8670BD96-9446-45EC-8AEA-2B401796EDAB}" destId="{02592276-CDDB-44AC-8D84-3720793A1F2B}" srcOrd="0" destOrd="0" parTransId="{B0349B5F-B495-430B-9C04-D84DDB989DFE}" sibTransId="{1AA1FB6F-2942-4260-9F75-396DD67A9ED4}"/>
    <dgm:cxn modelId="{CCEF5418-7126-411E-B466-8326E3B6F59A}" type="presOf" srcId="{49F1A3EA-B418-4312-81D3-8970C6126352}" destId="{2C1DF639-A3FD-4573-88FA-CE0B845E3947}" srcOrd="0" destOrd="0" presId="urn:microsoft.com/office/officeart/2008/layout/VerticalAccentList"/>
    <dgm:cxn modelId="{E455DB89-26EA-43B8-8FBE-24A7055DDD5E}" type="presParOf" srcId="{E9A0EF3D-20DD-43E1-B441-11E959FAFB35}" destId="{D3A08D90-9921-4635-90E2-37ACDF9720DF}" srcOrd="0" destOrd="0" presId="urn:microsoft.com/office/officeart/2008/layout/VerticalAccentList"/>
    <dgm:cxn modelId="{5D69935B-EDA7-4D95-B945-1F1B7292105F}" type="presParOf" srcId="{D3A08D90-9921-4635-90E2-37ACDF9720DF}" destId="{2C1DF639-A3FD-4573-88FA-CE0B845E3947}" srcOrd="0" destOrd="0" presId="urn:microsoft.com/office/officeart/2008/layout/VerticalAccentList"/>
    <dgm:cxn modelId="{ECB7C36A-DB7A-472F-8599-34716F472E86}" type="presParOf" srcId="{E9A0EF3D-20DD-43E1-B441-11E959FAFB35}" destId="{E3FE3F91-1ACA-4087-8468-ED77129F1720}" srcOrd="1" destOrd="0" presId="urn:microsoft.com/office/officeart/2008/layout/VerticalAccentList"/>
    <dgm:cxn modelId="{E7EC0577-CB72-4BA9-8E5B-6D6BA4BD6B26}" type="presParOf" srcId="{E3FE3F91-1ACA-4087-8468-ED77129F1720}" destId="{F2B13DFD-9F87-4F65-A196-61BF2C7999D2}" srcOrd="0" destOrd="0" presId="urn:microsoft.com/office/officeart/2008/layout/VerticalAccentList"/>
    <dgm:cxn modelId="{76F8996E-D561-4760-ABB8-29308E96EC33}" type="presParOf" srcId="{E3FE3F91-1ACA-4087-8468-ED77129F1720}" destId="{FA7A5D97-52C9-4DC3-A16A-0EC4F4A68974}" srcOrd="1" destOrd="0" presId="urn:microsoft.com/office/officeart/2008/layout/VerticalAccentList"/>
    <dgm:cxn modelId="{59A85FD8-3E75-4557-BA9B-1C5D90113176}" type="presParOf" srcId="{E3FE3F91-1ACA-4087-8468-ED77129F1720}" destId="{BEB104CD-4A19-4D85-9061-94463FA81FB8}" srcOrd="2" destOrd="0" presId="urn:microsoft.com/office/officeart/2008/layout/VerticalAccentList"/>
    <dgm:cxn modelId="{2214DFCC-7E1D-4D98-96D6-13018E798372}" type="presParOf" srcId="{E3FE3F91-1ACA-4087-8468-ED77129F1720}" destId="{7425E8B7-116C-4413-A403-AF37D5F007C5}" srcOrd="3" destOrd="0" presId="urn:microsoft.com/office/officeart/2008/layout/VerticalAccentList"/>
    <dgm:cxn modelId="{1ED8E56D-EC20-49AB-9F49-AB6448477988}" type="presParOf" srcId="{E3FE3F91-1ACA-4087-8468-ED77129F1720}" destId="{2F34D45A-8DAE-40F7-9EE8-24E5DF308A80}" srcOrd="4" destOrd="0" presId="urn:microsoft.com/office/officeart/2008/layout/VerticalAccentList"/>
    <dgm:cxn modelId="{BEB475FF-76A7-4221-9791-683BBAB80AA1}" type="presParOf" srcId="{E3FE3F91-1ACA-4087-8468-ED77129F1720}" destId="{701837F5-F8F4-4B4A-9A71-AA61D0D8DD01}" srcOrd="5" destOrd="0" presId="urn:microsoft.com/office/officeart/2008/layout/VerticalAccentList"/>
    <dgm:cxn modelId="{BDA1DE33-7431-4EFD-B49F-25C6BA8CA032}" type="presParOf" srcId="{E3FE3F91-1ACA-4087-8468-ED77129F1720}" destId="{4129A8C6-5A69-4DDC-818D-3A8510A4E219}" srcOrd="6" destOrd="0" presId="urn:microsoft.com/office/officeart/2008/layout/VerticalAccentList"/>
    <dgm:cxn modelId="{F2CE4FDC-9483-4556-838F-606B86A457D6}" type="presParOf" srcId="{E3FE3F91-1ACA-4087-8468-ED77129F1720}" destId="{C7E432CE-E2B7-4D4B-98B1-780B67FE2557}" srcOrd="7" destOrd="0" presId="urn:microsoft.com/office/officeart/2008/layout/VerticalAccentList"/>
    <dgm:cxn modelId="{774E772B-9E3B-4DF6-AEC2-6BC2BFD58446}" type="presParOf" srcId="{E9A0EF3D-20DD-43E1-B441-11E959FAFB35}" destId="{B229D764-7998-441F-A19B-BC055529B2EF}" srcOrd="2" destOrd="0" presId="urn:microsoft.com/office/officeart/2008/layout/VerticalAccentList"/>
    <dgm:cxn modelId="{68AE7BA4-BC7A-43B0-A754-90F65A0F52E4}" type="presParOf" srcId="{E9A0EF3D-20DD-43E1-B441-11E959FAFB35}" destId="{B8944BB4-724D-4CBA-9073-AB71FBA22E98}" srcOrd="3" destOrd="0" presId="urn:microsoft.com/office/officeart/2008/layout/VerticalAccentList"/>
    <dgm:cxn modelId="{A28D3549-8935-4EB2-ABDF-7A9B788D5DC5}" type="presParOf" srcId="{B8944BB4-724D-4CBA-9073-AB71FBA22E98}" destId="{206650E7-0181-49E0-8107-ACCCBFA4C7EE}" srcOrd="0" destOrd="0" presId="urn:microsoft.com/office/officeart/2008/layout/VerticalAccentList"/>
    <dgm:cxn modelId="{4304D8BC-09B4-44F1-B8EB-9632CE6A227B}" type="presParOf" srcId="{E9A0EF3D-20DD-43E1-B441-11E959FAFB35}" destId="{EFFBA2F5-2BFB-445D-BC70-A3686E54BEBF}" srcOrd="4" destOrd="0" presId="urn:microsoft.com/office/officeart/2008/layout/VerticalAccentList"/>
    <dgm:cxn modelId="{6DA37D2B-2B0A-4514-B6AB-4781CD9BB046}" type="presParOf" srcId="{EFFBA2F5-2BFB-445D-BC70-A3686E54BEBF}" destId="{01733148-5C60-4014-8318-A96D54AEDF60}" srcOrd="0" destOrd="0" presId="urn:microsoft.com/office/officeart/2008/layout/VerticalAccentList"/>
    <dgm:cxn modelId="{2E5C851B-27CB-47A7-AA76-9891F0883887}" type="presParOf" srcId="{EFFBA2F5-2BFB-445D-BC70-A3686E54BEBF}" destId="{A915B24E-D657-4E72-9EEE-1FDBD7009BD7}" srcOrd="1" destOrd="0" presId="urn:microsoft.com/office/officeart/2008/layout/VerticalAccentList"/>
    <dgm:cxn modelId="{7DA85D20-572A-44D6-995B-50F2068EBFBF}" type="presParOf" srcId="{EFFBA2F5-2BFB-445D-BC70-A3686E54BEBF}" destId="{7AE4FAF5-31A7-4D51-B34A-CC5B96DCB44D}" srcOrd="2" destOrd="0" presId="urn:microsoft.com/office/officeart/2008/layout/VerticalAccentList"/>
    <dgm:cxn modelId="{1C6E39FF-8CC8-48E0-B0A7-BB8D078E037B}" type="presParOf" srcId="{EFFBA2F5-2BFB-445D-BC70-A3686E54BEBF}" destId="{11A3DC6E-EE8F-469D-A74D-3916514536F0}" srcOrd="3" destOrd="0" presId="urn:microsoft.com/office/officeart/2008/layout/VerticalAccentList"/>
    <dgm:cxn modelId="{E5BF7FD9-5FF4-40EB-A026-BF06DBB88052}" type="presParOf" srcId="{EFFBA2F5-2BFB-445D-BC70-A3686E54BEBF}" destId="{B44328A9-9139-416B-81E5-541301AB3064}" srcOrd="4" destOrd="0" presId="urn:microsoft.com/office/officeart/2008/layout/VerticalAccentList"/>
    <dgm:cxn modelId="{0F23613B-E27B-41BB-8487-DBD3DC2954EA}" type="presParOf" srcId="{EFFBA2F5-2BFB-445D-BC70-A3686E54BEBF}" destId="{BD8A9758-70B1-4443-B38A-6A2BB6500A4F}" srcOrd="5" destOrd="0" presId="urn:microsoft.com/office/officeart/2008/layout/VerticalAccentList"/>
    <dgm:cxn modelId="{C7821AD1-CBD9-4EBC-A7EB-2CC0C4044812}" type="presParOf" srcId="{EFFBA2F5-2BFB-445D-BC70-A3686E54BEBF}" destId="{CC284195-D9E1-4472-9DD0-42ECC432B4E8}" srcOrd="6" destOrd="0" presId="urn:microsoft.com/office/officeart/2008/layout/VerticalAccentList"/>
    <dgm:cxn modelId="{DF610851-8787-45FD-9341-1E4018236DCA}" type="presParOf" srcId="{EFFBA2F5-2BFB-445D-BC70-A3686E54BEBF}" destId="{C3AD386B-0DA0-4A54-AEC2-AA9726D4D42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3B7549-6C00-4900-A3B8-BFC2B244F48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90FAB5-1EA3-4708-AE99-43EC1C4DCCDC}">
      <dgm:prSet phldrT="[Texto]"/>
      <dgm:spPr/>
      <dgm:t>
        <a:bodyPr/>
        <a:lstStyle/>
        <a:p>
          <a:r>
            <a:rPr lang="es-MX" dirty="0" smtClean="0"/>
            <a:t>Tercer Eje:</a:t>
          </a:r>
          <a:endParaRPr lang="es-MX" dirty="0"/>
        </a:p>
      </dgm:t>
    </dgm:pt>
    <dgm:pt modelId="{7F74CACE-55C6-4165-A3A9-7F673B145FA5}" type="parTrans" cxnId="{4E2CBCE1-8E90-48CE-9B23-FE85F03773CC}">
      <dgm:prSet/>
      <dgm:spPr/>
      <dgm:t>
        <a:bodyPr/>
        <a:lstStyle/>
        <a:p>
          <a:endParaRPr lang="es-MX"/>
        </a:p>
      </dgm:t>
    </dgm:pt>
    <dgm:pt modelId="{45D3C541-D8EE-44BD-BD31-2E740E287277}" type="sibTrans" cxnId="{4E2CBCE1-8E90-48CE-9B23-FE85F03773CC}">
      <dgm:prSet/>
      <dgm:spPr/>
      <dgm:t>
        <a:bodyPr/>
        <a:lstStyle/>
        <a:p>
          <a:endParaRPr lang="es-MX"/>
        </a:p>
      </dgm:t>
    </dgm:pt>
    <dgm:pt modelId="{4307E8A6-A208-44F5-B356-BFDB1394B91C}">
      <dgm:prSet phldrT="[Texto]"/>
      <dgm:spPr/>
      <dgm:t>
        <a:bodyPr/>
        <a:lstStyle/>
        <a:p>
          <a:r>
            <a:rPr lang="es-ES_tradnl" b="1" dirty="0" smtClean="0"/>
            <a:t>Reduce el riesgo de la actividad bancaria simplificando los regímenes para el otorgamiento y ejecución de garantías  crediticias</a:t>
          </a:r>
          <a:r>
            <a:rPr lang="es-ES_tradnl" dirty="0" smtClean="0"/>
            <a:t>. </a:t>
          </a:r>
        </a:p>
        <a:p>
          <a:r>
            <a:rPr lang="es-ES_tradnl" b="1" dirty="0" smtClean="0"/>
            <a:t>Se apoyarán a sectores que no tienen acceso al crédito, siempre que otorguen garantías que respondan por los éstos</a:t>
          </a:r>
          <a:r>
            <a:rPr lang="es-ES_tradnl" dirty="0" smtClean="0"/>
            <a:t>.</a:t>
          </a:r>
          <a:endParaRPr lang="es-MX" dirty="0"/>
        </a:p>
      </dgm:t>
    </dgm:pt>
    <dgm:pt modelId="{07F13623-813C-4DA8-92EC-1B196987122F}" type="parTrans" cxnId="{A0529DD8-5917-4381-B214-ED44F04D5FF2}">
      <dgm:prSet/>
      <dgm:spPr/>
      <dgm:t>
        <a:bodyPr/>
        <a:lstStyle/>
        <a:p>
          <a:endParaRPr lang="es-MX"/>
        </a:p>
      </dgm:t>
    </dgm:pt>
    <dgm:pt modelId="{5A2B21BC-4DE0-49F4-9CB2-B219E852FA34}" type="sibTrans" cxnId="{A0529DD8-5917-4381-B214-ED44F04D5FF2}">
      <dgm:prSet/>
      <dgm:spPr/>
      <dgm:t>
        <a:bodyPr/>
        <a:lstStyle/>
        <a:p>
          <a:endParaRPr lang="es-MX"/>
        </a:p>
      </dgm:t>
    </dgm:pt>
    <dgm:pt modelId="{8E9BA697-EF41-42A7-826F-C2727055B1C0}">
      <dgm:prSet phldrT="[Texto]" custT="1"/>
      <dgm:spPr/>
      <dgm:t>
        <a:bodyPr/>
        <a:lstStyle/>
        <a:p>
          <a:r>
            <a:rPr lang="es-ES_tradnl" sz="2400" b="1" dirty="0" smtClean="0"/>
            <a:t>Penaliza al deudor. Facilita la liquidación de empresas para proteger al acreedor.  </a:t>
          </a:r>
          <a:endParaRPr lang="es-ES_tradnl" sz="1900" b="1" dirty="0" smtClean="0"/>
        </a:p>
      </dgm:t>
    </dgm:pt>
    <dgm:pt modelId="{A37B7AFE-B5F4-44F7-9FEE-F48FA25B3697}" type="sibTrans" cxnId="{FB23291B-167C-4F93-899F-32CE094468BF}">
      <dgm:prSet/>
      <dgm:spPr/>
      <dgm:t>
        <a:bodyPr/>
        <a:lstStyle/>
        <a:p>
          <a:endParaRPr lang="es-MX"/>
        </a:p>
      </dgm:t>
    </dgm:pt>
    <dgm:pt modelId="{A7AF6283-D78A-4F82-B6D6-F3C08D8BA085}" type="parTrans" cxnId="{FB23291B-167C-4F93-899F-32CE094468BF}">
      <dgm:prSet/>
      <dgm:spPr/>
      <dgm:t>
        <a:bodyPr/>
        <a:lstStyle/>
        <a:p>
          <a:endParaRPr lang="es-MX"/>
        </a:p>
      </dgm:t>
    </dgm:pt>
    <dgm:pt modelId="{A5056389-212A-44AB-89B8-4C6B0456C191}">
      <dgm:prSet phldrT="[Texto]"/>
      <dgm:spPr/>
      <dgm:t>
        <a:bodyPr/>
        <a:lstStyle/>
        <a:p>
          <a:endParaRPr lang="es-MX" dirty="0"/>
        </a:p>
      </dgm:t>
    </dgm:pt>
    <dgm:pt modelId="{39368A72-681F-454D-9ACC-48D6048DF81E}" type="sibTrans" cxnId="{44025C8E-EA91-4E82-8BB2-72FBDF075B5D}">
      <dgm:prSet/>
      <dgm:spPr/>
      <dgm:t>
        <a:bodyPr/>
        <a:lstStyle/>
        <a:p>
          <a:endParaRPr lang="es-MX"/>
        </a:p>
      </dgm:t>
    </dgm:pt>
    <dgm:pt modelId="{4321ED8F-80F9-489D-8B12-5F4A51EF1727}" type="parTrans" cxnId="{44025C8E-EA91-4E82-8BB2-72FBDF075B5D}">
      <dgm:prSet/>
      <dgm:spPr/>
      <dgm:t>
        <a:bodyPr/>
        <a:lstStyle/>
        <a:p>
          <a:endParaRPr lang="es-MX"/>
        </a:p>
      </dgm:t>
    </dgm:pt>
    <dgm:pt modelId="{DED2B022-BAA8-4B64-A58F-20D28D6253C8}" type="pres">
      <dgm:prSet presAssocID="{CB3B7549-6C00-4900-A3B8-BFC2B244F48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368E81B-E7DD-46BD-9E8F-493BDD7A0760}" type="pres">
      <dgm:prSet presAssocID="{EC90FAB5-1EA3-4708-AE99-43EC1C4DCCDC}" presName="parenttextcomposite" presStyleCnt="0"/>
      <dgm:spPr/>
    </dgm:pt>
    <dgm:pt modelId="{A0213B4D-7F07-4C28-8A9F-0BDADC387F06}" type="pres">
      <dgm:prSet presAssocID="{EC90FAB5-1EA3-4708-AE99-43EC1C4DCCD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8F2DFE-443A-4CC5-8C0D-E9859F06D1B1}" type="pres">
      <dgm:prSet presAssocID="{EC90FAB5-1EA3-4708-AE99-43EC1C4DCCDC}" presName="composite" presStyleCnt="0"/>
      <dgm:spPr/>
    </dgm:pt>
    <dgm:pt modelId="{FAF1434D-D2CB-477F-9962-6ABB69562CD3}" type="pres">
      <dgm:prSet presAssocID="{EC90FAB5-1EA3-4708-AE99-43EC1C4DCCDC}" presName="chevron1" presStyleLbl="alignNode1" presStyleIdx="0" presStyleCnt="14"/>
      <dgm:spPr/>
    </dgm:pt>
    <dgm:pt modelId="{2A1D7BCA-2EE2-4CAC-BC2B-CFEFF0371DB4}" type="pres">
      <dgm:prSet presAssocID="{EC90FAB5-1EA3-4708-AE99-43EC1C4DCCDC}" presName="chevron2" presStyleLbl="alignNode1" presStyleIdx="1" presStyleCnt="14"/>
      <dgm:spPr/>
    </dgm:pt>
    <dgm:pt modelId="{C59CA516-E95E-4F41-8029-2ED9BAFE9507}" type="pres">
      <dgm:prSet presAssocID="{EC90FAB5-1EA3-4708-AE99-43EC1C4DCCDC}" presName="chevron3" presStyleLbl="alignNode1" presStyleIdx="2" presStyleCnt="14"/>
      <dgm:spPr/>
    </dgm:pt>
    <dgm:pt modelId="{8BBB8C35-74E2-495B-8D63-0C4B7D72B060}" type="pres">
      <dgm:prSet presAssocID="{EC90FAB5-1EA3-4708-AE99-43EC1C4DCCDC}" presName="chevron4" presStyleLbl="alignNode1" presStyleIdx="3" presStyleCnt="14"/>
      <dgm:spPr/>
    </dgm:pt>
    <dgm:pt modelId="{0E65A5C1-9A81-48D3-8360-75EB7EC4BCB6}" type="pres">
      <dgm:prSet presAssocID="{EC90FAB5-1EA3-4708-AE99-43EC1C4DCCDC}" presName="chevron5" presStyleLbl="alignNode1" presStyleIdx="4" presStyleCnt="14"/>
      <dgm:spPr/>
    </dgm:pt>
    <dgm:pt modelId="{B3644613-4AA8-4731-9449-E35D8D076AB8}" type="pres">
      <dgm:prSet presAssocID="{EC90FAB5-1EA3-4708-AE99-43EC1C4DCCDC}" presName="chevron6" presStyleLbl="alignNode1" presStyleIdx="5" presStyleCnt="14"/>
      <dgm:spPr/>
    </dgm:pt>
    <dgm:pt modelId="{740F81D0-B1A6-4E95-9F3F-9016BF7B110B}" type="pres">
      <dgm:prSet presAssocID="{EC90FAB5-1EA3-4708-AE99-43EC1C4DCCDC}" presName="chevron7" presStyleLbl="alignNode1" presStyleIdx="6" presStyleCnt="14"/>
      <dgm:spPr/>
    </dgm:pt>
    <dgm:pt modelId="{4CA1754D-929B-4D73-87A2-23C9A8484C22}" type="pres">
      <dgm:prSet presAssocID="{EC90FAB5-1EA3-4708-AE99-43EC1C4DCCDC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18786E-176C-4277-891B-A06DF10CEC6F}" type="pres">
      <dgm:prSet presAssocID="{45D3C541-D8EE-44BD-BD31-2E740E287277}" presName="sibTrans" presStyleCnt="0"/>
      <dgm:spPr/>
    </dgm:pt>
    <dgm:pt modelId="{34224581-5F7D-4AE0-819F-5AAAAECC69D0}" type="pres">
      <dgm:prSet presAssocID="{A5056389-212A-44AB-89B8-4C6B0456C191}" presName="parenttextcomposite" presStyleCnt="0"/>
      <dgm:spPr/>
    </dgm:pt>
    <dgm:pt modelId="{7F476664-172C-4640-AB27-C597FBFB5BF2}" type="pres">
      <dgm:prSet presAssocID="{A5056389-212A-44AB-89B8-4C6B0456C191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D72B38-4114-4402-AB7A-B80F689AF0A4}" type="pres">
      <dgm:prSet presAssocID="{A5056389-212A-44AB-89B8-4C6B0456C191}" presName="composite" presStyleCnt="0"/>
      <dgm:spPr/>
    </dgm:pt>
    <dgm:pt modelId="{8F8F77A4-4FB5-49FB-9CAE-BE93DCD64AE7}" type="pres">
      <dgm:prSet presAssocID="{A5056389-212A-44AB-89B8-4C6B0456C191}" presName="chevron1" presStyleLbl="alignNode1" presStyleIdx="7" presStyleCnt="14"/>
      <dgm:spPr/>
    </dgm:pt>
    <dgm:pt modelId="{54A8DA84-ECAF-4B06-94B3-B3AB190257F7}" type="pres">
      <dgm:prSet presAssocID="{A5056389-212A-44AB-89B8-4C6B0456C191}" presName="chevron2" presStyleLbl="alignNode1" presStyleIdx="8" presStyleCnt="14"/>
      <dgm:spPr/>
    </dgm:pt>
    <dgm:pt modelId="{0BEB9A03-8BCF-4C46-A194-CFA6985DED61}" type="pres">
      <dgm:prSet presAssocID="{A5056389-212A-44AB-89B8-4C6B0456C191}" presName="chevron3" presStyleLbl="alignNode1" presStyleIdx="9" presStyleCnt="14"/>
      <dgm:spPr/>
    </dgm:pt>
    <dgm:pt modelId="{09F6B14E-9AE1-46C0-98C5-602A667BB64C}" type="pres">
      <dgm:prSet presAssocID="{A5056389-212A-44AB-89B8-4C6B0456C191}" presName="chevron4" presStyleLbl="alignNode1" presStyleIdx="10" presStyleCnt="14"/>
      <dgm:spPr/>
    </dgm:pt>
    <dgm:pt modelId="{7047664D-D16F-45ED-B0DB-E324FE313512}" type="pres">
      <dgm:prSet presAssocID="{A5056389-212A-44AB-89B8-4C6B0456C191}" presName="chevron5" presStyleLbl="alignNode1" presStyleIdx="11" presStyleCnt="14"/>
      <dgm:spPr/>
    </dgm:pt>
    <dgm:pt modelId="{5DD995A1-F7D9-4D67-A751-6DC737939696}" type="pres">
      <dgm:prSet presAssocID="{A5056389-212A-44AB-89B8-4C6B0456C191}" presName="chevron6" presStyleLbl="alignNode1" presStyleIdx="12" presStyleCnt="14"/>
      <dgm:spPr/>
    </dgm:pt>
    <dgm:pt modelId="{86A2F3FE-A874-4D5E-A6CB-C9B0E97A6967}" type="pres">
      <dgm:prSet presAssocID="{A5056389-212A-44AB-89B8-4C6B0456C191}" presName="chevron7" presStyleLbl="alignNode1" presStyleIdx="13" presStyleCnt="14"/>
      <dgm:spPr/>
    </dgm:pt>
    <dgm:pt modelId="{7F24334F-2326-4FFF-94BA-368DF6593832}" type="pres">
      <dgm:prSet presAssocID="{A5056389-212A-44AB-89B8-4C6B0456C191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7F341BC-9AD7-4AE1-A0B7-80F4B182D449}" type="presOf" srcId="{A5056389-212A-44AB-89B8-4C6B0456C191}" destId="{7F476664-172C-4640-AB27-C597FBFB5BF2}" srcOrd="0" destOrd="0" presId="urn:microsoft.com/office/officeart/2008/layout/VerticalAccentList"/>
    <dgm:cxn modelId="{D73F87EB-5B69-4A3A-92BD-D4A95E4F9877}" type="presOf" srcId="{EC90FAB5-1EA3-4708-AE99-43EC1C4DCCDC}" destId="{A0213B4D-7F07-4C28-8A9F-0BDADC387F06}" srcOrd="0" destOrd="0" presId="urn:microsoft.com/office/officeart/2008/layout/VerticalAccentList"/>
    <dgm:cxn modelId="{E6879718-6042-4BA7-BD22-419B938CE739}" type="presOf" srcId="{CB3B7549-6C00-4900-A3B8-BFC2B244F48B}" destId="{DED2B022-BAA8-4B64-A58F-20D28D6253C8}" srcOrd="0" destOrd="0" presId="urn:microsoft.com/office/officeart/2008/layout/VerticalAccentList"/>
    <dgm:cxn modelId="{FB23291B-167C-4F93-899F-32CE094468BF}" srcId="{A5056389-212A-44AB-89B8-4C6B0456C191}" destId="{8E9BA697-EF41-42A7-826F-C2727055B1C0}" srcOrd="0" destOrd="0" parTransId="{A7AF6283-D78A-4F82-B6D6-F3C08D8BA085}" sibTransId="{A37B7AFE-B5F4-44F7-9FEE-F48FA25B3697}"/>
    <dgm:cxn modelId="{4E2CBCE1-8E90-48CE-9B23-FE85F03773CC}" srcId="{CB3B7549-6C00-4900-A3B8-BFC2B244F48B}" destId="{EC90FAB5-1EA3-4708-AE99-43EC1C4DCCDC}" srcOrd="0" destOrd="0" parTransId="{7F74CACE-55C6-4165-A3A9-7F673B145FA5}" sibTransId="{45D3C541-D8EE-44BD-BD31-2E740E287277}"/>
    <dgm:cxn modelId="{56EAD1B8-DBA4-4983-A40F-8CC3E2DFFC89}" type="presOf" srcId="{4307E8A6-A208-44F5-B356-BFDB1394B91C}" destId="{4CA1754D-929B-4D73-87A2-23C9A8484C22}" srcOrd="0" destOrd="0" presId="urn:microsoft.com/office/officeart/2008/layout/VerticalAccentList"/>
    <dgm:cxn modelId="{44025C8E-EA91-4E82-8BB2-72FBDF075B5D}" srcId="{CB3B7549-6C00-4900-A3B8-BFC2B244F48B}" destId="{A5056389-212A-44AB-89B8-4C6B0456C191}" srcOrd="1" destOrd="0" parTransId="{4321ED8F-80F9-489D-8B12-5F4A51EF1727}" sibTransId="{39368A72-681F-454D-9ACC-48D6048DF81E}"/>
    <dgm:cxn modelId="{9EA35801-5861-4662-829F-F5436CBDA4FD}" type="presOf" srcId="{8E9BA697-EF41-42A7-826F-C2727055B1C0}" destId="{7F24334F-2326-4FFF-94BA-368DF6593832}" srcOrd="0" destOrd="0" presId="urn:microsoft.com/office/officeart/2008/layout/VerticalAccentList"/>
    <dgm:cxn modelId="{A0529DD8-5917-4381-B214-ED44F04D5FF2}" srcId="{EC90FAB5-1EA3-4708-AE99-43EC1C4DCCDC}" destId="{4307E8A6-A208-44F5-B356-BFDB1394B91C}" srcOrd="0" destOrd="0" parTransId="{07F13623-813C-4DA8-92EC-1B196987122F}" sibTransId="{5A2B21BC-4DE0-49F4-9CB2-B219E852FA34}"/>
    <dgm:cxn modelId="{D4181E11-A35C-47EE-A8C1-189A816B287B}" type="presParOf" srcId="{DED2B022-BAA8-4B64-A58F-20D28D6253C8}" destId="{1368E81B-E7DD-46BD-9E8F-493BDD7A0760}" srcOrd="0" destOrd="0" presId="urn:microsoft.com/office/officeart/2008/layout/VerticalAccentList"/>
    <dgm:cxn modelId="{03BBA396-8ACD-4169-9BFE-05876DB2C710}" type="presParOf" srcId="{1368E81B-E7DD-46BD-9E8F-493BDD7A0760}" destId="{A0213B4D-7F07-4C28-8A9F-0BDADC387F06}" srcOrd="0" destOrd="0" presId="urn:microsoft.com/office/officeart/2008/layout/VerticalAccentList"/>
    <dgm:cxn modelId="{9884E2F9-FCE3-4441-A185-7F6208A37EBA}" type="presParOf" srcId="{DED2B022-BAA8-4B64-A58F-20D28D6253C8}" destId="{7A8F2DFE-443A-4CC5-8C0D-E9859F06D1B1}" srcOrd="1" destOrd="0" presId="urn:microsoft.com/office/officeart/2008/layout/VerticalAccentList"/>
    <dgm:cxn modelId="{7EF5B61F-F2D8-40F1-B843-76DBD0C141F0}" type="presParOf" srcId="{7A8F2DFE-443A-4CC5-8C0D-E9859F06D1B1}" destId="{FAF1434D-D2CB-477F-9962-6ABB69562CD3}" srcOrd="0" destOrd="0" presId="urn:microsoft.com/office/officeart/2008/layout/VerticalAccentList"/>
    <dgm:cxn modelId="{1FCBB12B-310C-40A2-8CE9-13CFC11CBC71}" type="presParOf" srcId="{7A8F2DFE-443A-4CC5-8C0D-E9859F06D1B1}" destId="{2A1D7BCA-2EE2-4CAC-BC2B-CFEFF0371DB4}" srcOrd="1" destOrd="0" presId="urn:microsoft.com/office/officeart/2008/layout/VerticalAccentList"/>
    <dgm:cxn modelId="{9AF80EA1-A34B-434B-9F4A-FF3E5562C2AC}" type="presParOf" srcId="{7A8F2DFE-443A-4CC5-8C0D-E9859F06D1B1}" destId="{C59CA516-E95E-4F41-8029-2ED9BAFE9507}" srcOrd="2" destOrd="0" presId="urn:microsoft.com/office/officeart/2008/layout/VerticalAccentList"/>
    <dgm:cxn modelId="{750CEC73-AA1B-4800-B6F0-F508EE251DB1}" type="presParOf" srcId="{7A8F2DFE-443A-4CC5-8C0D-E9859F06D1B1}" destId="{8BBB8C35-74E2-495B-8D63-0C4B7D72B060}" srcOrd="3" destOrd="0" presId="urn:microsoft.com/office/officeart/2008/layout/VerticalAccentList"/>
    <dgm:cxn modelId="{2F59C4EA-5997-4850-BB64-512F5EA20676}" type="presParOf" srcId="{7A8F2DFE-443A-4CC5-8C0D-E9859F06D1B1}" destId="{0E65A5C1-9A81-48D3-8360-75EB7EC4BCB6}" srcOrd="4" destOrd="0" presId="urn:microsoft.com/office/officeart/2008/layout/VerticalAccentList"/>
    <dgm:cxn modelId="{E5ABF07B-3713-4CE3-87E6-84FE82182A6D}" type="presParOf" srcId="{7A8F2DFE-443A-4CC5-8C0D-E9859F06D1B1}" destId="{B3644613-4AA8-4731-9449-E35D8D076AB8}" srcOrd="5" destOrd="0" presId="urn:microsoft.com/office/officeart/2008/layout/VerticalAccentList"/>
    <dgm:cxn modelId="{8220D7CC-54C1-4ED3-BC92-6FE3DB128A4A}" type="presParOf" srcId="{7A8F2DFE-443A-4CC5-8C0D-E9859F06D1B1}" destId="{740F81D0-B1A6-4E95-9F3F-9016BF7B110B}" srcOrd="6" destOrd="0" presId="urn:microsoft.com/office/officeart/2008/layout/VerticalAccentList"/>
    <dgm:cxn modelId="{DEF0273D-00E7-4D45-A301-D86D0C8ED573}" type="presParOf" srcId="{7A8F2DFE-443A-4CC5-8C0D-E9859F06D1B1}" destId="{4CA1754D-929B-4D73-87A2-23C9A8484C22}" srcOrd="7" destOrd="0" presId="urn:microsoft.com/office/officeart/2008/layout/VerticalAccentList"/>
    <dgm:cxn modelId="{C1505CF8-9507-46CB-9088-F642ED6F005B}" type="presParOf" srcId="{DED2B022-BAA8-4B64-A58F-20D28D6253C8}" destId="{8D18786E-176C-4277-891B-A06DF10CEC6F}" srcOrd="2" destOrd="0" presId="urn:microsoft.com/office/officeart/2008/layout/VerticalAccentList"/>
    <dgm:cxn modelId="{CEB7B5DE-D7D9-4F91-B7D2-B65937715C09}" type="presParOf" srcId="{DED2B022-BAA8-4B64-A58F-20D28D6253C8}" destId="{34224581-5F7D-4AE0-819F-5AAAAECC69D0}" srcOrd="3" destOrd="0" presId="urn:microsoft.com/office/officeart/2008/layout/VerticalAccentList"/>
    <dgm:cxn modelId="{191C5AF7-AF72-4C7E-921C-B023CE7A92D4}" type="presParOf" srcId="{34224581-5F7D-4AE0-819F-5AAAAECC69D0}" destId="{7F476664-172C-4640-AB27-C597FBFB5BF2}" srcOrd="0" destOrd="0" presId="urn:microsoft.com/office/officeart/2008/layout/VerticalAccentList"/>
    <dgm:cxn modelId="{378555ED-576D-4F0C-AAF2-4E2918588C51}" type="presParOf" srcId="{DED2B022-BAA8-4B64-A58F-20D28D6253C8}" destId="{60D72B38-4114-4402-AB7A-B80F689AF0A4}" srcOrd="4" destOrd="0" presId="urn:microsoft.com/office/officeart/2008/layout/VerticalAccentList"/>
    <dgm:cxn modelId="{822D1371-29B2-4893-AADE-5EE8475147EB}" type="presParOf" srcId="{60D72B38-4114-4402-AB7A-B80F689AF0A4}" destId="{8F8F77A4-4FB5-49FB-9CAE-BE93DCD64AE7}" srcOrd="0" destOrd="0" presId="urn:microsoft.com/office/officeart/2008/layout/VerticalAccentList"/>
    <dgm:cxn modelId="{3CCC09AC-4276-4EA2-AF95-91A783FB15C9}" type="presParOf" srcId="{60D72B38-4114-4402-AB7A-B80F689AF0A4}" destId="{54A8DA84-ECAF-4B06-94B3-B3AB190257F7}" srcOrd="1" destOrd="0" presId="urn:microsoft.com/office/officeart/2008/layout/VerticalAccentList"/>
    <dgm:cxn modelId="{3FF496FD-CD77-413F-86F4-566F9CB7092F}" type="presParOf" srcId="{60D72B38-4114-4402-AB7A-B80F689AF0A4}" destId="{0BEB9A03-8BCF-4C46-A194-CFA6985DED61}" srcOrd="2" destOrd="0" presId="urn:microsoft.com/office/officeart/2008/layout/VerticalAccentList"/>
    <dgm:cxn modelId="{59E6FAE9-A255-4BA0-AE28-9B4A21E91960}" type="presParOf" srcId="{60D72B38-4114-4402-AB7A-B80F689AF0A4}" destId="{09F6B14E-9AE1-46C0-98C5-602A667BB64C}" srcOrd="3" destOrd="0" presId="urn:microsoft.com/office/officeart/2008/layout/VerticalAccentList"/>
    <dgm:cxn modelId="{BB38E6EB-A4DD-4C73-86BD-760DF663C8E2}" type="presParOf" srcId="{60D72B38-4114-4402-AB7A-B80F689AF0A4}" destId="{7047664D-D16F-45ED-B0DB-E324FE313512}" srcOrd="4" destOrd="0" presId="urn:microsoft.com/office/officeart/2008/layout/VerticalAccentList"/>
    <dgm:cxn modelId="{B4697B36-49FF-45A2-91AC-9BF4BE2D1FF1}" type="presParOf" srcId="{60D72B38-4114-4402-AB7A-B80F689AF0A4}" destId="{5DD995A1-F7D9-4D67-A751-6DC737939696}" srcOrd="5" destOrd="0" presId="urn:microsoft.com/office/officeart/2008/layout/VerticalAccentList"/>
    <dgm:cxn modelId="{6E1D89EB-82CE-4FA3-B439-75B5D70207C6}" type="presParOf" srcId="{60D72B38-4114-4402-AB7A-B80F689AF0A4}" destId="{86A2F3FE-A874-4D5E-A6CB-C9B0E97A6967}" srcOrd="6" destOrd="0" presId="urn:microsoft.com/office/officeart/2008/layout/VerticalAccentList"/>
    <dgm:cxn modelId="{38582B35-6B90-480F-A811-1EC6276AEA57}" type="presParOf" srcId="{60D72B38-4114-4402-AB7A-B80F689AF0A4}" destId="{7F24334F-2326-4FFF-94BA-368DF659383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0F7455-DFD0-45E4-A578-6C328F2D687D}" type="doc">
      <dgm:prSet loTypeId="urn:microsoft.com/office/officeart/2005/8/layout/default#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0FF4F0D-54C8-49EB-9D3B-E2F68CF3B188}">
      <dgm:prSet phldrT="[Texto]"/>
      <dgm:spPr/>
      <dgm:t>
        <a:bodyPr/>
        <a:lstStyle/>
        <a:p>
          <a:r>
            <a:rPr lang="es-ES_tradnl" b="1" dirty="0" smtClean="0"/>
            <a:t>Si la economía no ofrece condiciones de crecimiento y de reembolso de la deuda, la banca no prestará, y las empresas no demandarán a su vez créditos dado el alto riesgo que ello implica ante la alta viabilidad de perder las garantías por no tener asegurado el reembolso del crédito</a:t>
          </a:r>
          <a:r>
            <a:rPr lang="es-ES_tradnl" dirty="0" smtClean="0"/>
            <a:t>.</a:t>
          </a:r>
          <a:endParaRPr lang="es-MX" dirty="0"/>
        </a:p>
      </dgm:t>
    </dgm:pt>
    <dgm:pt modelId="{736A1DDE-4D2C-4B5D-8C70-3DC7652BF182}" type="parTrans" cxnId="{D260A1E9-6BA1-478D-89D6-7E06A9EAB151}">
      <dgm:prSet/>
      <dgm:spPr/>
      <dgm:t>
        <a:bodyPr/>
        <a:lstStyle/>
        <a:p>
          <a:endParaRPr lang="es-MX"/>
        </a:p>
      </dgm:t>
    </dgm:pt>
    <dgm:pt modelId="{F7B02E33-096B-4CCA-BDDC-EBC53394A38C}" type="sibTrans" cxnId="{D260A1E9-6BA1-478D-89D6-7E06A9EAB151}">
      <dgm:prSet/>
      <dgm:spPr/>
      <dgm:t>
        <a:bodyPr/>
        <a:lstStyle/>
        <a:p>
          <a:endParaRPr lang="es-MX"/>
        </a:p>
      </dgm:t>
    </dgm:pt>
    <dgm:pt modelId="{E317EB27-D4E8-42E3-A786-7EFFDA3A6B49}">
      <dgm:prSet/>
      <dgm:spPr/>
      <dgm:t>
        <a:bodyPr/>
        <a:lstStyle/>
        <a:p>
          <a:r>
            <a:rPr lang="es-ES_tradnl" b="1" dirty="0" smtClean="0"/>
            <a:t>Mientras las empresas no vean incrementados sus ingresos, y tengan capacidad de asegurar el reembolso del crédito, seguirán muchas de ellas sin ser sujetas de crédito</a:t>
          </a:r>
          <a:r>
            <a:rPr lang="es-ES_tradnl" dirty="0" smtClean="0"/>
            <a:t>. </a:t>
          </a:r>
          <a:endParaRPr lang="es-MX" dirty="0"/>
        </a:p>
      </dgm:t>
    </dgm:pt>
    <dgm:pt modelId="{A7D873F3-7D78-4A44-A576-8EB64436A3FF}" type="parTrans" cxnId="{5AD31957-A680-4AC1-83B0-65C4DA79B59E}">
      <dgm:prSet/>
      <dgm:spPr/>
      <dgm:t>
        <a:bodyPr/>
        <a:lstStyle/>
        <a:p>
          <a:endParaRPr lang="es-MX"/>
        </a:p>
      </dgm:t>
    </dgm:pt>
    <dgm:pt modelId="{BBFA7EC8-A587-4439-9C2E-76654C99EDB0}" type="sibTrans" cxnId="{5AD31957-A680-4AC1-83B0-65C4DA79B59E}">
      <dgm:prSet/>
      <dgm:spPr/>
      <dgm:t>
        <a:bodyPr/>
        <a:lstStyle/>
        <a:p>
          <a:endParaRPr lang="es-MX"/>
        </a:p>
      </dgm:t>
    </dgm:pt>
    <dgm:pt modelId="{2B0BB22A-9FDF-4138-AA77-F11B72EC445F}">
      <dgm:prSet/>
      <dgm:spPr/>
      <dgm:t>
        <a:bodyPr/>
        <a:lstStyle/>
        <a:p>
          <a:r>
            <a:rPr lang="es-ES_tradnl" b="1" dirty="0" smtClean="0"/>
            <a:t>Se configura un contexto donde el costo de la deuda, crece en mayor medida que el ingreso nacional</a:t>
          </a:r>
          <a:r>
            <a:rPr lang="es-ES_tradnl" dirty="0" smtClean="0"/>
            <a:t>, </a:t>
          </a:r>
          <a:r>
            <a:rPr lang="es-ES_tradnl" b="1" dirty="0" smtClean="0"/>
            <a:t>por lo que seguirá la restricción crediticia por parte de la banca.</a:t>
          </a:r>
          <a:endParaRPr lang="es-MX" dirty="0"/>
        </a:p>
      </dgm:t>
    </dgm:pt>
    <dgm:pt modelId="{D87A3CAE-1F48-4A08-8A69-73779D58FD35}" type="parTrans" cxnId="{6CA13964-E0C4-498B-994D-A5475E38A291}">
      <dgm:prSet/>
      <dgm:spPr/>
      <dgm:t>
        <a:bodyPr/>
        <a:lstStyle/>
        <a:p>
          <a:endParaRPr lang="es-MX"/>
        </a:p>
      </dgm:t>
    </dgm:pt>
    <dgm:pt modelId="{F21EEB58-F9A3-47BD-84E9-75B2BBC221B5}" type="sibTrans" cxnId="{6CA13964-E0C4-498B-994D-A5475E38A291}">
      <dgm:prSet/>
      <dgm:spPr/>
      <dgm:t>
        <a:bodyPr/>
        <a:lstStyle/>
        <a:p>
          <a:endParaRPr lang="es-MX"/>
        </a:p>
      </dgm:t>
    </dgm:pt>
    <dgm:pt modelId="{43E078BD-1598-4182-9481-0096A38E63B0}">
      <dgm:prSet/>
      <dgm:spPr/>
      <dgm:t>
        <a:bodyPr/>
        <a:lstStyle/>
        <a:p>
          <a:r>
            <a:rPr lang="es-ES_tradnl" b="1" dirty="0" smtClean="0"/>
            <a:t>La Reforma presentada no se entrelaza con una política macroeconómica, monetaria, cambiaria y fiscal que impulse el desarrollo económico, y que asegure condiciones de crecimiento e ingreso.</a:t>
          </a:r>
          <a:r>
            <a:rPr lang="es-ES_tradnl" dirty="0" smtClean="0"/>
            <a:t> </a:t>
          </a:r>
          <a:endParaRPr lang="es-MX" dirty="0"/>
        </a:p>
      </dgm:t>
    </dgm:pt>
    <dgm:pt modelId="{E48DE75D-0670-4D29-8E66-892AD10C4367}" type="parTrans" cxnId="{A50F75E9-9476-4988-B33F-6E8D642D74A9}">
      <dgm:prSet/>
      <dgm:spPr/>
      <dgm:t>
        <a:bodyPr/>
        <a:lstStyle/>
        <a:p>
          <a:endParaRPr lang="es-MX"/>
        </a:p>
      </dgm:t>
    </dgm:pt>
    <dgm:pt modelId="{DE041A85-63DF-4964-AE7B-EA8D1C4E5A00}" type="sibTrans" cxnId="{A50F75E9-9476-4988-B33F-6E8D642D74A9}">
      <dgm:prSet/>
      <dgm:spPr/>
      <dgm:t>
        <a:bodyPr/>
        <a:lstStyle/>
        <a:p>
          <a:endParaRPr lang="es-MX"/>
        </a:p>
      </dgm:t>
    </dgm:pt>
    <dgm:pt modelId="{34FFCF9C-6FB4-40C2-8551-0670B30F26C9}" type="pres">
      <dgm:prSet presAssocID="{6A0F7455-DFD0-45E4-A578-6C328F2D68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970A07-B660-4F89-82C7-A9DD411E9292}" type="pres">
      <dgm:prSet presAssocID="{C0FF4F0D-54C8-49EB-9D3B-E2F68CF3B188}" presName="node" presStyleLbl="node1" presStyleIdx="0" presStyleCnt="4" custLinFactNeighborX="-133" custLinFactNeighborY="27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6A25FA-B0E4-4D38-9418-70B2DA4E12CD}" type="pres">
      <dgm:prSet presAssocID="{F7B02E33-096B-4CCA-BDDC-EBC53394A38C}" presName="sibTrans" presStyleCnt="0"/>
      <dgm:spPr/>
    </dgm:pt>
    <dgm:pt modelId="{7741DC71-65F8-40C9-ADF0-3CEA609A350F}" type="pres">
      <dgm:prSet presAssocID="{E317EB27-D4E8-42E3-A786-7EFFDA3A6B49}" presName="node" presStyleLbl="node1" presStyleIdx="1" presStyleCnt="4" custLinFactNeighborX="-3727" custLinFactNeighborY="27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1E5F6F-3177-48FF-A3E5-4AC600BE9941}" type="pres">
      <dgm:prSet presAssocID="{BBFA7EC8-A587-4439-9C2E-76654C99EDB0}" presName="sibTrans" presStyleCnt="0"/>
      <dgm:spPr/>
    </dgm:pt>
    <dgm:pt modelId="{087C6889-B9C8-4AE0-8E7B-DA2278A0A35A}" type="pres">
      <dgm:prSet presAssocID="{2B0BB22A-9FDF-4138-AA77-F11B72EC445F}" presName="node" presStyleLbl="node1" presStyleIdx="2" presStyleCnt="4" custLinFactNeighborX="-133" custLinFactNeighborY="-41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51F65C-58FA-4D46-80AA-E29DFF571265}" type="pres">
      <dgm:prSet presAssocID="{F21EEB58-F9A3-47BD-84E9-75B2BBC221B5}" presName="sibTrans" presStyleCnt="0"/>
      <dgm:spPr/>
    </dgm:pt>
    <dgm:pt modelId="{8465C7A3-852E-43FC-8026-1DE5DE3743EB}" type="pres">
      <dgm:prSet presAssocID="{43E078BD-1598-4182-9481-0096A38E63B0}" presName="node" presStyleLbl="node1" presStyleIdx="3" presStyleCnt="4" custLinFactNeighborX="-5416" custLinFactNeighborY="-41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B4C452-DFA3-4FC1-BA8B-49EAE6629ACE}" type="presOf" srcId="{C0FF4F0D-54C8-49EB-9D3B-E2F68CF3B188}" destId="{C6970A07-B660-4F89-82C7-A9DD411E9292}" srcOrd="0" destOrd="0" presId="urn:microsoft.com/office/officeart/2005/8/layout/default#3"/>
    <dgm:cxn modelId="{44AD3714-7FA8-4202-9D0C-AEBE578387B4}" type="presOf" srcId="{43E078BD-1598-4182-9481-0096A38E63B0}" destId="{8465C7A3-852E-43FC-8026-1DE5DE3743EB}" srcOrd="0" destOrd="0" presId="urn:microsoft.com/office/officeart/2005/8/layout/default#3"/>
    <dgm:cxn modelId="{317B888E-258A-41B7-8B1F-94489781968D}" type="presOf" srcId="{2B0BB22A-9FDF-4138-AA77-F11B72EC445F}" destId="{087C6889-B9C8-4AE0-8E7B-DA2278A0A35A}" srcOrd="0" destOrd="0" presId="urn:microsoft.com/office/officeart/2005/8/layout/default#3"/>
    <dgm:cxn modelId="{0D272648-569F-4420-9319-1653FEB1002D}" type="presOf" srcId="{E317EB27-D4E8-42E3-A786-7EFFDA3A6B49}" destId="{7741DC71-65F8-40C9-ADF0-3CEA609A350F}" srcOrd="0" destOrd="0" presId="urn:microsoft.com/office/officeart/2005/8/layout/default#3"/>
    <dgm:cxn modelId="{A50F75E9-9476-4988-B33F-6E8D642D74A9}" srcId="{6A0F7455-DFD0-45E4-A578-6C328F2D687D}" destId="{43E078BD-1598-4182-9481-0096A38E63B0}" srcOrd="3" destOrd="0" parTransId="{E48DE75D-0670-4D29-8E66-892AD10C4367}" sibTransId="{DE041A85-63DF-4964-AE7B-EA8D1C4E5A00}"/>
    <dgm:cxn modelId="{5AD31957-A680-4AC1-83B0-65C4DA79B59E}" srcId="{6A0F7455-DFD0-45E4-A578-6C328F2D687D}" destId="{E317EB27-D4E8-42E3-A786-7EFFDA3A6B49}" srcOrd="1" destOrd="0" parTransId="{A7D873F3-7D78-4A44-A576-8EB64436A3FF}" sibTransId="{BBFA7EC8-A587-4439-9C2E-76654C99EDB0}"/>
    <dgm:cxn modelId="{D260A1E9-6BA1-478D-89D6-7E06A9EAB151}" srcId="{6A0F7455-DFD0-45E4-A578-6C328F2D687D}" destId="{C0FF4F0D-54C8-49EB-9D3B-E2F68CF3B188}" srcOrd="0" destOrd="0" parTransId="{736A1DDE-4D2C-4B5D-8C70-3DC7652BF182}" sibTransId="{F7B02E33-096B-4CCA-BDDC-EBC53394A38C}"/>
    <dgm:cxn modelId="{6CA13964-E0C4-498B-994D-A5475E38A291}" srcId="{6A0F7455-DFD0-45E4-A578-6C328F2D687D}" destId="{2B0BB22A-9FDF-4138-AA77-F11B72EC445F}" srcOrd="2" destOrd="0" parTransId="{D87A3CAE-1F48-4A08-8A69-73779D58FD35}" sibTransId="{F21EEB58-F9A3-47BD-84E9-75B2BBC221B5}"/>
    <dgm:cxn modelId="{65FDD3A2-5400-4651-9C16-2E0963AAF8A4}" type="presOf" srcId="{6A0F7455-DFD0-45E4-A578-6C328F2D687D}" destId="{34FFCF9C-6FB4-40C2-8551-0670B30F26C9}" srcOrd="0" destOrd="0" presId="urn:microsoft.com/office/officeart/2005/8/layout/default#3"/>
    <dgm:cxn modelId="{13E8A9D2-D944-46AA-AD38-D218825D08D7}" type="presParOf" srcId="{34FFCF9C-6FB4-40C2-8551-0670B30F26C9}" destId="{C6970A07-B660-4F89-82C7-A9DD411E9292}" srcOrd="0" destOrd="0" presId="urn:microsoft.com/office/officeart/2005/8/layout/default#3"/>
    <dgm:cxn modelId="{705CF38D-9C21-476A-9D90-1440AF7EF6DB}" type="presParOf" srcId="{34FFCF9C-6FB4-40C2-8551-0670B30F26C9}" destId="{576A25FA-B0E4-4D38-9418-70B2DA4E12CD}" srcOrd="1" destOrd="0" presId="urn:microsoft.com/office/officeart/2005/8/layout/default#3"/>
    <dgm:cxn modelId="{158413DE-F0EE-4135-939F-AB44FFDC67A4}" type="presParOf" srcId="{34FFCF9C-6FB4-40C2-8551-0670B30F26C9}" destId="{7741DC71-65F8-40C9-ADF0-3CEA609A350F}" srcOrd="2" destOrd="0" presId="urn:microsoft.com/office/officeart/2005/8/layout/default#3"/>
    <dgm:cxn modelId="{06C66BCC-8514-43B7-A49D-13720BDCA68F}" type="presParOf" srcId="{34FFCF9C-6FB4-40C2-8551-0670B30F26C9}" destId="{401E5F6F-3177-48FF-A3E5-4AC600BE9941}" srcOrd="3" destOrd="0" presId="urn:microsoft.com/office/officeart/2005/8/layout/default#3"/>
    <dgm:cxn modelId="{201FA320-E8FB-4020-90AC-60B5F2C32296}" type="presParOf" srcId="{34FFCF9C-6FB4-40C2-8551-0670B30F26C9}" destId="{087C6889-B9C8-4AE0-8E7B-DA2278A0A35A}" srcOrd="4" destOrd="0" presId="urn:microsoft.com/office/officeart/2005/8/layout/default#3"/>
    <dgm:cxn modelId="{C72CA5E4-72BC-48FB-8A42-A9229CE16DC7}" type="presParOf" srcId="{34FFCF9C-6FB4-40C2-8551-0670B30F26C9}" destId="{1A51F65C-58FA-4D46-80AA-E29DFF571265}" srcOrd="5" destOrd="0" presId="urn:microsoft.com/office/officeart/2005/8/layout/default#3"/>
    <dgm:cxn modelId="{69A579FE-B223-4A2C-84D6-0617AA38F2C1}" type="presParOf" srcId="{34FFCF9C-6FB4-40C2-8551-0670B30F26C9}" destId="{8465C7A3-852E-43FC-8026-1DE5DE3743EB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9DF0C6-A8BA-48D8-BBF1-30FAC3FB26C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FCDDA91-E9B4-4BC0-B8C5-D5BCFCBC1B30}">
      <dgm:prSet phldrT="[Texto]"/>
      <dgm:spPr/>
      <dgm:t>
        <a:bodyPr/>
        <a:lstStyle/>
        <a:p>
          <a:r>
            <a:rPr lang="es-MX" dirty="0" smtClean="0"/>
            <a:t>Cuarto Eje:</a:t>
          </a:r>
          <a:endParaRPr lang="es-MX" dirty="0"/>
        </a:p>
      </dgm:t>
    </dgm:pt>
    <dgm:pt modelId="{18EAEABC-76CF-4CD9-8829-10977D685646}" type="parTrans" cxnId="{85F1DB3E-C637-4BCB-A3FB-02575314F269}">
      <dgm:prSet/>
      <dgm:spPr/>
      <dgm:t>
        <a:bodyPr/>
        <a:lstStyle/>
        <a:p>
          <a:endParaRPr lang="es-MX"/>
        </a:p>
      </dgm:t>
    </dgm:pt>
    <dgm:pt modelId="{63FFB619-7847-4027-8665-4612A7B8AECB}" type="sibTrans" cxnId="{85F1DB3E-C637-4BCB-A3FB-02575314F269}">
      <dgm:prSet/>
      <dgm:spPr/>
      <dgm:t>
        <a:bodyPr/>
        <a:lstStyle/>
        <a:p>
          <a:endParaRPr lang="es-MX"/>
        </a:p>
      </dgm:t>
    </dgm:pt>
    <dgm:pt modelId="{AF2FB263-EDB2-4DBA-BE04-DF1D2F93B38C}">
      <dgm:prSet phldrT="[Texto]"/>
      <dgm:spPr/>
      <dgm:t>
        <a:bodyPr/>
        <a:lstStyle/>
        <a:p>
          <a:pPr algn="just"/>
          <a:r>
            <a:rPr lang="es-ES_tradnl" b="1" dirty="0" smtClean="0"/>
            <a:t>Elimina barreras regulatorias para facilitar la innovación financiera.</a:t>
          </a:r>
        </a:p>
      </dgm:t>
    </dgm:pt>
    <dgm:pt modelId="{26276B25-336F-40C0-A1C9-3609EE2B9F56}" type="parTrans" cxnId="{194FD7A7-1D7E-4372-937D-EC1E8616080B}">
      <dgm:prSet/>
      <dgm:spPr/>
      <dgm:t>
        <a:bodyPr/>
        <a:lstStyle/>
        <a:p>
          <a:endParaRPr lang="es-MX"/>
        </a:p>
      </dgm:t>
    </dgm:pt>
    <dgm:pt modelId="{F7C7CD96-FCE2-41AD-A6F7-D99D7B41DCD5}" type="sibTrans" cxnId="{194FD7A7-1D7E-4372-937D-EC1E8616080B}">
      <dgm:prSet/>
      <dgm:spPr/>
      <dgm:t>
        <a:bodyPr/>
        <a:lstStyle/>
        <a:p>
          <a:endParaRPr lang="es-MX"/>
        </a:p>
      </dgm:t>
    </dgm:pt>
    <dgm:pt modelId="{352C1EC5-1FE0-47A4-9E75-361F31EF5100}">
      <dgm:prSet phldrT="[Texto]"/>
      <dgm:spPr/>
      <dgm:t>
        <a:bodyPr/>
        <a:lstStyle/>
        <a:p>
          <a:r>
            <a:rPr lang="es-MX" dirty="0" smtClean="0"/>
            <a:t>Se abre más el sector a la IED</a:t>
          </a:r>
          <a:endParaRPr lang="es-MX" dirty="0"/>
        </a:p>
      </dgm:t>
    </dgm:pt>
    <dgm:pt modelId="{91670BDD-234E-4848-B770-20298210578A}" type="parTrans" cxnId="{329FDC63-A9EE-43B3-8804-08A215263FF9}">
      <dgm:prSet/>
      <dgm:spPr/>
      <dgm:t>
        <a:bodyPr/>
        <a:lstStyle/>
        <a:p>
          <a:endParaRPr lang="es-MX"/>
        </a:p>
      </dgm:t>
    </dgm:pt>
    <dgm:pt modelId="{849AF1C7-A64D-4A9E-BBF4-6BC3AA155F63}" type="sibTrans" cxnId="{329FDC63-A9EE-43B3-8804-08A215263FF9}">
      <dgm:prSet/>
      <dgm:spPr/>
      <dgm:t>
        <a:bodyPr/>
        <a:lstStyle/>
        <a:p>
          <a:endParaRPr lang="es-MX"/>
        </a:p>
      </dgm:t>
    </dgm:pt>
    <dgm:pt modelId="{740025B0-FCC8-4CDB-83C0-7B3783D32009}">
      <dgm:prSet phldrT="[Texto]"/>
      <dgm:spPr/>
      <dgm:t>
        <a:bodyPr/>
        <a:lstStyle/>
        <a:p>
          <a:pPr algn="just"/>
          <a:r>
            <a:rPr lang="es-ES_tradnl" b="1" dirty="0" smtClean="0"/>
            <a:t>Si bien contempla defensa de ciertos derechos de los usuarios bancarios, está más dirigida a defender los derechos e incrementar el poder de las instituciones financieras.</a:t>
          </a:r>
          <a:endParaRPr lang="es-MX" dirty="0"/>
        </a:p>
      </dgm:t>
    </dgm:pt>
    <dgm:pt modelId="{2A227677-4054-4DD2-A875-29AC3FD5D838}" type="parTrans" cxnId="{5E1CB827-36E4-4063-A2A4-7EDFA59A0CFF}">
      <dgm:prSet/>
      <dgm:spPr/>
      <dgm:t>
        <a:bodyPr/>
        <a:lstStyle/>
        <a:p>
          <a:endParaRPr lang="es-MX"/>
        </a:p>
      </dgm:t>
    </dgm:pt>
    <dgm:pt modelId="{0018EF62-F0C0-43E3-BB3C-E274F9FB45E7}" type="sibTrans" cxnId="{5E1CB827-36E4-4063-A2A4-7EDFA59A0CFF}">
      <dgm:prSet/>
      <dgm:spPr/>
      <dgm:t>
        <a:bodyPr/>
        <a:lstStyle/>
        <a:p>
          <a:endParaRPr lang="es-MX"/>
        </a:p>
      </dgm:t>
    </dgm:pt>
    <dgm:pt modelId="{EF0EFFFA-1822-4A38-94F7-779F16952292}" type="pres">
      <dgm:prSet presAssocID="{7F9DF0C6-A8BA-48D8-BBF1-30FAC3FB26C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EEA7AD02-9D09-4A14-8F5A-0F0320116123}" type="pres">
      <dgm:prSet presAssocID="{2FCDDA91-E9B4-4BC0-B8C5-D5BCFCBC1B30}" presName="parenttextcomposite" presStyleCnt="0"/>
      <dgm:spPr/>
    </dgm:pt>
    <dgm:pt modelId="{C1CCCE1F-3430-4D9C-B226-836E3FB990F2}" type="pres">
      <dgm:prSet presAssocID="{2FCDDA91-E9B4-4BC0-B8C5-D5BCFCBC1B30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0CE979-B3A0-481B-84EF-8C0D175E2231}" type="pres">
      <dgm:prSet presAssocID="{2FCDDA91-E9B4-4BC0-B8C5-D5BCFCBC1B30}" presName="composite" presStyleCnt="0"/>
      <dgm:spPr/>
    </dgm:pt>
    <dgm:pt modelId="{53D2306F-3185-4A6D-A3CD-AD5A1F7CA87D}" type="pres">
      <dgm:prSet presAssocID="{2FCDDA91-E9B4-4BC0-B8C5-D5BCFCBC1B30}" presName="chevron1" presStyleLbl="alignNode1" presStyleIdx="0" presStyleCnt="14"/>
      <dgm:spPr/>
    </dgm:pt>
    <dgm:pt modelId="{D13EF2A2-425C-4E0C-8A69-23EC9917B9A9}" type="pres">
      <dgm:prSet presAssocID="{2FCDDA91-E9B4-4BC0-B8C5-D5BCFCBC1B30}" presName="chevron2" presStyleLbl="alignNode1" presStyleIdx="1" presStyleCnt="14"/>
      <dgm:spPr/>
    </dgm:pt>
    <dgm:pt modelId="{31637289-0F4C-402C-B2F0-56D1B72A667E}" type="pres">
      <dgm:prSet presAssocID="{2FCDDA91-E9B4-4BC0-B8C5-D5BCFCBC1B30}" presName="chevron3" presStyleLbl="alignNode1" presStyleIdx="2" presStyleCnt="14"/>
      <dgm:spPr/>
    </dgm:pt>
    <dgm:pt modelId="{3A854578-4064-4393-8645-0961FBCE7065}" type="pres">
      <dgm:prSet presAssocID="{2FCDDA91-E9B4-4BC0-B8C5-D5BCFCBC1B30}" presName="chevron4" presStyleLbl="alignNode1" presStyleIdx="3" presStyleCnt="14"/>
      <dgm:spPr/>
    </dgm:pt>
    <dgm:pt modelId="{1803E30C-1257-4B40-AACB-A43609DD7D28}" type="pres">
      <dgm:prSet presAssocID="{2FCDDA91-E9B4-4BC0-B8C5-D5BCFCBC1B30}" presName="chevron5" presStyleLbl="alignNode1" presStyleIdx="4" presStyleCnt="14"/>
      <dgm:spPr/>
    </dgm:pt>
    <dgm:pt modelId="{5CB6EE36-1869-458B-AA0C-74F47A20FDDF}" type="pres">
      <dgm:prSet presAssocID="{2FCDDA91-E9B4-4BC0-B8C5-D5BCFCBC1B30}" presName="chevron6" presStyleLbl="alignNode1" presStyleIdx="5" presStyleCnt="14"/>
      <dgm:spPr/>
    </dgm:pt>
    <dgm:pt modelId="{43A02396-F2BE-4AB9-8CCF-CA41C7194BBC}" type="pres">
      <dgm:prSet presAssocID="{2FCDDA91-E9B4-4BC0-B8C5-D5BCFCBC1B30}" presName="chevron7" presStyleLbl="alignNode1" presStyleIdx="6" presStyleCnt="14"/>
      <dgm:spPr/>
    </dgm:pt>
    <dgm:pt modelId="{77FFBD94-DE9B-400A-92C5-A19C6676CF58}" type="pres">
      <dgm:prSet presAssocID="{2FCDDA91-E9B4-4BC0-B8C5-D5BCFCBC1B30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9D4D3E-8798-4CD1-8081-106F39C0B140}" type="pres">
      <dgm:prSet presAssocID="{63FFB619-7847-4027-8665-4612A7B8AECB}" presName="sibTrans" presStyleCnt="0"/>
      <dgm:spPr/>
    </dgm:pt>
    <dgm:pt modelId="{F91B8A42-05EB-4EE2-8951-E32F1EA45D0F}" type="pres">
      <dgm:prSet presAssocID="{352C1EC5-1FE0-47A4-9E75-361F31EF5100}" presName="parenttextcomposite" presStyleCnt="0"/>
      <dgm:spPr/>
    </dgm:pt>
    <dgm:pt modelId="{503C65BE-5734-4B48-8B0D-7B17D989AA80}" type="pres">
      <dgm:prSet presAssocID="{352C1EC5-1FE0-47A4-9E75-361F31EF5100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C1F1B2-EBC9-463A-B6CD-CCBACDA259E4}" type="pres">
      <dgm:prSet presAssocID="{352C1EC5-1FE0-47A4-9E75-361F31EF5100}" presName="composite" presStyleCnt="0"/>
      <dgm:spPr/>
    </dgm:pt>
    <dgm:pt modelId="{12B1C974-9E54-4741-BEE4-028725357D68}" type="pres">
      <dgm:prSet presAssocID="{352C1EC5-1FE0-47A4-9E75-361F31EF5100}" presName="chevron1" presStyleLbl="alignNode1" presStyleIdx="7" presStyleCnt="14"/>
      <dgm:spPr/>
    </dgm:pt>
    <dgm:pt modelId="{9AB0F5B3-AC88-4F11-9E91-EF89BF2746C3}" type="pres">
      <dgm:prSet presAssocID="{352C1EC5-1FE0-47A4-9E75-361F31EF5100}" presName="chevron2" presStyleLbl="alignNode1" presStyleIdx="8" presStyleCnt="14"/>
      <dgm:spPr/>
    </dgm:pt>
    <dgm:pt modelId="{697B5A99-4F0F-403C-B178-42BF528DD598}" type="pres">
      <dgm:prSet presAssocID="{352C1EC5-1FE0-47A4-9E75-361F31EF5100}" presName="chevron3" presStyleLbl="alignNode1" presStyleIdx="9" presStyleCnt="14"/>
      <dgm:spPr/>
    </dgm:pt>
    <dgm:pt modelId="{C571CBAB-758C-4FC8-8B77-5C49A2E2B98B}" type="pres">
      <dgm:prSet presAssocID="{352C1EC5-1FE0-47A4-9E75-361F31EF5100}" presName="chevron4" presStyleLbl="alignNode1" presStyleIdx="10" presStyleCnt="14"/>
      <dgm:spPr/>
    </dgm:pt>
    <dgm:pt modelId="{693D6EE1-4354-47DE-B189-073298671B32}" type="pres">
      <dgm:prSet presAssocID="{352C1EC5-1FE0-47A4-9E75-361F31EF5100}" presName="chevron5" presStyleLbl="alignNode1" presStyleIdx="11" presStyleCnt="14"/>
      <dgm:spPr/>
    </dgm:pt>
    <dgm:pt modelId="{AA82E3F3-8257-4FBC-8AD1-E8CAF1F4AB8B}" type="pres">
      <dgm:prSet presAssocID="{352C1EC5-1FE0-47A4-9E75-361F31EF5100}" presName="chevron6" presStyleLbl="alignNode1" presStyleIdx="12" presStyleCnt="14"/>
      <dgm:spPr/>
    </dgm:pt>
    <dgm:pt modelId="{AEF6DFE3-E7EE-49B6-88CB-9283545B1904}" type="pres">
      <dgm:prSet presAssocID="{352C1EC5-1FE0-47A4-9E75-361F31EF5100}" presName="chevron7" presStyleLbl="alignNode1" presStyleIdx="13" presStyleCnt="14"/>
      <dgm:spPr/>
    </dgm:pt>
    <dgm:pt modelId="{C23CD03E-3AF1-4E2E-AE3F-63E3C81946DF}" type="pres">
      <dgm:prSet presAssocID="{352C1EC5-1FE0-47A4-9E75-361F31EF5100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F75F70-C522-4F7E-8F9E-0B89B2E85A9F}" type="presOf" srcId="{352C1EC5-1FE0-47A4-9E75-361F31EF5100}" destId="{503C65BE-5734-4B48-8B0D-7B17D989AA80}" srcOrd="0" destOrd="0" presId="urn:microsoft.com/office/officeart/2008/layout/VerticalAccentList"/>
    <dgm:cxn modelId="{5E1CB827-36E4-4063-A2A4-7EDFA59A0CFF}" srcId="{352C1EC5-1FE0-47A4-9E75-361F31EF5100}" destId="{740025B0-FCC8-4CDB-83C0-7B3783D32009}" srcOrd="0" destOrd="0" parTransId="{2A227677-4054-4DD2-A875-29AC3FD5D838}" sibTransId="{0018EF62-F0C0-43E3-BB3C-E274F9FB45E7}"/>
    <dgm:cxn modelId="{194FD7A7-1D7E-4372-937D-EC1E8616080B}" srcId="{2FCDDA91-E9B4-4BC0-B8C5-D5BCFCBC1B30}" destId="{AF2FB263-EDB2-4DBA-BE04-DF1D2F93B38C}" srcOrd="0" destOrd="0" parTransId="{26276B25-336F-40C0-A1C9-3609EE2B9F56}" sibTransId="{F7C7CD96-FCE2-41AD-A6F7-D99D7B41DCD5}"/>
    <dgm:cxn modelId="{AC834041-A174-4C28-AB4C-3328E2D9F873}" type="presOf" srcId="{7F9DF0C6-A8BA-48D8-BBF1-30FAC3FB26C7}" destId="{EF0EFFFA-1822-4A38-94F7-779F16952292}" srcOrd="0" destOrd="0" presId="urn:microsoft.com/office/officeart/2008/layout/VerticalAccentList"/>
    <dgm:cxn modelId="{329FDC63-A9EE-43B3-8804-08A215263FF9}" srcId="{7F9DF0C6-A8BA-48D8-BBF1-30FAC3FB26C7}" destId="{352C1EC5-1FE0-47A4-9E75-361F31EF5100}" srcOrd="1" destOrd="0" parTransId="{91670BDD-234E-4848-B770-20298210578A}" sibTransId="{849AF1C7-A64D-4A9E-BBF4-6BC3AA155F63}"/>
    <dgm:cxn modelId="{3665176F-ABFE-432E-B1C4-AD687D1B4A7B}" type="presOf" srcId="{AF2FB263-EDB2-4DBA-BE04-DF1D2F93B38C}" destId="{77FFBD94-DE9B-400A-92C5-A19C6676CF58}" srcOrd="0" destOrd="0" presId="urn:microsoft.com/office/officeart/2008/layout/VerticalAccentList"/>
    <dgm:cxn modelId="{8CA79F44-90A9-46EE-BE4F-D3ADDE1637BD}" type="presOf" srcId="{740025B0-FCC8-4CDB-83C0-7B3783D32009}" destId="{C23CD03E-3AF1-4E2E-AE3F-63E3C81946DF}" srcOrd="0" destOrd="0" presId="urn:microsoft.com/office/officeart/2008/layout/VerticalAccentList"/>
    <dgm:cxn modelId="{85F1DB3E-C637-4BCB-A3FB-02575314F269}" srcId="{7F9DF0C6-A8BA-48D8-BBF1-30FAC3FB26C7}" destId="{2FCDDA91-E9B4-4BC0-B8C5-D5BCFCBC1B30}" srcOrd="0" destOrd="0" parTransId="{18EAEABC-76CF-4CD9-8829-10977D685646}" sibTransId="{63FFB619-7847-4027-8665-4612A7B8AECB}"/>
    <dgm:cxn modelId="{74C13586-BC44-4D9A-9938-7BAE605B3EC0}" type="presOf" srcId="{2FCDDA91-E9B4-4BC0-B8C5-D5BCFCBC1B30}" destId="{C1CCCE1F-3430-4D9C-B226-836E3FB990F2}" srcOrd="0" destOrd="0" presId="urn:microsoft.com/office/officeart/2008/layout/VerticalAccentList"/>
    <dgm:cxn modelId="{34A2273C-F9DC-471E-807D-BF6E1B4271DD}" type="presParOf" srcId="{EF0EFFFA-1822-4A38-94F7-779F16952292}" destId="{EEA7AD02-9D09-4A14-8F5A-0F0320116123}" srcOrd="0" destOrd="0" presId="urn:microsoft.com/office/officeart/2008/layout/VerticalAccentList"/>
    <dgm:cxn modelId="{C2447A61-7007-4052-91A0-AEAA50C6C8DB}" type="presParOf" srcId="{EEA7AD02-9D09-4A14-8F5A-0F0320116123}" destId="{C1CCCE1F-3430-4D9C-B226-836E3FB990F2}" srcOrd="0" destOrd="0" presId="urn:microsoft.com/office/officeart/2008/layout/VerticalAccentList"/>
    <dgm:cxn modelId="{409DC9AD-4109-4E6B-A715-7A71039F2CE7}" type="presParOf" srcId="{EF0EFFFA-1822-4A38-94F7-779F16952292}" destId="{400CE979-B3A0-481B-84EF-8C0D175E2231}" srcOrd="1" destOrd="0" presId="urn:microsoft.com/office/officeart/2008/layout/VerticalAccentList"/>
    <dgm:cxn modelId="{4E58C115-B6FC-48DF-A313-22A33409B90F}" type="presParOf" srcId="{400CE979-B3A0-481B-84EF-8C0D175E2231}" destId="{53D2306F-3185-4A6D-A3CD-AD5A1F7CA87D}" srcOrd="0" destOrd="0" presId="urn:microsoft.com/office/officeart/2008/layout/VerticalAccentList"/>
    <dgm:cxn modelId="{16799E26-3E70-4730-A181-1007A31E1BB5}" type="presParOf" srcId="{400CE979-B3A0-481B-84EF-8C0D175E2231}" destId="{D13EF2A2-425C-4E0C-8A69-23EC9917B9A9}" srcOrd="1" destOrd="0" presId="urn:microsoft.com/office/officeart/2008/layout/VerticalAccentList"/>
    <dgm:cxn modelId="{AD4EBA9A-BA86-4F20-AF38-098D4CA90B87}" type="presParOf" srcId="{400CE979-B3A0-481B-84EF-8C0D175E2231}" destId="{31637289-0F4C-402C-B2F0-56D1B72A667E}" srcOrd="2" destOrd="0" presId="urn:microsoft.com/office/officeart/2008/layout/VerticalAccentList"/>
    <dgm:cxn modelId="{07565827-36D7-4356-B626-979C16C12F5E}" type="presParOf" srcId="{400CE979-B3A0-481B-84EF-8C0D175E2231}" destId="{3A854578-4064-4393-8645-0961FBCE7065}" srcOrd="3" destOrd="0" presId="urn:microsoft.com/office/officeart/2008/layout/VerticalAccentList"/>
    <dgm:cxn modelId="{1A196EC0-95DA-4003-A5A7-3667C7027D8F}" type="presParOf" srcId="{400CE979-B3A0-481B-84EF-8C0D175E2231}" destId="{1803E30C-1257-4B40-AACB-A43609DD7D28}" srcOrd="4" destOrd="0" presId="urn:microsoft.com/office/officeart/2008/layout/VerticalAccentList"/>
    <dgm:cxn modelId="{B589893A-61AC-484D-9E46-08D89C46DF52}" type="presParOf" srcId="{400CE979-B3A0-481B-84EF-8C0D175E2231}" destId="{5CB6EE36-1869-458B-AA0C-74F47A20FDDF}" srcOrd="5" destOrd="0" presId="urn:microsoft.com/office/officeart/2008/layout/VerticalAccentList"/>
    <dgm:cxn modelId="{AFC92D21-E8AE-4F04-ABDD-C7914C39C754}" type="presParOf" srcId="{400CE979-B3A0-481B-84EF-8C0D175E2231}" destId="{43A02396-F2BE-4AB9-8CCF-CA41C7194BBC}" srcOrd="6" destOrd="0" presId="urn:microsoft.com/office/officeart/2008/layout/VerticalAccentList"/>
    <dgm:cxn modelId="{4FF8C6F0-634D-45A9-A927-A7F17C16C387}" type="presParOf" srcId="{400CE979-B3A0-481B-84EF-8C0D175E2231}" destId="{77FFBD94-DE9B-400A-92C5-A19C6676CF58}" srcOrd="7" destOrd="0" presId="urn:microsoft.com/office/officeart/2008/layout/VerticalAccentList"/>
    <dgm:cxn modelId="{8F261D9B-FB11-4C27-B98B-CD9366DE282F}" type="presParOf" srcId="{EF0EFFFA-1822-4A38-94F7-779F16952292}" destId="{BB9D4D3E-8798-4CD1-8081-106F39C0B140}" srcOrd="2" destOrd="0" presId="urn:microsoft.com/office/officeart/2008/layout/VerticalAccentList"/>
    <dgm:cxn modelId="{35BA4AB4-BB14-45EF-BCF9-DF0B5AC032EE}" type="presParOf" srcId="{EF0EFFFA-1822-4A38-94F7-779F16952292}" destId="{F91B8A42-05EB-4EE2-8951-E32F1EA45D0F}" srcOrd="3" destOrd="0" presId="urn:microsoft.com/office/officeart/2008/layout/VerticalAccentList"/>
    <dgm:cxn modelId="{F3AD073C-FD0D-460F-B13A-73D2C2E46FE9}" type="presParOf" srcId="{F91B8A42-05EB-4EE2-8951-E32F1EA45D0F}" destId="{503C65BE-5734-4B48-8B0D-7B17D989AA80}" srcOrd="0" destOrd="0" presId="urn:microsoft.com/office/officeart/2008/layout/VerticalAccentList"/>
    <dgm:cxn modelId="{1DC392F2-C448-47F6-BD6C-EE0AC97E915A}" type="presParOf" srcId="{EF0EFFFA-1822-4A38-94F7-779F16952292}" destId="{4FC1F1B2-EBC9-463A-B6CD-CCBACDA259E4}" srcOrd="4" destOrd="0" presId="urn:microsoft.com/office/officeart/2008/layout/VerticalAccentList"/>
    <dgm:cxn modelId="{00AACD0E-7D38-4C15-8331-37FF3C0DF635}" type="presParOf" srcId="{4FC1F1B2-EBC9-463A-B6CD-CCBACDA259E4}" destId="{12B1C974-9E54-4741-BEE4-028725357D68}" srcOrd="0" destOrd="0" presId="urn:microsoft.com/office/officeart/2008/layout/VerticalAccentList"/>
    <dgm:cxn modelId="{8A9A9C44-1CC8-436F-9124-3716F1F56DC3}" type="presParOf" srcId="{4FC1F1B2-EBC9-463A-B6CD-CCBACDA259E4}" destId="{9AB0F5B3-AC88-4F11-9E91-EF89BF2746C3}" srcOrd="1" destOrd="0" presId="urn:microsoft.com/office/officeart/2008/layout/VerticalAccentList"/>
    <dgm:cxn modelId="{2539385F-00BA-44E7-84D1-21F593A290C6}" type="presParOf" srcId="{4FC1F1B2-EBC9-463A-B6CD-CCBACDA259E4}" destId="{697B5A99-4F0F-403C-B178-42BF528DD598}" srcOrd="2" destOrd="0" presId="urn:microsoft.com/office/officeart/2008/layout/VerticalAccentList"/>
    <dgm:cxn modelId="{60F57029-1D7A-4F26-AA6A-B07F389C5695}" type="presParOf" srcId="{4FC1F1B2-EBC9-463A-B6CD-CCBACDA259E4}" destId="{C571CBAB-758C-4FC8-8B77-5C49A2E2B98B}" srcOrd="3" destOrd="0" presId="urn:microsoft.com/office/officeart/2008/layout/VerticalAccentList"/>
    <dgm:cxn modelId="{ECB7587A-12B9-4E56-A3F2-BFD7F445C216}" type="presParOf" srcId="{4FC1F1B2-EBC9-463A-B6CD-CCBACDA259E4}" destId="{693D6EE1-4354-47DE-B189-073298671B32}" srcOrd="4" destOrd="0" presId="urn:microsoft.com/office/officeart/2008/layout/VerticalAccentList"/>
    <dgm:cxn modelId="{6DEE53B9-7D3F-48E4-AF3F-5CE77B6E46FE}" type="presParOf" srcId="{4FC1F1B2-EBC9-463A-B6CD-CCBACDA259E4}" destId="{AA82E3F3-8257-4FBC-8AD1-E8CAF1F4AB8B}" srcOrd="5" destOrd="0" presId="urn:microsoft.com/office/officeart/2008/layout/VerticalAccentList"/>
    <dgm:cxn modelId="{8FACA0E4-BE14-4768-B614-18F89F6A3713}" type="presParOf" srcId="{4FC1F1B2-EBC9-463A-B6CD-CCBACDA259E4}" destId="{AEF6DFE3-E7EE-49B6-88CB-9283545B1904}" srcOrd="6" destOrd="0" presId="urn:microsoft.com/office/officeart/2008/layout/VerticalAccentList"/>
    <dgm:cxn modelId="{96E77783-B4E2-48C9-A3ED-C156B6FF3EDC}" type="presParOf" srcId="{4FC1F1B2-EBC9-463A-B6CD-CCBACDA259E4}" destId="{C23CD03E-3AF1-4E2E-AE3F-63E3C81946D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4A933E-09C9-4B3A-B782-BDED58F7F8B3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B93E380-7197-45FC-962F-61765BE59ADE}">
      <dgm:prSet phldrT="[Texto]"/>
      <dgm:spPr/>
      <dgm:t>
        <a:bodyPr/>
        <a:lstStyle/>
        <a:p>
          <a:r>
            <a:rPr lang="es-MX" dirty="0" smtClean="0"/>
            <a:t>En un contexto de contracción económica es inviable incrementar la recaudación tributaria, tal como pretende la Reforma Hacendaria</a:t>
          </a:r>
          <a:endParaRPr lang="es-MX" dirty="0"/>
        </a:p>
      </dgm:t>
    </dgm:pt>
    <dgm:pt modelId="{30E2D27C-8FF7-4EA1-9C57-EAE46421CA8E}" type="parTrans" cxnId="{2922F66E-8EB9-4A76-AD00-1A8D153E5359}">
      <dgm:prSet/>
      <dgm:spPr/>
      <dgm:t>
        <a:bodyPr/>
        <a:lstStyle/>
        <a:p>
          <a:endParaRPr lang="es-MX"/>
        </a:p>
      </dgm:t>
    </dgm:pt>
    <dgm:pt modelId="{4842A9D1-0DC4-4FB6-91FC-5135134B7728}" type="sibTrans" cxnId="{2922F66E-8EB9-4A76-AD00-1A8D153E5359}">
      <dgm:prSet/>
      <dgm:spPr/>
      <dgm:t>
        <a:bodyPr/>
        <a:lstStyle/>
        <a:p>
          <a:endParaRPr lang="es-MX"/>
        </a:p>
      </dgm:t>
    </dgm:pt>
    <dgm:pt modelId="{CF02BB62-38DD-46D8-8214-BBFBB01D696E}">
      <dgm:prSet phldrT="[Texto]"/>
      <dgm:spPr/>
      <dgm:t>
        <a:bodyPr/>
        <a:lstStyle/>
        <a:p>
          <a:r>
            <a:rPr lang="es-MX" dirty="0" smtClean="0"/>
            <a:t>Tal Reforma esta desacelerando la actividad económica.</a:t>
          </a:r>
          <a:endParaRPr lang="es-MX" dirty="0"/>
        </a:p>
      </dgm:t>
    </dgm:pt>
    <dgm:pt modelId="{7138EE92-4090-48CC-AA71-E3CB9A842C12}" type="parTrans" cxnId="{51CC20AD-0555-418E-BBE4-625EC09DCF41}">
      <dgm:prSet/>
      <dgm:spPr/>
      <dgm:t>
        <a:bodyPr/>
        <a:lstStyle/>
        <a:p>
          <a:endParaRPr lang="es-MX"/>
        </a:p>
      </dgm:t>
    </dgm:pt>
    <dgm:pt modelId="{6DEDBBE1-B85C-4791-9963-D3C908DF9116}" type="sibTrans" cxnId="{51CC20AD-0555-418E-BBE4-625EC09DCF41}">
      <dgm:prSet/>
      <dgm:spPr/>
      <dgm:t>
        <a:bodyPr/>
        <a:lstStyle/>
        <a:p>
          <a:endParaRPr lang="es-MX"/>
        </a:p>
      </dgm:t>
    </dgm:pt>
    <dgm:pt modelId="{1BBD6119-F7F8-4B21-938B-9CF1DB1F876E}">
      <dgm:prSet phldrT="[Texto]"/>
      <dgm:spPr/>
      <dgm:t>
        <a:bodyPr/>
        <a:lstStyle/>
        <a:p>
          <a:r>
            <a:rPr lang="es-MX" dirty="0" smtClean="0"/>
            <a:t>Y termina  recaudando menos.</a:t>
          </a:r>
          <a:endParaRPr lang="es-MX" dirty="0"/>
        </a:p>
      </dgm:t>
    </dgm:pt>
    <dgm:pt modelId="{F4A9D433-A4F3-4E80-BBFF-22F912D71C17}" type="parTrans" cxnId="{C9E88DD5-079A-4AB3-B2E9-F1F2E01A307C}">
      <dgm:prSet/>
      <dgm:spPr/>
      <dgm:t>
        <a:bodyPr/>
        <a:lstStyle/>
        <a:p>
          <a:endParaRPr lang="es-MX"/>
        </a:p>
      </dgm:t>
    </dgm:pt>
    <dgm:pt modelId="{A88890E0-EAE5-493B-A1D4-5EA065214C67}" type="sibTrans" cxnId="{C9E88DD5-079A-4AB3-B2E9-F1F2E01A307C}">
      <dgm:prSet/>
      <dgm:spPr/>
      <dgm:t>
        <a:bodyPr/>
        <a:lstStyle/>
        <a:p>
          <a:endParaRPr lang="es-MX"/>
        </a:p>
      </dgm:t>
    </dgm:pt>
    <dgm:pt modelId="{4BB44EEE-D943-4596-9B07-576EA6B4F76E}" type="pres">
      <dgm:prSet presAssocID="{354A933E-09C9-4B3A-B782-BDED58F7F8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F429A21-1A54-4AE4-B493-1FC3A770E92C}" type="pres">
      <dgm:prSet presAssocID="{CB93E380-7197-45FC-962F-61765BE59ADE}" presName="vertOne" presStyleCnt="0"/>
      <dgm:spPr/>
    </dgm:pt>
    <dgm:pt modelId="{C9DF668D-B13C-4636-B4CD-5D336827A40A}" type="pres">
      <dgm:prSet presAssocID="{CB93E380-7197-45FC-962F-61765BE59ADE}" presName="txOne" presStyleLbl="node0" presStyleIdx="0" presStyleCnt="1" custLinFactNeighborX="-37" custLinFactNeighborY="-959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CEC33C-E672-44CB-A20A-148A31223DDC}" type="pres">
      <dgm:prSet presAssocID="{CB93E380-7197-45FC-962F-61765BE59ADE}" presName="parTransOne" presStyleCnt="0"/>
      <dgm:spPr/>
    </dgm:pt>
    <dgm:pt modelId="{17E69275-64BF-494D-9325-7F74F8A41CB5}" type="pres">
      <dgm:prSet presAssocID="{CB93E380-7197-45FC-962F-61765BE59ADE}" presName="horzOne" presStyleCnt="0"/>
      <dgm:spPr/>
    </dgm:pt>
    <dgm:pt modelId="{44727509-5AEF-406E-923B-3DB32ECF5664}" type="pres">
      <dgm:prSet presAssocID="{CF02BB62-38DD-46D8-8214-BBFBB01D696E}" presName="vertTwo" presStyleCnt="0"/>
      <dgm:spPr/>
    </dgm:pt>
    <dgm:pt modelId="{ABE37170-CDAA-4544-BA5F-9727C166E90F}" type="pres">
      <dgm:prSet presAssocID="{CF02BB62-38DD-46D8-8214-BBFBB01D696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4926C2-7DCE-43CD-8322-29FAD57B2BBD}" type="pres">
      <dgm:prSet presAssocID="{CF02BB62-38DD-46D8-8214-BBFBB01D696E}" presName="horzTwo" presStyleCnt="0"/>
      <dgm:spPr/>
    </dgm:pt>
    <dgm:pt modelId="{377C498F-8E95-42B3-9449-E99D426CA8D3}" type="pres">
      <dgm:prSet presAssocID="{6DEDBBE1-B85C-4791-9963-D3C908DF9116}" presName="sibSpaceTwo" presStyleCnt="0"/>
      <dgm:spPr/>
    </dgm:pt>
    <dgm:pt modelId="{B89B6930-7A03-4AB8-9E18-22E908D3EE0E}" type="pres">
      <dgm:prSet presAssocID="{1BBD6119-F7F8-4B21-938B-9CF1DB1F876E}" presName="vertTwo" presStyleCnt="0"/>
      <dgm:spPr/>
    </dgm:pt>
    <dgm:pt modelId="{AB5E3E10-30E6-4CF9-8341-E73A8666D0B8}" type="pres">
      <dgm:prSet presAssocID="{1BBD6119-F7F8-4B21-938B-9CF1DB1F876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B8E969-3A1E-430B-9C71-3E731B93A7E3}" type="pres">
      <dgm:prSet presAssocID="{1BBD6119-F7F8-4B21-938B-9CF1DB1F876E}" presName="horzTwo" presStyleCnt="0"/>
      <dgm:spPr/>
    </dgm:pt>
  </dgm:ptLst>
  <dgm:cxnLst>
    <dgm:cxn modelId="{F042C14A-6CAF-4554-B07C-4197B1BF9374}" type="presOf" srcId="{CB93E380-7197-45FC-962F-61765BE59ADE}" destId="{C9DF668D-B13C-4636-B4CD-5D336827A40A}" srcOrd="0" destOrd="0" presId="urn:microsoft.com/office/officeart/2005/8/layout/hierarchy4"/>
    <dgm:cxn modelId="{51CC20AD-0555-418E-BBE4-625EC09DCF41}" srcId="{CB93E380-7197-45FC-962F-61765BE59ADE}" destId="{CF02BB62-38DD-46D8-8214-BBFBB01D696E}" srcOrd="0" destOrd="0" parTransId="{7138EE92-4090-48CC-AA71-E3CB9A842C12}" sibTransId="{6DEDBBE1-B85C-4791-9963-D3C908DF9116}"/>
    <dgm:cxn modelId="{7E26BDB6-2BF0-4745-8A3B-BDE704E62F2D}" type="presOf" srcId="{CF02BB62-38DD-46D8-8214-BBFBB01D696E}" destId="{ABE37170-CDAA-4544-BA5F-9727C166E90F}" srcOrd="0" destOrd="0" presId="urn:microsoft.com/office/officeart/2005/8/layout/hierarchy4"/>
    <dgm:cxn modelId="{C9E88DD5-079A-4AB3-B2E9-F1F2E01A307C}" srcId="{CB93E380-7197-45FC-962F-61765BE59ADE}" destId="{1BBD6119-F7F8-4B21-938B-9CF1DB1F876E}" srcOrd="1" destOrd="0" parTransId="{F4A9D433-A4F3-4E80-BBFF-22F912D71C17}" sibTransId="{A88890E0-EAE5-493B-A1D4-5EA065214C67}"/>
    <dgm:cxn modelId="{2922F66E-8EB9-4A76-AD00-1A8D153E5359}" srcId="{354A933E-09C9-4B3A-B782-BDED58F7F8B3}" destId="{CB93E380-7197-45FC-962F-61765BE59ADE}" srcOrd="0" destOrd="0" parTransId="{30E2D27C-8FF7-4EA1-9C57-EAE46421CA8E}" sibTransId="{4842A9D1-0DC4-4FB6-91FC-5135134B7728}"/>
    <dgm:cxn modelId="{17989A2A-647E-44C2-822B-728E2C691494}" type="presOf" srcId="{1BBD6119-F7F8-4B21-938B-9CF1DB1F876E}" destId="{AB5E3E10-30E6-4CF9-8341-E73A8666D0B8}" srcOrd="0" destOrd="0" presId="urn:microsoft.com/office/officeart/2005/8/layout/hierarchy4"/>
    <dgm:cxn modelId="{DCC2174A-7D97-4D98-9BBC-BDDAEA758B5A}" type="presOf" srcId="{354A933E-09C9-4B3A-B782-BDED58F7F8B3}" destId="{4BB44EEE-D943-4596-9B07-576EA6B4F76E}" srcOrd="0" destOrd="0" presId="urn:microsoft.com/office/officeart/2005/8/layout/hierarchy4"/>
    <dgm:cxn modelId="{39F2234C-8E29-48ED-B91B-6ED52B7ECB2C}" type="presParOf" srcId="{4BB44EEE-D943-4596-9B07-576EA6B4F76E}" destId="{EF429A21-1A54-4AE4-B493-1FC3A770E92C}" srcOrd="0" destOrd="0" presId="urn:microsoft.com/office/officeart/2005/8/layout/hierarchy4"/>
    <dgm:cxn modelId="{9887B637-E96A-4A4B-9F56-E6741373699D}" type="presParOf" srcId="{EF429A21-1A54-4AE4-B493-1FC3A770E92C}" destId="{C9DF668D-B13C-4636-B4CD-5D336827A40A}" srcOrd="0" destOrd="0" presId="urn:microsoft.com/office/officeart/2005/8/layout/hierarchy4"/>
    <dgm:cxn modelId="{7370CF59-C65F-4CD0-8406-BCDE89D34BA1}" type="presParOf" srcId="{EF429A21-1A54-4AE4-B493-1FC3A770E92C}" destId="{3FCEC33C-E672-44CB-A20A-148A31223DDC}" srcOrd="1" destOrd="0" presId="urn:microsoft.com/office/officeart/2005/8/layout/hierarchy4"/>
    <dgm:cxn modelId="{9B3AB489-459B-4AE8-B440-650576DAD645}" type="presParOf" srcId="{EF429A21-1A54-4AE4-B493-1FC3A770E92C}" destId="{17E69275-64BF-494D-9325-7F74F8A41CB5}" srcOrd="2" destOrd="0" presId="urn:microsoft.com/office/officeart/2005/8/layout/hierarchy4"/>
    <dgm:cxn modelId="{B8024995-4065-43BC-A509-9499671C7039}" type="presParOf" srcId="{17E69275-64BF-494D-9325-7F74F8A41CB5}" destId="{44727509-5AEF-406E-923B-3DB32ECF5664}" srcOrd="0" destOrd="0" presId="urn:microsoft.com/office/officeart/2005/8/layout/hierarchy4"/>
    <dgm:cxn modelId="{1BFDA289-133C-4C5B-A981-3DBE219EA96A}" type="presParOf" srcId="{44727509-5AEF-406E-923B-3DB32ECF5664}" destId="{ABE37170-CDAA-4544-BA5F-9727C166E90F}" srcOrd="0" destOrd="0" presId="urn:microsoft.com/office/officeart/2005/8/layout/hierarchy4"/>
    <dgm:cxn modelId="{063E49E0-20D9-4F48-86EC-B76E7381D6A8}" type="presParOf" srcId="{44727509-5AEF-406E-923B-3DB32ECF5664}" destId="{204926C2-7DCE-43CD-8322-29FAD57B2BBD}" srcOrd="1" destOrd="0" presId="urn:microsoft.com/office/officeart/2005/8/layout/hierarchy4"/>
    <dgm:cxn modelId="{4690E415-1534-43CD-A1C3-7C7D5BF889EB}" type="presParOf" srcId="{17E69275-64BF-494D-9325-7F74F8A41CB5}" destId="{377C498F-8E95-42B3-9449-E99D426CA8D3}" srcOrd="1" destOrd="0" presId="urn:microsoft.com/office/officeart/2005/8/layout/hierarchy4"/>
    <dgm:cxn modelId="{08BD80A2-E537-4133-8F6C-5036CCE1225E}" type="presParOf" srcId="{17E69275-64BF-494D-9325-7F74F8A41CB5}" destId="{B89B6930-7A03-4AB8-9E18-22E908D3EE0E}" srcOrd="2" destOrd="0" presId="urn:microsoft.com/office/officeart/2005/8/layout/hierarchy4"/>
    <dgm:cxn modelId="{8A2F1F07-4ED7-4799-A8A1-DE03421C6CCD}" type="presParOf" srcId="{B89B6930-7A03-4AB8-9E18-22E908D3EE0E}" destId="{AB5E3E10-30E6-4CF9-8341-E73A8666D0B8}" srcOrd="0" destOrd="0" presId="urn:microsoft.com/office/officeart/2005/8/layout/hierarchy4"/>
    <dgm:cxn modelId="{86FAA63D-3FE7-42FA-8710-4736D2DA4D39}" type="presParOf" srcId="{B89B6930-7A03-4AB8-9E18-22E908D3EE0E}" destId="{47B8E969-3A1E-430B-9C71-3E731B93A7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08F0B6-3A1F-4BC5-BE4B-C4716A9BF1A1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3F3F3CF-8FD4-405D-ABDE-E87558A21734}">
      <dgm:prSet phldrT="[Texto]"/>
      <dgm:spPr/>
      <dgm:t>
        <a:bodyPr/>
        <a:lstStyle/>
        <a:p>
          <a:r>
            <a:rPr lang="es-MX" dirty="0" smtClean="0"/>
            <a:t>La reforma energética NO incrementará la recaudación tributaria.</a:t>
          </a:r>
          <a:endParaRPr lang="es-MX" dirty="0"/>
        </a:p>
      </dgm:t>
    </dgm:pt>
    <dgm:pt modelId="{675DF40B-CF7E-4A28-9048-177ED39122DB}" type="parTrans" cxnId="{548CC47E-6347-448C-AA68-935AD0E40D94}">
      <dgm:prSet/>
      <dgm:spPr/>
      <dgm:t>
        <a:bodyPr/>
        <a:lstStyle/>
        <a:p>
          <a:endParaRPr lang="es-MX"/>
        </a:p>
      </dgm:t>
    </dgm:pt>
    <dgm:pt modelId="{65B5ACF7-13B0-48A4-9159-1521369302CD}" type="sibTrans" cxnId="{548CC47E-6347-448C-AA68-935AD0E40D94}">
      <dgm:prSet/>
      <dgm:spPr/>
      <dgm:t>
        <a:bodyPr/>
        <a:lstStyle/>
        <a:p>
          <a:endParaRPr lang="es-MX"/>
        </a:p>
      </dgm:t>
    </dgm:pt>
    <dgm:pt modelId="{5DC403A2-A3BE-4860-8820-181FA11FAD0A}">
      <dgm:prSet phldrT="[Texto]"/>
      <dgm:spPr/>
      <dgm:t>
        <a:bodyPr/>
        <a:lstStyle/>
        <a:p>
          <a:r>
            <a:rPr lang="es-MX" dirty="0" smtClean="0"/>
            <a:t>Llevara a que la renta sea apropiada por aquellos que inviertan en dicho sector.</a:t>
          </a:r>
          <a:endParaRPr lang="es-MX" dirty="0"/>
        </a:p>
      </dgm:t>
    </dgm:pt>
    <dgm:pt modelId="{60C36FFA-AAAB-43C6-9400-9814DCB675ED}" type="parTrans" cxnId="{047BD636-45BF-4BC9-B8D7-59426BAB3435}">
      <dgm:prSet/>
      <dgm:spPr/>
      <dgm:t>
        <a:bodyPr/>
        <a:lstStyle/>
        <a:p>
          <a:endParaRPr lang="es-MX"/>
        </a:p>
      </dgm:t>
    </dgm:pt>
    <dgm:pt modelId="{18222AEF-765E-4BA2-8EDB-F3307E4EEA5F}" type="sibTrans" cxnId="{047BD636-45BF-4BC9-B8D7-59426BAB3435}">
      <dgm:prSet/>
      <dgm:spPr/>
      <dgm:t>
        <a:bodyPr/>
        <a:lstStyle/>
        <a:p>
          <a:endParaRPr lang="es-MX"/>
        </a:p>
      </dgm:t>
    </dgm:pt>
    <dgm:pt modelId="{ED04A6E5-331B-4D57-8866-6FB0A2D62CF6}">
      <dgm:prSet phldrT="[Texto]"/>
      <dgm:spPr/>
      <dgm:t>
        <a:bodyPr/>
        <a:lstStyle/>
        <a:p>
          <a:r>
            <a:rPr lang="es-MX" dirty="0" smtClean="0"/>
            <a:t>Dicha reforma vendrá a achicar el tamaño del Edo. y lo subordinará aún más a los intereses del gran capital.</a:t>
          </a:r>
          <a:endParaRPr lang="es-MX" dirty="0"/>
        </a:p>
      </dgm:t>
    </dgm:pt>
    <dgm:pt modelId="{62B4D3A4-3922-4A71-B627-DD53064682AC}" type="parTrans" cxnId="{C11CC9B9-FE65-444C-9615-10E16D088361}">
      <dgm:prSet/>
      <dgm:spPr/>
      <dgm:t>
        <a:bodyPr/>
        <a:lstStyle/>
        <a:p>
          <a:endParaRPr lang="es-MX"/>
        </a:p>
      </dgm:t>
    </dgm:pt>
    <dgm:pt modelId="{4AEDFAF0-CCD2-4F53-B6A7-3792CA6BBA16}" type="sibTrans" cxnId="{C11CC9B9-FE65-444C-9615-10E16D088361}">
      <dgm:prSet/>
      <dgm:spPr/>
      <dgm:t>
        <a:bodyPr/>
        <a:lstStyle/>
        <a:p>
          <a:endParaRPr lang="es-MX"/>
        </a:p>
      </dgm:t>
    </dgm:pt>
    <dgm:pt modelId="{4CCCD38C-7042-4CB7-BA9C-E9F7B3F00F4B}" type="pres">
      <dgm:prSet presAssocID="{C208F0B6-3A1F-4BC5-BE4B-C4716A9BF1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F259F6-5B4A-4A5B-B39F-890A93FC346D}" type="pres">
      <dgm:prSet presAssocID="{83F3F3CF-8FD4-405D-ABDE-E87558A217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360AB0-7425-4D8D-8874-7F3233B3CA49}" type="pres">
      <dgm:prSet presAssocID="{65B5ACF7-13B0-48A4-9159-1521369302CD}" presName="sibTrans" presStyleCnt="0"/>
      <dgm:spPr/>
    </dgm:pt>
    <dgm:pt modelId="{402A1E71-8CEA-4286-AF00-3C2EA8C36B83}" type="pres">
      <dgm:prSet presAssocID="{5DC403A2-A3BE-4860-8820-181FA11FAD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571D00-64F2-431B-9684-D3D48E0182A4}" type="pres">
      <dgm:prSet presAssocID="{18222AEF-765E-4BA2-8EDB-F3307E4EEA5F}" presName="sibTrans" presStyleCnt="0"/>
      <dgm:spPr/>
    </dgm:pt>
    <dgm:pt modelId="{597B6717-3D22-4363-96A3-8A8497462B62}" type="pres">
      <dgm:prSet presAssocID="{ED04A6E5-331B-4D57-8866-6FB0A2D62C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F6A815-185D-487C-AD5A-8C952E6998C9}" type="presOf" srcId="{5DC403A2-A3BE-4860-8820-181FA11FAD0A}" destId="{402A1E71-8CEA-4286-AF00-3C2EA8C36B83}" srcOrd="0" destOrd="0" presId="urn:microsoft.com/office/officeart/2005/8/layout/default#1"/>
    <dgm:cxn modelId="{9C429E19-C165-443E-9D46-908BB2FA2940}" type="presOf" srcId="{ED04A6E5-331B-4D57-8866-6FB0A2D62CF6}" destId="{597B6717-3D22-4363-96A3-8A8497462B62}" srcOrd="0" destOrd="0" presId="urn:microsoft.com/office/officeart/2005/8/layout/default#1"/>
    <dgm:cxn modelId="{548CC47E-6347-448C-AA68-935AD0E40D94}" srcId="{C208F0B6-3A1F-4BC5-BE4B-C4716A9BF1A1}" destId="{83F3F3CF-8FD4-405D-ABDE-E87558A21734}" srcOrd="0" destOrd="0" parTransId="{675DF40B-CF7E-4A28-9048-177ED39122DB}" sibTransId="{65B5ACF7-13B0-48A4-9159-1521369302CD}"/>
    <dgm:cxn modelId="{433ECE0F-86BC-4B8B-AB5A-BA497F155D18}" type="presOf" srcId="{C208F0B6-3A1F-4BC5-BE4B-C4716A9BF1A1}" destId="{4CCCD38C-7042-4CB7-BA9C-E9F7B3F00F4B}" srcOrd="0" destOrd="0" presId="urn:microsoft.com/office/officeart/2005/8/layout/default#1"/>
    <dgm:cxn modelId="{047BD636-45BF-4BC9-B8D7-59426BAB3435}" srcId="{C208F0B6-3A1F-4BC5-BE4B-C4716A9BF1A1}" destId="{5DC403A2-A3BE-4860-8820-181FA11FAD0A}" srcOrd="1" destOrd="0" parTransId="{60C36FFA-AAAB-43C6-9400-9814DCB675ED}" sibTransId="{18222AEF-765E-4BA2-8EDB-F3307E4EEA5F}"/>
    <dgm:cxn modelId="{28E8A4D3-52B1-4E32-98A1-68DE25CCE127}" type="presOf" srcId="{83F3F3CF-8FD4-405D-ABDE-E87558A21734}" destId="{23F259F6-5B4A-4A5B-B39F-890A93FC346D}" srcOrd="0" destOrd="0" presId="urn:microsoft.com/office/officeart/2005/8/layout/default#1"/>
    <dgm:cxn modelId="{C11CC9B9-FE65-444C-9615-10E16D088361}" srcId="{C208F0B6-3A1F-4BC5-BE4B-C4716A9BF1A1}" destId="{ED04A6E5-331B-4D57-8866-6FB0A2D62CF6}" srcOrd="2" destOrd="0" parTransId="{62B4D3A4-3922-4A71-B627-DD53064682AC}" sibTransId="{4AEDFAF0-CCD2-4F53-B6A7-3792CA6BBA16}"/>
    <dgm:cxn modelId="{2932CC61-31B0-45C1-B870-A2F20FB137BD}" type="presParOf" srcId="{4CCCD38C-7042-4CB7-BA9C-E9F7B3F00F4B}" destId="{23F259F6-5B4A-4A5B-B39F-890A93FC346D}" srcOrd="0" destOrd="0" presId="urn:microsoft.com/office/officeart/2005/8/layout/default#1"/>
    <dgm:cxn modelId="{75F8029B-1805-4FBD-888B-33287000ECAE}" type="presParOf" srcId="{4CCCD38C-7042-4CB7-BA9C-E9F7B3F00F4B}" destId="{F7360AB0-7425-4D8D-8874-7F3233B3CA49}" srcOrd="1" destOrd="0" presId="urn:microsoft.com/office/officeart/2005/8/layout/default#1"/>
    <dgm:cxn modelId="{0EC378CB-E058-4377-B704-493097A27A19}" type="presParOf" srcId="{4CCCD38C-7042-4CB7-BA9C-E9F7B3F00F4B}" destId="{402A1E71-8CEA-4286-AF00-3C2EA8C36B83}" srcOrd="2" destOrd="0" presId="urn:microsoft.com/office/officeart/2005/8/layout/default#1"/>
    <dgm:cxn modelId="{01AC13CD-9601-44A9-B404-21D186D85B9A}" type="presParOf" srcId="{4CCCD38C-7042-4CB7-BA9C-E9F7B3F00F4B}" destId="{91571D00-64F2-431B-9684-D3D48E0182A4}" srcOrd="3" destOrd="0" presId="urn:microsoft.com/office/officeart/2005/8/layout/default#1"/>
    <dgm:cxn modelId="{2096FF95-7103-43F2-BFE4-BFFC6777ECD2}" type="presParOf" srcId="{4CCCD38C-7042-4CB7-BA9C-E9F7B3F00F4B}" destId="{597B6717-3D22-4363-96A3-8A8497462B6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ctr"/>
          <a:r>
            <a:rPr lang="es-ES_tradnl" sz="4000" dirty="0" smtClean="0">
              <a:latin typeface="Georgia" pitchFamily="18" charset="0"/>
            </a:rPr>
            <a:t>Las políticas macroeconómicas de ‘estabilidad’ y las reformas estructurales profundizan </a:t>
          </a:r>
          <a:r>
            <a:rPr lang="es-ES_tradnl" sz="4000" smtClean="0">
              <a:latin typeface="Georgia" pitchFamily="18" charset="0"/>
            </a:rPr>
            <a:t>el subdesarrollo.</a:t>
          </a:r>
          <a:endParaRPr lang="es-MX" sz="40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40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4000">
            <a:latin typeface="Georgia" pitchFamily="18" charset="0"/>
            <a:cs typeface="Times New Roman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7D59414D-376E-4D66-8621-FD1F9965FD18}" type="pres">
      <dgm:prSet presAssocID="{66AE0D16-483F-4D5E-8B44-35E7F6C1A86C}" presName="OneNode_1" presStyleLbl="node1" presStyleIdx="0" presStyleCnt="1" custScaleY="1344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94508F-23B5-0C49-B667-733379F67DFE}" type="presOf" srcId="{66AE0D16-483F-4D5E-8B44-35E7F6C1A86C}" destId="{6650ACCE-CBDE-44DB-990E-C4F24D15A3D0}" srcOrd="0" destOrd="0" presId="urn:microsoft.com/office/officeart/2005/8/layout/vProcess5"/>
    <dgm:cxn modelId="{DC716036-E9C1-F245-A2B0-9AE0D41E67BF}" type="presOf" srcId="{D5ECCF55-9CE8-423A-BBB2-7AC7084DD555}" destId="{7D59414D-376E-4D66-8621-FD1F9965FD18}" srcOrd="0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119D1399-1A70-884E-9613-792B4CD75029}" type="presParOf" srcId="{6650ACCE-CBDE-44DB-990E-C4F24D15A3D0}" destId="{E760882F-EEE4-4DD6-9539-ACE219D9BD4A}" srcOrd="0" destOrd="0" presId="urn:microsoft.com/office/officeart/2005/8/layout/vProcess5"/>
    <dgm:cxn modelId="{75A8FF79-C221-EC43-A6CC-A457830A341E}" type="presParOf" srcId="{6650ACCE-CBDE-44DB-990E-C4F24D15A3D0}" destId="{7D59414D-376E-4D66-8621-FD1F9965FD1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ctr"/>
          <a:r>
            <a:rPr lang="es-ES_tradnl" sz="3500" dirty="0" smtClean="0">
              <a:latin typeface="Georgia" pitchFamily="18" charset="0"/>
            </a:rPr>
            <a:t>En vez de impulsar reformas estructurales para atraer capitales, el gobierno tendría que recuperar el control de la moneda, regular al sector financiero y al sector externo y trabajar con tipo de cambio flexible, para flexibilizar la política monetaria y fiscal para desarrollar el mercado interno. </a:t>
          </a:r>
          <a:endParaRPr lang="es-MX" sz="35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F161CABD-AFFA-4E34-A431-49B92FB5531F}" type="pres">
      <dgm:prSet presAssocID="{66AE0D16-483F-4D5E-8B44-35E7F6C1A86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E72DB0-75FA-4141-B2CB-5CC085DA6DA0}" type="pres">
      <dgm:prSet presAssocID="{D5ECCF55-9CE8-423A-BBB2-7AC7084DD55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B6905C-0D47-4528-8401-FA45D453EC7A}" type="presOf" srcId="{66AE0D16-483F-4D5E-8B44-35E7F6C1A86C}" destId="{F161CABD-AFFA-4E34-A431-49B92FB5531F}" srcOrd="0" destOrd="0" presId="urn:microsoft.com/office/officeart/2005/8/layout/process2"/>
    <dgm:cxn modelId="{38EBC624-7000-45B4-8423-CFD129753766}" type="presOf" srcId="{D5ECCF55-9CE8-423A-BBB2-7AC7084DD555}" destId="{57E72DB0-75FA-4141-B2CB-5CC085DA6DA0}" srcOrd="0" destOrd="0" presId="urn:microsoft.com/office/officeart/2005/8/layout/process2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BC0F01EB-94BF-4D02-9638-2D8F17A2615D}" type="presParOf" srcId="{F161CABD-AFFA-4E34-A431-49B92FB5531F}" destId="{57E72DB0-75FA-4141-B2CB-5CC085DA6DA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just"/>
          <a:r>
            <a:rPr lang="es-ES_tradnl" sz="3200" dirty="0" smtClean="0">
              <a:latin typeface="Georgia" pitchFamily="18" charset="0"/>
            </a:rPr>
            <a:t>El objetivo de las políticas debe ser la generación de empleo bien remunerado:</a:t>
          </a:r>
          <a:endParaRPr lang="es-MX" sz="32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32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3200">
            <a:latin typeface="Georgia" pitchFamily="18" charset="0"/>
            <a:cs typeface="Times New Roman" pitchFamily="18" charset="0"/>
          </a:endParaRPr>
        </a:p>
      </dgm:t>
    </dgm:pt>
    <dgm:pt modelId="{0E7AD350-426E-4ED4-88B2-E1FB989F91AF}">
      <dgm:prSet phldrT="[Texto]" custT="1"/>
      <dgm:spPr/>
      <dgm:t>
        <a:bodyPr/>
        <a:lstStyle/>
        <a:p>
          <a:pPr algn="just"/>
          <a:r>
            <a:rPr lang="es-ES_tradnl" sz="3200" dirty="0" smtClean="0">
              <a:latin typeface="Georgia" pitchFamily="18" charset="0"/>
            </a:rPr>
            <a:t>no comprometer la soberanía nacional, </a:t>
          </a:r>
          <a:endParaRPr lang="es-MX" sz="3200" b="1" dirty="0">
            <a:latin typeface="Georgia" pitchFamily="18" charset="0"/>
            <a:cs typeface="Times New Roman" pitchFamily="18" charset="0"/>
          </a:endParaRPr>
        </a:p>
      </dgm:t>
    </dgm:pt>
    <dgm:pt modelId="{92916EE6-D739-4330-8EAC-09AABD822950}" type="parTrans" cxnId="{F96567E6-3236-4169-86F8-E1F1A599016F}">
      <dgm:prSet/>
      <dgm:spPr/>
    </dgm:pt>
    <dgm:pt modelId="{79C5D3B3-1A28-471B-AFBD-1FCF00333210}" type="sibTrans" cxnId="{F96567E6-3236-4169-86F8-E1F1A599016F}">
      <dgm:prSet/>
      <dgm:spPr/>
      <dgm:t>
        <a:bodyPr/>
        <a:lstStyle/>
        <a:p>
          <a:endParaRPr lang="es-MX"/>
        </a:p>
      </dgm:t>
    </dgm:pt>
    <dgm:pt modelId="{5CC33803-18E2-40F3-BF03-A433C302BB2B}">
      <dgm:prSet phldrT="[Texto]" custT="1"/>
      <dgm:spPr/>
      <dgm:t>
        <a:bodyPr/>
        <a:lstStyle/>
        <a:p>
          <a:pPr algn="just"/>
          <a:r>
            <a:rPr lang="es-ES_tradnl" sz="3200" dirty="0" smtClean="0">
              <a:latin typeface="Georgia" pitchFamily="18" charset="0"/>
            </a:rPr>
            <a:t>no subordinarse  al sector financiero. </a:t>
          </a:r>
          <a:endParaRPr lang="es-MX" sz="3200" b="1" dirty="0">
            <a:latin typeface="Georgia" pitchFamily="18" charset="0"/>
            <a:cs typeface="Times New Roman" pitchFamily="18" charset="0"/>
          </a:endParaRPr>
        </a:p>
      </dgm:t>
    </dgm:pt>
    <dgm:pt modelId="{6AB8B82D-B5D2-4A4A-BB34-0EF4CA74208B}" type="parTrans" cxnId="{3A5C9E85-7D45-485E-AC57-0C06F9A35C78}">
      <dgm:prSet/>
      <dgm:spPr/>
    </dgm:pt>
    <dgm:pt modelId="{99AF1FE5-0EC2-47BE-B9BA-5B1C5260A3B5}" type="sibTrans" cxnId="{3A5C9E85-7D45-485E-AC57-0C06F9A35C78}">
      <dgm:prSet/>
      <dgm:spPr/>
      <dgm:t>
        <a:bodyPr/>
        <a:lstStyle/>
        <a:p>
          <a:endParaRPr lang="es-MX"/>
        </a:p>
      </dgm:t>
    </dgm:pt>
    <dgm:pt modelId="{8DF8F2AA-3ECE-4B91-9E16-CE948E33B5D2}">
      <dgm:prSet phldrT="[Texto]" custT="1"/>
      <dgm:spPr/>
      <dgm:t>
        <a:bodyPr/>
        <a:lstStyle/>
        <a:p>
          <a:pPr algn="just"/>
          <a:r>
            <a:rPr lang="es-MX" sz="3200" b="1" dirty="0" smtClean="0">
              <a:latin typeface="Georgia" pitchFamily="18" charset="0"/>
              <a:cs typeface="Times New Roman" pitchFamily="18" charset="0"/>
            </a:rPr>
            <a:t>Reconstruir un Proyecto de Nación incluyente y más equitativo.</a:t>
          </a:r>
          <a:endParaRPr lang="es-MX" sz="3200" b="1" dirty="0">
            <a:latin typeface="Georgia" pitchFamily="18" charset="0"/>
            <a:cs typeface="Times New Roman" pitchFamily="18" charset="0"/>
          </a:endParaRPr>
        </a:p>
      </dgm:t>
    </dgm:pt>
    <dgm:pt modelId="{447670E6-3581-4E5B-9DD9-C94CCA0D905A}" type="parTrans" cxnId="{DA735475-5E2D-47D9-82FD-4FC9E7E13BA7}">
      <dgm:prSet/>
      <dgm:spPr/>
    </dgm:pt>
    <dgm:pt modelId="{2030A42E-4FD8-4363-93F1-9E2C7CC1243E}" type="sibTrans" cxnId="{DA735475-5E2D-47D9-82FD-4FC9E7E13BA7}">
      <dgm:prSet/>
      <dgm:spPr/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B949A3F1-C656-4D3C-8137-70A71538D2E5}" type="pres">
      <dgm:prSet presAssocID="{66AE0D16-483F-4D5E-8B44-35E7F6C1A86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206971-5717-49C0-81DA-E5A6CEF5D2C1}" type="pres">
      <dgm:prSet presAssocID="{66AE0D16-483F-4D5E-8B44-35E7F6C1A86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747BE5-C2DD-4FC4-8D61-54B5A0054E27}" type="pres">
      <dgm:prSet presAssocID="{66AE0D16-483F-4D5E-8B44-35E7F6C1A86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3C332-628B-4D2B-B9A0-28CE2042F92D}" type="pres">
      <dgm:prSet presAssocID="{66AE0D16-483F-4D5E-8B44-35E7F6C1A86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8958EC-C13D-462F-9823-0930DC5E3405}" type="pres">
      <dgm:prSet presAssocID="{66AE0D16-483F-4D5E-8B44-35E7F6C1A86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EC1398-3670-4A5D-B3B7-940DC8ADB46B}" type="pres">
      <dgm:prSet presAssocID="{66AE0D16-483F-4D5E-8B44-35E7F6C1A86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E46890-19DD-46FB-81E1-5FB77FB6C2F7}" type="pres">
      <dgm:prSet presAssocID="{66AE0D16-483F-4D5E-8B44-35E7F6C1A86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DC6453-BA71-4B93-AEE2-5DE296E2710A}" type="pres">
      <dgm:prSet presAssocID="{66AE0D16-483F-4D5E-8B44-35E7F6C1A86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C9C4DF-0E72-4C76-8263-175F1B6F1635}" type="pres">
      <dgm:prSet presAssocID="{66AE0D16-483F-4D5E-8B44-35E7F6C1A86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92F1B6-6CF7-4694-B71C-92C380D4D531}" type="pres">
      <dgm:prSet presAssocID="{66AE0D16-483F-4D5E-8B44-35E7F6C1A86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881398-3882-4A02-A3A3-0A04B4B18FF0}" type="pres">
      <dgm:prSet presAssocID="{66AE0D16-483F-4D5E-8B44-35E7F6C1A86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439B3C4-AC88-274D-A7FF-7E6D6054645C}" type="presOf" srcId="{66AE0D16-483F-4D5E-8B44-35E7F6C1A86C}" destId="{6650ACCE-CBDE-44DB-990E-C4F24D15A3D0}" srcOrd="0" destOrd="0" presId="urn:microsoft.com/office/officeart/2005/8/layout/vProcess5"/>
    <dgm:cxn modelId="{2665BBC0-7A1C-428C-A8A5-F4A3EE18F8C1}" type="presOf" srcId="{8DF8F2AA-3ECE-4B91-9E16-CE948E33B5D2}" destId="{60C3C332-628B-4D2B-B9A0-28CE2042F92D}" srcOrd="0" destOrd="0" presId="urn:microsoft.com/office/officeart/2005/8/layout/vProcess5"/>
    <dgm:cxn modelId="{5E89E4EA-B9F7-476C-A142-FBEAF2BACEB0}" type="presOf" srcId="{D5ECCF55-9CE8-423A-BBB2-7AC7084DD555}" destId="{9DDC6453-BA71-4B93-AEE2-5DE296E2710A}" srcOrd="1" destOrd="0" presId="urn:microsoft.com/office/officeart/2005/8/layout/vProcess5"/>
    <dgm:cxn modelId="{B225EF2B-3318-41CF-BAB5-415F61889DA0}" type="presOf" srcId="{0E7AD350-426E-4ED4-88B2-E1FB989F91AF}" destId="{3DC9C4DF-0E72-4C76-8263-175F1B6F1635}" srcOrd="1" destOrd="0" presId="urn:microsoft.com/office/officeart/2005/8/layout/vProcess5"/>
    <dgm:cxn modelId="{D6A37A47-2245-498A-BC2C-8946FEC2F860}" type="presOf" srcId="{99AF1FE5-0EC2-47BE-B9BA-5B1C5260A3B5}" destId="{C5E46890-19DD-46FB-81E1-5FB77FB6C2F7}" srcOrd="0" destOrd="0" presId="urn:microsoft.com/office/officeart/2005/8/layout/vProcess5"/>
    <dgm:cxn modelId="{F8635FCF-948E-4037-9690-96FA1C1F1675}" type="presOf" srcId="{5CC33803-18E2-40F3-BF03-A433C302BB2B}" destId="{7492F1B6-6CF7-4694-B71C-92C380D4D531}" srcOrd="1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3A5C9E85-7D45-485E-AC57-0C06F9A35C78}" srcId="{66AE0D16-483F-4D5E-8B44-35E7F6C1A86C}" destId="{5CC33803-18E2-40F3-BF03-A433C302BB2B}" srcOrd="2" destOrd="0" parTransId="{6AB8B82D-B5D2-4A4A-BB34-0EF4CA74208B}" sibTransId="{99AF1FE5-0EC2-47BE-B9BA-5B1C5260A3B5}"/>
    <dgm:cxn modelId="{86EE8090-C519-4F86-83A8-BD8692F921F6}" type="presOf" srcId="{8DF8F2AA-3ECE-4B91-9E16-CE948E33B5D2}" destId="{0C881398-3882-4A02-A3A3-0A04B4B18FF0}" srcOrd="1" destOrd="0" presId="urn:microsoft.com/office/officeart/2005/8/layout/vProcess5"/>
    <dgm:cxn modelId="{F96567E6-3236-4169-86F8-E1F1A599016F}" srcId="{66AE0D16-483F-4D5E-8B44-35E7F6C1A86C}" destId="{0E7AD350-426E-4ED4-88B2-E1FB989F91AF}" srcOrd="1" destOrd="0" parTransId="{92916EE6-D739-4330-8EAC-09AABD822950}" sibTransId="{79C5D3B3-1A28-471B-AFBD-1FCF00333210}"/>
    <dgm:cxn modelId="{E9BF0E26-E509-4D39-86AC-0524F190F1B8}" type="presOf" srcId="{0E7AD350-426E-4ED4-88B2-E1FB989F91AF}" destId="{8F206971-5717-49C0-81DA-E5A6CEF5D2C1}" srcOrd="0" destOrd="0" presId="urn:microsoft.com/office/officeart/2005/8/layout/vProcess5"/>
    <dgm:cxn modelId="{FA2DA244-95E5-41BE-9FE3-6C9AE5FBA3FB}" type="presOf" srcId="{D5ECCF55-9CE8-423A-BBB2-7AC7084DD555}" destId="{B949A3F1-C656-4D3C-8137-70A71538D2E5}" srcOrd="0" destOrd="0" presId="urn:microsoft.com/office/officeart/2005/8/layout/vProcess5"/>
    <dgm:cxn modelId="{F7573024-238A-4130-82A5-7EB78B9D1AB1}" type="presOf" srcId="{63DBCAB0-839B-44ED-AF0C-2D3CC99E0163}" destId="{898958EC-C13D-462F-9823-0930DC5E3405}" srcOrd="0" destOrd="0" presId="urn:microsoft.com/office/officeart/2005/8/layout/vProcess5"/>
    <dgm:cxn modelId="{8D3E9A13-E859-43D3-9F99-5533F1C17893}" type="presOf" srcId="{5CC33803-18E2-40F3-BF03-A433C302BB2B}" destId="{69747BE5-C2DD-4FC4-8D61-54B5A0054E27}" srcOrd="0" destOrd="0" presId="urn:microsoft.com/office/officeart/2005/8/layout/vProcess5"/>
    <dgm:cxn modelId="{DA735475-5E2D-47D9-82FD-4FC9E7E13BA7}" srcId="{66AE0D16-483F-4D5E-8B44-35E7F6C1A86C}" destId="{8DF8F2AA-3ECE-4B91-9E16-CE948E33B5D2}" srcOrd="3" destOrd="0" parTransId="{447670E6-3581-4E5B-9DD9-C94CCA0D905A}" sibTransId="{2030A42E-4FD8-4363-93F1-9E2C7CC1243E}"/>
    <dgm:cxn modelId="{A22EE28F-17B1-4780-BF32-3ACF5EC82BBA}" type="presOf" srcId="{79C5D3B3-1A28-471B-AFBD-1FCF00333210}" destId="{5CEC1398-3670-4A5D-B3B7-940DC8ADB46B}" srcOrd="0" destOrd="0" presId="urn:microsoft.com/office/officeart/2005/8/layout/vProcess5"/>
    <dgm:cxn modelId="{367FDB4F-9F8B-8B48-BCCF-A52BAC2A8E67}" type="presParOf" srcId="{6650ACCE-CBDE-44DB-990E-C4F24D15A3D0}" destId="{E760882F-EEE4-4DD6-9539-ACE219D9BD4A}" srcOrd="0" destOrd="0" presId="urn:microsoft.com/office/officeart/2005/8/layout/vProcess5"/>
    <dgm:cxn modelId="{C27FAD16-69BD-4839-9FBF-2C4F94C4EDD5}" type="presParOf" srcId="{6650ACCE-CBDE-44DB-990E-C4F24D15A3D0}" destId="{B949A3F1-C656-4D3C-8137-70A71538D2E5}" srcOrd="1" destOrd="0" presId="urn:microsoft.com/office/officeart/2005/8/layout/vProcess5"/>
    <dgm:cxn modelId="{726A0B4A-3E7D-4585-AD1B-FAA5DDE2A8B1}" type="presParOf" srcId="{6650ACCE-CBDE-44DB-990E-C4F24D15A3D0}" destId="{8F206971-5717-49C0-81DA-E5A6CEF5D2C1}" srcOrd="2" destOrd="0" presId="urn:microsoft.com/office/officeart/2005/8/layout/vProcess5"/>
    <dgm:cxn modelId="{7CC76A89-7A42-4EDA-ADA8-774549EB74C2}" type="presParOf" srcId="{6650ACCE-CBDE-44DB-990E-C4F24D15A3D0}" destId="{69747BE5-C2DD-4FC4-8D61-54B5A0054E27}" srcOrd="3" destOrd="0" presId="urn:microsoft.com/office/officeart/2005/8/layout/vProcess5"/>
    <dgm:cxn modelId="{6553FC4A-C6C4-4869-AF53-EC178DEFF154}" type="presParOf" srcId="{6650ACCE-CBDE-44DB-990E-C4F24D15A3D0}" destId="{60C3C332-628B-4D2B-B9A0-28CE2042F92D}" srcOrd="4" destOrd="0" presId="urn:microsoft.com/office/officeart/2005/8/layout/vProcess5"/>
    <dgm:cxn modelId="{F050AC83-54CD-4168-80BE-6834F70BC6A5}" type="presParOf" srcId="{6650ACCE-CBDE-44DB-990E-C4F24D15A3D0}" destId="{898958EC-C13D-462F-9823-0930DC5E3405}" srcOrd="5" destOrd="0" presId="urn:microsoft.com/office/officeart/2005/8/layout/vProcess5"/>
    <dgm:cxn modelId="{ADB12B6B-E93D-4D26-AF8F-FCA2596B60FC}" type="presParOf" srcId="{6650ACCE-CBDE-44DB-990E-C4F24D15A3D0}" destId="{5CEC1398-3670-4A5D-B3B7-940DC8ADB46B}" srcOrd="6" destOrd="0" presId="urn:microsoft.com/office/officeart/2005/8/layout/vProcess5"/>
    <dgm:cxn modelId="{212D10FD-97F0-4A32-901A-1402333469FB}" type="presParOf" srcId="{6650ACCE-CBDE-44DB-990E-C4F24D15A3D0}" destId="{C5E46890-19DD-46FB-81E1-5FB77FB6C2F7}" srcOrd="7" destOrd="0" presId="urn:microsoft.com/office/officeart/2005/8/layout/vProcess5"/>
    <dgm:cxn modelId="{EC45E8D1-3A74-4ADB-8DF1-C1CD7F35E665}" type="presParOf" srcId="{6650ACCE-CBDE-44DB-990E-C4F24D15A3D0}" destId="{9DDC6453-BA71-4B93-AEE2-5DE296E2710A}" srcOrd="8" destOrd="0" presId="urn:microsoft.com/office/officeart/2005/8/layout/vProcess5"/>
    <dgm:cxn modelId="{BF31B0E0-8E13-4F32-90CD-DB1F4BE9F4F9}" type="presParOf" srcId="{6650ACCE-CBDE-44DB-990E-C4F24D15A3D0}" destId="{3DC9C4DF-0E72-4C76-8263-175F1B6F1635}" srcOrd="9" destOrd="0" presId="urn:microsoft.com/office/officeart/2005/8/layout/vProcess5"/>
    <dgm:cxn modelId="{66A21EDE-5B10-4F36-8E12-E89B36DFA9A9}" type="presParOf" srcId="{6650ACCE-CBDE-44DB-990E-C4F24D15A3D0}" destId="{7492F1B6-6CF7-4694-B71C-92C380D4D531}" srcOrd="10" destOrd="0" presId="urn:microsoft.com/office/officeart/2005/8/layout/vProcess5"/>
    <dgm:cxn modelId="{8FC5F67D-196B-41FB-A3C8-A977BC8A3FEC}" type="presParOf" srcId="{6650ACCE-CBDE-44DB-990E-C4F24D15A3D0}" destId="{0C881398-3882-4A02-A3A3-0A04B4B18F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hProcess3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ctr"/>
          <a:r>
            <a:rPr lang="es-ES_tradnl" sz="2800" dirty="0" smtClean="0">
              <a:latin typeface="Agency FB" pitchFamily="34" charset="0"/>
            </a:rPr>
            <a:t>Reforma laboral</a:t>
          </a:r>
          <a:endParaRPr lang="es-MX" sz="2800" b="1" dirty="0">
            <a:latin typeface="Agency FB" pitchFamily="34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C80CB6F3-04E0-43A2-AD8F-18EE9A600DFE}">
      <dgm:prSet custT="1"/>
      <dgm:spPr/>
      <dgm:t>
        <a:bodyPr/>
        <a:lstStyle/>
        <a:p>
          <a:pPr algn="ctr"/>
          <a:r>
            <a:rPr lang="es-ES_tradnl" sz="2800" dirty="0" smtClean="0">
              <a:latin typeface="Agency FB" pitchFamily="34" charset="0"/>
            </a:rPr>
            <a:t>Reforma de competitividad</a:t>
          </a:r>
          <a:endParaRPr lang="es-MX" sz="2800" dirty="0">
            <a:latin typeface="Agency FB" pitchFamily="34" charset="0"/>
          </a:endParaRPr>
        </a:p>
      </dgm:t>
    </dgm:pt>
    <dgm:pt modelId="{9B0BF6E5-02B6-45E1-AF21-05D82976F4AD}" type="parTrans" cxnId="{08767EEF-2C1E-40CA-880B-844DAE21D3AD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BB4F671A-FEFA-4F77-ACA8-CFA95D6FF5A1}" type="sibTrans" cxnId="{08767EEF-2C1E-40CA-880B-844DAE21D3AD}">
      <dgm:prSet custT="1"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BF38EB27-8F3F-46EA-9406-E3DFD55D2F90}">
      <dgm:prSet custT="1"/>
      <dgm:spPr/>
      <dgm:t>
        <a:bodyPr/>
        <a:lstStyle/>
        <a:p>
          <a:pPr algn="ctr"/>
          <a:r>
            <a:rPr lang="es-ES_tradnl" sz="2800" dirty="0" smtClean="0">
              <a:latin typeface="Agency FB" pitchFamily="34" charset="0"/>
            </a:rPr>
            <a:t>Reforma hacendaria</a:t>
          </a:r>
          <a:endParaRPr lang="es-MX" sz="2800" dirty="0">
            <a:latin typeface="Agency FB" pitchFamily="34" charset="0"/>
          </a:endParaRPr>
        </a:p>
      </dgm:t>
    </dgm:pt>
    <dgm:pt modelId="{FC4F655C-D2F0-4DFA-9F76-F404FCB143BF}" type="parTrans" cxnId="{AF2DE0A6-CA90-44F6-BF79-6BE741E0261A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B61EABD6-240B-44EE-8B4F-D010964F243F}" type="sibTrans" cxnId="{AF2DE0A6-CA90-44F6-BF79-6BE741E0261A}">
      <dgm:prSet/>
      <dgm:spPr/>
      <dgm:t>
        <a:bodyPr/>
        <a:lstStyle/>
        <a:p>
          <a:endParaRPr lang="es-MX" sz="3500">
            <a:latin typeface="Georgia" pitchFamily="18" charset="0"/>
          </a:endParaRPr>
        </a:p>
      </dgm:t>
    </dgm:pt>
    <dgm:pt modelId="{072D7814-D034-4C13-BC37-605589AA0E5E}">
      <dgm:prSet phldrT="[Texto]" custT="1"/>
      <dgm:spPr/>
      <dgm:t>
        <a:bodyPr/>
        <a:lstStyle/>
        <a:p>
          <a:pPr algn="ctr"/>
          <a:r>
            <a:rPr lang="es-MX" sz="2400" b="0" i="0" dirty="0" smtClean="0">
              <a:latin typeface="Agency FB" pitchFamily="34" charset="0"/>
            </a:rPr>
            <a:t>Ley de Asociaciones Público Privadas</a:t>
          </a:r>
          <a:endParaRPr lang="es-MX" sz="2400" b="0" dirty="0">
            <a:latin typeface="Agency FB" pitchFamily="34" charset="0"/>
            <a:cs typeface="Times New Roman" pitchFamily="18" charset="0"/>
          </a:endParaRPr>
        </a:p>
      </dgm:t>
    </dgm:pt>
    <dgm:pt modelId="{8CE13740-F08D-421E-A7D5-21AA253D5D4E}" type="parTrans" cxnId="{7F9288FF-3DB7-4EE4-AF0F-19D538CCAA9F}">
      <dgm:prSet/>
      <dgm:spPr/>
      <dgm:t>
        <a:bodyPr/>
        <a:lstStyle/>
        <a:p>
          <a:endParaRPr lang="es-MX"/>
        </a:p>
      </dgm:t>
    </dgm:pt>
    <dgm:pt modelId="{D0C68153-5632-4D54-878D-388FA7D1E2A6}" type="sibTrans" cxnId="{7F9288FF-3DB7-4EE4-AF0F-19D538CCAA9F}">
      <dgm:prSet/>
      <dgm:spPr/>
      <dgm:t>
        <a:bodyPr/>
        <a:lstStyle/>
        <a:p>
          <a:endParaRPr lang="es-MX"/>
        </a:p>
      </dgm:t>
    </dgm:pt>
    <dgm:pt modelId="{E10E4AB9-45DC-4E37-8F75-B9EFC25C40EF}">
      <dgm:prSet custT="1"/>
      <dgm:spPr/>
      <dgm:t>
        <a:bodyPr/>
        <a:lstStyle/>
        <a:p>
          <a:pPr algn="ctr"/>
          <a:r>
            <a:rPr lang="es-MX" sz="2000" dirty="0" smtClean="0">
              <a:latin typeface="Agency FB" pitchFamily="34" charset="0"/>
            </a:rPr>
            <a:t>Reforma Energética</a:t>
          </a:r>
          <a:endParaRPr lang="es-MX" sz="2000" dirty="0">
            <a:latin typeface="Agency FB" pitchFamily="34" charset="0"/>
          </a:endParaRPr>
        </a:p>
      </dgm:t>
    </dgm:pt>
    <dgm:pt modelId="{12ABDF52-D38A-4071-B649-0E41A7DAFE89}" type="parTrans" cxnId="{726ABF0E-BA54-4F00-815F-2D7D0CB37AD8}">
      <dgm:prSet/>
      <dgm:spPr/>
      <dgm:t>
        <a:bodyPr/>
        <a:lstStyle/>
        <a:p>
          <a:endParaRPr lang="es-MX"/>
        </a:p>
      </dgm:t>
    </dgm:pt>
    <dgm:pt modelId="{8C323E40-F3B0-4DBB-9CAD-E9B6CCFF6776}" type="sibTrans" cxnId="{726ABF0E-BA54-4F00-815F-2D7D0CB37AD8}">
      <dgm:prSet/>
      <dgm:spPr/>
      <dgm:t>
        <a:bodyPr/>
        <a:lstStyle/>
        <a:p>
          <a:endParaRPr lang="es-MX"/>
        </a:p>
      </dgm:t>
    </dgm:pt>
    <dgm:pt modelId="{89EB9147-4F96-4BE8-BDD0-DF61A77DCB65}" type="pres">
      <dgm:prSet presAssocID="{66AE0D16-483F-4D5E-8B44-35E7F6C1A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C2051D8-F19D-47CC-AE08-F3955310B6B9}" type="pres">
      <dgm:prSet presAssocID="{66AE0D16-483F-4D5E-8B44-35E7F6C1A86C}" presName="dummy" presStyleCnt="0"/>
      <dgm:spPr/>
      <dgm:t>
        <a:bodyPr/>
        <a:lstStyle/>
        <a:p>
          <a:endParaRPr lang="es-MX"/>
        </a:p>
      </dgm:t>
    </dgm:pt>
    <dgm:pt modelId="{190C1BAF-9005-4901-87E7-4D3E68B1F9E8}" type="pres">
      <dgm:prSet presAssocID="{66AE0D16-483F-4D5E-8B44-35E7F6C1A86C}" presName="linH" presStyleCnt="0"/>
      <dgm:spPr/>
      <dgm:t>
        <a:bodyPr/>
        <a:lstStyle/>
        <a:p>
          <a:endParaRPr lang="es-MX"/>
        </a:p>
      </dgm:t>
    </dgm:pt>
    <dgm:pt modelId="{84DABA55-321E-4DFA-BDBD-22B657C60A76}" type="pres">
      <dgm:prSet presAssocID="{66AE0D16-483F-4D5E-8B44-35E7F6C1A86C}" presName="padding1" presStyleCnt="0"/>
      <dgm:spPr/>
      <dgm:t>
        <a:bodyPr/>
        <a:lstStyle/>
        <a:p>
          <a:endParaRPr lang="es-MX"/>
        </a:p>
      </dgm:t>
    </dgm:pt>
    <dgm:pt modelId="{4FD977DF-897A-425F-A155-A8C86F66A586}" type="pres">
      <dgm:prSet presAssocID="{072D7814-D034-4C13-BC37-605589AA0E5E}" presName="linV" presStyleCnt="0"/>
      <dgm:spPr/>
      <dgm:t>
        <a:bodyPr/>
        <a:lstStyle/>
        <a:p>
          <a:endParaRPr lang="es-MX"/>
        </a:p>
      </dgm:t>
    </dgm:pt>
    <dgm:pt modelId="{BCCAEB2B-8421-49BD-AF1C-384136BD12DE}" type="pres">
      <dgm:prSet presAssocID="{072D7814-D034-4C13-BC37-605589AA0E5E}" presName="spVertical1" presStyleCnt="0"/>
      <dgm:spPr/>
      <dgm:t>
        <a:bodyPr/>
        <a:lstStyle/>
        <a:p>
          <a:endParaRPr lang="es-MX"/>
        </a:p>
      </dgm:t>
    </dgm:pt>
    <dgm:pt modelId="{0A70C086-3CC5-42A0-8AC5-F956C6DECB3E}" type="pres">
      <dgm:prSet presAssocID="{072D7814-D034-4C13-BC37-605589AA0E5E}" presName="parTx" presStyleLbl="revTx" presStyleIdx="0" presStyleCnt="5" custScaleX="194631" custScaleY="118752" custLinFactX="-30231" custLinFactNeighborX="-100000" custLinFactNeighborY="-19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B16062-371D-4380-896C-4F3147BEFBAD}" type="pres">
      <dgm:prSet presAssocID="{072D7814-D034-4C13-BC37-605589AA0E5E}" presName="spVertical2" presStyleCnt="0"/>
      <dgm:spPr/>
      <dgm:t>
        <a:bodyPr/>
        <a:lstStyle/>
        <a:p>
          <a:endParaRPr lang="es-MX"/>
        </a:p>
      </dgm:t>
    </dgm:pt>
    <dgm:pt modelId="{FC5E4E44-5838-4C02-ACD7-AA15D13823B2}" type="pres">
      <dgm:prSet presAssocID="{072D7814-D034-4C13-BC37-605589AA0E5E}" presName="spVertical3" presStyleCnt="0"/>
      <dgm:spPr/>
      <dgm:t>
        <a:bodyPr/>
        <a:lstStyle/>
        <a:p>
          <a:endParaRPr lang="es-MX"/>
        </a:p>
      </dgm:t>
    </dgm:pt>
    <dgm:pt modelId="{EEADAB3C-7448-4A2C-A878-F703992BE64F}" type="pres">
      <dgm:prSet presAssocID="{D0C68153-5632-4D54-878D-388FA7D1E2A6}" presName="space" presStyleCnt="0"/>
      <dgm:spPr/>
      <dgm:t>
        <a:bodyPr/>
        <a:lstStyle/>
        <a:p>
          <a:endParaRPr lang="es-MX"/>
        </a:p>
      </dgm:t>
    </dgm:pt>
    <dgm:pt modelId="{6EA0E266-83D4-4FA4-A0AE-DA2FE17E259B}" type="pres">
      <dgm:prSet presAssocID="{D5ECCF55-9CE8-423A-BBB2-7AC7084DD555}" presName="linV" presStyleCnt="0"/>
      <dgm:spPr/>
      <dgm:t>
        <a:bodyPr/>
        <a:lstStyle/>
        <a:p>
          <a:endParaRPr lang="es-MX"/>
        </a:p>
      </dgm:t>
    </dgm:pt>
    <dgm:pt modelId="{B58ED1A3-4781-4884-BA6D-2DB96A882F1E}" type="pres">
      <dgm:prSet presAssocID="{D5ECCF55-9CE8-423A-BBB2-7AC7084DD555}" presName="spVertical1" presStyleCnt="0"/>
      <dgm:spPr/>
      <dgm:t>
        <a:bodyPr/>
        <a:lstStyle/>
        <a:p>
          <a:endParaRPr lang="es-MX"/>
        </a:p>
      </dgm:t>
    </dgm:pt>
    <dgm:pt modelId="{BA72D381-FBC2-4CE4-84FB-CA85D8B217FF}" type="pres">
      <dgm:prSet presAssocID="{D5ECCF55-9CE8-423A-BBB2-7AC7084DD555}" presName="parTx" presStyleLbl="revTx" presStyleIdx="1" presStyleCnt="5" custScaleX="178194" custScaleY="125003" custLinFactNeighborX="-76135" custLinFactNeighborY="-19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1E3DA8-8899-46ED-950E-61E045014746}" type="pres">
      <dgm:prSet presAssocID="{D5ECCF55-9CE8-423A-BBB2-7AC7084DD555}" presName="spVertical2" presStyleCnt="0"/>
      <dgm:spPr/>
      <dgm:t>
        <a:bodyPr/>
        <a:lstStyle/>
        <a:p>
          <a:endParaRPr lang="es-MX"/>
        </a:p>
      </dgm:t>
    </dgm:pt>
    <dgm:pt modelId="{4DEA9FA7-3DAE-430A-B41E-8378CA1CA0EF}" type="pres">
      <dgm:prSet presAssocID="{D5ECCF55-9CE8-423A-BBB2-7AC7084DD555}" presName="spVertical3" presStyleCnt="0"/>
      <dgm:spPr/>
      <dgm:t>
        <a:bodyPr/>
        <a:lstStyle/>
        <a:p>
          <a:endParaRPr lang="es-MX"/>
        </a:p>
      </dgm:t>
    </dgm:pt>
    <dgm:pt modelId="{775B78D5-59B1-44C9-9586-037817030594}" type="pres">
      <dgm:prSet presAssocID="{63DBCAB0-839B-44ED-AF0C-2D3CC99E0163}" presName="space" presStyleCnt="0"/>
      <dgm:spPr/>
      <dgm:t>
        <a:bodyPr/>
        <a:lstStyle/>
        <a:p>
          <a:endParaRPr lang="es-MX"/>
        </a:p>
      </dgm:t>
    </dgm:pt>
    <dgm:pt modelId="{3D282BA2-0AB5-4722-9C9C-0C297C8516B3}" type="pres">
      <dgm:prSet presAssocID="{C80CB6F3-04E0-43A2-AD8F-18EE9A600DFE}" presName="linV" presStyleCnt="0"/>
      <dgm:spPr/>
      <dgm:t>
        <a:bodyPr/>
        <a:lstStyle/>
        <a:p>
          <a:endParaRPr lang="es-MX"/>
        </a:p>
      </dgm:t>
    </dgm:pt>
    <dgm:pt modelId="{68DA995F-DD00-479E-BCAD-F8AF0057B2B3}" type="pres">
      <dgm:prSet presAssocID="{C80CB6F3-04E0-43A2-AD8F-18EE9A600DFE}" presName="spVertical1" presStyleCnt="0"/>
      <dgm:spPr/>
      <dgm:t>
        <a:bodyPr/>
        <a:lstStyle/>
        <a:p>
          <a:endParaRPr lang="es-MX"/>
        </a:p>
      </dgm:t>
    </dgm:pt>
    <dgm:pt modelId="{24790185-F841-4001-A112-C1239B6D8818}" type="pres">
      <dgm:prSet presAssocID="{C80CB6F3-04E0-43A2-AD8F-18EE9A600DFE}" presName="parTx" presStyleLbl="revTx" presStyleIdx="2" presStyleCnt="5" custScaleX="241322" custLinFactNeighborX="-52964" custLinFactNeighborY="-7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71AD13-C3F2-479E-944E-14491590D845}" type="pres">
      <dgm:prSet presAssocID="{C80CB6F3-04E0-43A2-AD8F-18EE9A600DFE}" presName="spVertical2" presStyleCnt="0"/>
      <dgm:spPr/>
      <dgm:t>
        <a:bodyPr/>
        <a:lstStyle/>
        <a:p>
          <a:endParaRPr lang="es-MX"/>
        </a:p>
      </dgm:t>
    </dgm:pt>
    <dgm:pt modelId="{99B1C6B4-80D2-4591-9CA0-2AE04E31FB5B}" type="pres">
      <dgm:prSet presAssocID="{C80CB6F3-04E0-43A2-AD8F-18EE9A600DFE}" presName="spVertical3" presStyleCnt="0"/>
      <dgm:spPr/>
      <dgm:t>
        <a:bodyPr/>
        <a:lstStyle/>
        <a:p>
          <a:endParaRPr lang="es-MX"/>
        </a:p>
      </dgm:t>
    </dgm:pt>
    <dgm:pt modelId="{DF86390A-FE43-47E6-A9DF-F455BD27EA1D}" type="pres">
      <dgm:prSet presAssocID="{BB4F671A-FEFA-4F77-ACA8-CFA95D6FF5A1}" presName="space" presStyleCnt="0"/>
      <dgm:spPr/>
      <dgm:t>
        <a:bodyPr/>
        <a:lstStyle/>
        <a:p>
          <a:endParaRPr lang="es-MX"/>
        </a:p>
      </dgm:t>
    </dgm:pt>
    <dgm:pt modelId="{2342B25C-5C31-4A7C-9043-FDC418C7305D}" type="pres">
      <dgm:prSet presAssocID="{BF38EB27-8F3F-46EA-9406-E3DFD55D2F90}" presName="linV" presStyleCnt="0"/>
      <dgm:spPr/>
      <dgm:t>
        <a:bodyPr/>
        <a:lstStyle/>
        <a:p>
          <a:endParaRPr lang="es-MX"/>
        </a:p>
      </dgm:t>
    </dgm:pt>
    <dgm:pt modelId="{342487BF-E18B-44B1-82A0-555794E02F3F}" type="pres">
      <dgm:prSet presAssocID="{BF38EB27-8F3F-46EA-9406-E3DFD55D2F90}" presName="spVertical1" presStyleCnt="0"/>
      <dgm:spPr/>
      <dgm:t>
        <a:bodyPr/>
        <a:lstStyle/>
        <a:p>
          <a:endParaRPr lang="es-MX"/>
        </a:p>
      </dgm:t>
    </dgm:pt>
    <dgm:pt modelId="{BCB85ABD-CA7B-4042-9855-2344CEA058AB}" type="pres">
      <dgm:prSet presAssocID="{BF38EB27-8F3F-46EA-9406-E3DFD55D2F90}" presName="parTx" presStyleLbl="revTx" presStyleIdx="3" presStyleCnt="5" custScaleX="211922" custScaleY="131253" custLinFactNeighborX="-61297" custLinFactNeighborY="-37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BE1892-CCEC-4E03-984C-EF7A96B37086}" type="pres">
      <dgm:prSet presAssocID="{BF38EB27-8F3F-46EA-9406-E3DFD55D2F90}" presName="spVertical2" presStyleCnt="0"/>
      <dgm:spPr/>
      <dgm:t>
        <a:bodyPr/>
        <a:lstStyle/>
        <a:p>
          <a:endParaRPr lang="es-MX"/>
        </a:p>
      </dgm:t>
    </dgm:pt>
    <dgm:pt modelId="{841E6FDF-7492-4159-A0BD-F1A8A69ACEA0}" type="pres">
      <dgm:prSet presAssocID="{BF38EB27-8F3F-46EA-9406-E3DFD55D2F90}" presName="spVertical3" presStyleCnt="0"/>
      <dgm:spPr/>
      <dgm:t>
        <a:bodyPr/>
        <a:lstStyle/>
        <a:p>
          <a:endParaRPr lang="es-MX"/>
        </a:p>
      </dgm:t>
    </dgm:pt>
    <dgm:pt modelId="{4CF0294F-174A-46C2-A273-F55E29DEDAA2}" type="pres">
      <dgm:prSet presAssocID="{B61EABD6-240B-44EE-8B4F-D010964F243F}" presName="space" presStyleCnt="0"/>
      <dgm:spPr/>
      <dgm:t>
        <a:bodyPr/>
        <a:lstStyle/>
        <a:p>
          <a:endParaRPr lang="es-MX"/>
        </a:p>
      </dgm:t>
    </dgm:pt>
    <dgm:pt modelId="{7A9B13FC-893B-4654-B454-650A83A21B63}" type="pres">
      <dgm:prSet presAssocID="{E10E4AB9-45DC-4E37-8F75-B9EFC25C40EF}" presName="linV" presStyleCnt="0"/>
      <dgm:spPr/>
      <dgm:t>
        <a:bodyPr/>
        <a:lstStyle/>
        <a:p>
          <a:endParaRPr lang="es-MX"/>
        </a:p>
      </dgm:t>
    </dgm:pt>
    <dgm:pt modelId="{4AB41FFC-F680-42D6-AECA-3655751E6683}" type="pres">
      <dgm:prSet presAssocID="{E10E4AB9-45DC-4E37-8F75-B9EFC25C40EF}" presName="spVertical1" presStyleCnt="0"/>
      <dgm:spPr/>
      <dgm:t>
        <a:bodyPr/>
        <a:lstStyle/>
        <a:p>
          <a:endParaRPr lang="es-MX"/>
        </a:p>
      </dgm:t>
    </dgm:pt>
    <dgm:pt modelId="{B9508372-0D07-4947-80D7-2A60DFFEB3AA}" type="pres">
      <dgm:prSet presAssocID="{E10E4AB9-45DC-4E37-8F75-B9EFC25C40EF}" presName="parTx" presStyleLbl="revTx" presStyleIdx="4" presStyleCnt="5" custScaleX="147404" custLinFactNeighborX="-29688" custLinFactNeighborY="-1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3E1B92-3658-402D-8142-43F4A389D98C}" type="pres">
      <dgm:prSet presAssocID="{E10E4AB9-45DC-4E37-8F75-B9EFC25C40EF}" presName="spVertical2" presStyleCnt="0"/>
      <dgm:spPr/>
      <dgm:t>
        <a:bodyPr/>
        <a:lstStyle/>
        <a:p>
          <a:endParaRPr lang="es-MX"/>
        </a:p>
      </dgm:t>
    </dgm:pt>
    <dgm:pt modelId="{90686DA9-A28F-4EDA-8AEE-2EA50DC46E7F}" type="pres">
      <dgm:prSet presAssocID="{E10E4AB9-45DC-4E37-8F75-B9EFC25C40EF}" presName="spVertical3" presStyleCnt="0"/>
      <dgm:spPr/>
      <dgm:t>
        <a:bodyPr/>
        <a:lstStyle/>
        <a:p>
          <a:endParaRPr lang="es-MX"/>
        </a:p>
      </dgm:t>
    </dgm:pt>
    <dgm:pt modelId="{ED2AF1FF-872B-4005-BE0C-733C2DD15BB4}" type="pres">
      <dgm:prSet presAssocID="{66AE0D16-483F-4D5E-8B44-35E7F6C1A86C}" presName="padding2" presStyleCnt="0"/>
      <dgm:spPr/>
      <dgm:t>
        <a:bodyPr/>
        <a:lstStyle/>
        <a:p>
          <a:endParaRPr lang="es-MX"/>
        </a:p>
      </dgm:t>
    </dgm:pt>
    <dgm:pt modelId="{5A08ACE1-9E24-468E-B9C1-8C9D9C798AF6}" type="pres">
      <dgm:prSet presAssocID="{66AE0D16-483F-4D5E-8B44-35E7F6C1A86C}" presName="negArrow" presStyleCnt="0"/>
      <dgm:spPr/>
      <dgm:t>
        <a:bodyPr/>
        <a:lstStyle/>
        <a:p>
          <a:endParaRPr lang="es-MX"/>
        </a:p>
      </dgm:t>
    </dgm:pt>
    <dgm:pt modelId="{5A5569AA-4985-44F9-911C-CC4B1D955C2E}" type="pres">
      <dgm:prSet presAssocID="{66AE0D16-483F-4D5E-8B44-35E7F6C1A86C}" presName="backgroundArrow" presStyleLbl="node1" presStyleIdx="0" presStyleCnt="1" custLinFactNeighborX="-2043" custLinFactNeighborY="-787"/>
      <dgm:spPr/>
      <dgm:t>
        <a:bodyPr/>
        <a:lstStyle/>
        <a:p>
          <a:endParaRPr lang="es-MX"/>
        </a:p>
      </dgm:t>
    </dgm:pt>
  </dgm:ptLst>
  <dgm:cxnLst>
    <dgm:cxn modelId="{EDF7CCFC-C17F-4F2A-869F-51D2FFD260FB}" type="presOf" srcId="{D5ECCF55-9CE8-423A-BBB2-7AC7084DD555}" destId="{BA72D381-FBC2-4CE4-84FB-CA85D8B217FF}" srcOrd="0" destOrd="0" presId="urn:microsoft.com/office/officeart/2005/8/layout/hProcess3"/>
    <dgm:cxn modelId="{08767EEF-2C1E-40CA-880B-844DAE21D3AD}" srcId="{66AE0D16-483F-4D5E-8B44-35E7F6C1A86C}" destId="{C80CB6F3-04E0-43A2-AD8F-18EE9A600DFE}" srcOrd="2" destOrd="0" parTransId="{9B0BF6E5-02B6-45E1-AF21-05D82976F4AD}" sibTransId="{BB4F671A-FEFA-4F77-ACA8-CFA95D6FF5A1}"/>
    <dgm:cxn modelId="{6DC4D2C3-8DCF-4CCD-A562-05232947711C}" type="presOf" srcId="{C80CB6F3-04E0-43A2-AD8F-18EE9A600DFE}" destId="{24790185-F841-4001-A112-C1239B6D8818}" srcOrd="0" destOrd="0" presId="urn:microsoft.com/office/officeart/2005/8/layout/hProcess3"/>
    <dgm:cxn modelId="{726ABF0E-BA54-4F00-815F-2D7D0CB37AD8}" srcId="{66AE0D16-483F-4D5E-8B44-35E7F6C1A86C}" destId="{E10E4AB9-45DC-4E37-8F75-B9EFC25C40EF}" srcOrd="4" destOrd="0" parTransId="{12ABDF52-D38A-4071-B649-0E41A7DAFE89}" sibTransId="{8C323E40-F3B0-4DBB-9CAD-E9B6CCFF6776}"/>
    <dgm:cxn modelId="{A400A5BC-8BED-4EF6-983A-C16B42386D54}" type="presOf" srcId="{E10E4AB9-45DC-4E37-8F75-B9EFC25C40EF}" destId="{B9508372-0D07-4947-80D7-2A60DFFEB3AA}" srcOrd="0" destOrd="0" presId="urn:microsoft.com/office/officeart/2005/8/layout/hProcess3"/>
    <dgm:cxn modelId="{D2015830-50AF-477A-BA90-D07B627B2697}" type="presOf" srcId="{BF38EB27-8F3F-46EA-9406-E3DFD55D2F90}" destId="{BCB85ABD-CA7B-4042-9855-2344CEA058AB}" srcOrd="0" destOrd="0" presId="urn:microsoft.com/office/officeart/2005/8/layout/hProcess3"/>
    <dgm:cxn modelId="{30AF290D-8F35-4594-9DAE-485EEC08565B}" type="presOf" srcId="{072D7814-D034-4C13-BC37-605589AA0E5E}" destId="{0A70C086-3CC5-42A0-8AC5-F956C6DECB3E}" srcOrd="0" destOrd="0" presId="urn:microsoft.com/office/officeart/2005/8/layout/hProcess3"/>
    <dgm:cxn modelId="{D7024745-F2D9-477B-8AB1-70760091D78B}" srcId="{66AE0D16-483F-4D5E-8B44-35E7F6C1A86C}" destId="{D5ECCF55-9CE8-423A-BBB2-7AC7084DD555}" srcOrd="1" destOrd="0" parTransId="{77582FCE-2AF3-47CA-AA72-7B2995E56DE6}" sibTransId="{63DBCAB0-839B-44ED-AF0C-2D3CC99E0163}"/>
    <dgm:cxn modelId="{DE1D33E8-4FA1-45E5-BC4A-D53650612758}" type="presOf" srcId="{66AE0D16-483F-4D5E-8B44-35E7F6C1A86C}" destId="{89EB9147-4F96-4BE8-BDD0-DF61A77DCB65}" srcOrd="0" destOrd="0" presId="urn:microsoft.com/office/officeart/2005/8/layout/hProcess3"/>
    <dgm:cxn modelId="{AF2DE0A6-CA90-44F6-BF79-6BE741E0261A}" srcId="{66AE0D16-483F-4D5E-8B44-35E7F6C1A86C}" destId="{BF38EB27-8F3F-46EA-9406-E3DFD55D2F90}" srcOrd="3" destOrd="0" parTransId="{FC4F655C-D2F0-4DFA-9F76-F404FCB143BF}" sibTransId="{B61EABD6-240B-44EE-8B4F-D010964F243F}"/>
    <dgm:cxn modelId="{7F9288FF-3DB7-4EE4-AF0F-19D538CCAA9F}" srcId="{66AE0D16-483F-4D5E-8B44-35E7F6C1A86C}" destId="{072D7814-D034-4C13-BC37-605589AA0E5E}" srcOrd="0" destOrd="0" parTransId="{8CE13740-F08D-421E-A7D5-21AA253D5D4E}" sibTransId="{D0C68153-5632-4D54-878D-388FA7D1E2A6}"/>
    <dgm:cxn modelId="{2A7678AA-25EA-4E7D-9138-860F09A1C5E1}" type="presParOf" srcId="{89EB9147-4F96-4BE8-BDD0-DF61A77DCB65}" destId="{8C2051D8-F19D-47CC-AE08-F3955310B6B9}" srcOrd="0" destOrd="0" presId="urn:microsoft.com/office/officeart/2005/8/layout/hProcess3"/>
    <dgm:cxn modelId="{B201C9B3-D188-4EB5-A97C-D5E16E5A0B35}" type="presParOf" srcId="{89EB9147-4F96-4BE8-BDD0-DF61A77DCB65}" destId="{190C1BAF-9005-4901-87E7-4D3E68B1F9E8}" srcOrd="1" destOrd="0" presId="urn:microsoft.com/office/officeart/2005/8/layout/hProcess3"/>
    <dgm:cxn modelId="{51A3174F-2AC7-43F7-8337-CA664EB994AF}" type="presParOf" srcId="{190C1BAF-9005-4901-87E7-4D3E68B1F9E8}" destId="{84DABA55-321E-4DFA-BDBD-22B657C60A76}" srcOrd="0" destOrd="0" presId="urn:microsoft.com/office/officeart/2005/8/layout/hProcess3"/>
    <dgm:cxn modelId="{8D3D4C1F-7392-4B3F-A579-69D01515E502}" type="presParOf" srcId="{190C1BAF-9005-4901-87E7-4D3E68B1F9E8}" destId="{4FD977DF-897A-425F-A155-A8C86F66A586}" srcOrd="1" destOrd="0" presId="urn:microsoft.com/office/officeart/2005/8/layout/hProcess3"/>
    <dgm:cxn modelId="{D5581479-4862-42A8-8F27-59794577F8D3}" type="presParOf" srcId="{4FD977DF-897A-425F-A155-A8C86F66A586}" destId="{BCCAEB2B-8421-49BD-AF1C-384136BD12DE}" srcOrd="0" destOrd="0" presId="urn:microsoft.com/office/officeart/2005/8/layout/hProcess3"/>
    <dgm:cxn modelId="{BCFE497A-27FA-4F32-B5FE-87B1C71D26C3}" type="presParOf" srcId="{4FD977DF-897A-425F-A155-A8C86F66A586}" destId="{0A70C086-3CC5-42A0-8AC5-F956C6DECB3E}" srcOrd="1" destOrd="0" presId="urn:microsoft.com/office/officeart/2005/8/layout/hProcess3"/>
    <dgm:cxn modelId="{D0642A51-895E-4167-9D19-2603B6D997BB}" type="presParOf" srcId="{4FD977DF-897A-425F-A155-A8C86F66A586}" destId="{7EB16062-371D-4380-896C-4F3147BEFBAD}" srcOrd="2" destOrd="0" presId="urn:microsoft.com/office/officeart/2005/8/layout/hProcess3"/>
    <dgm:cxn modelId="{874E9BFE-42F6-470C-86D8-E1CD8FD0968D}" type="presParOf" srcId="{4FD977DF-897A-425F-A155-A8C86F66A586}" destId="{FC5E4E44-5838-4C02-ACD7-AA15D13823B2}" srcOrd="3" destOrd="0" presId="urn:microsoft.com/office/officeart/2005/8/layout/hProcess3"/>
    <dgm:cxn modelId="{E040B945-326F-4558-874C-61AF5DF7CE85}" type="presParOf" srcId="{190C1BAF-9005-4901-87E7-4D3E68B1F9E8}" destId="{EEADAB3C-7448-4A2C-A878-F703992BE64F}" srcOrd="2" destOrd="0" presId="urn:microsoft.com/office/officeart/2005/8/layout/hProcess3"/>
    <dgm:cxn modelId="{9F6F91AA-61A7-4535-8029-71B6FFC7C54F}" type="presParOf" srcId="{190C1BAF-9005-4901-87E7-4D3E68B1F9E8}" destId="{6EA0E266-83D4-4FA4-A0AE-DA2FE17E259B}" srcOrd="3" destOrd="0" presId="urn:microsoft.com/office/officeart/2005/8/layout/hProcess3"/>
    <dgm:cxn modelId="{A6061497-1C6E-4A92-872C-9C69A9802106}" type="presParOf" srcId="{6EA0E266-83D4-4FA4-A0AE-DA2FE17E259B}" destId="{B58ED1A3-4781-4884-BA6D-2DB96A882F1E}" srcOrd="0" destOrd="0" presId="urn:microsoft.com/office/officeart/2005/8/layout/hProcess3"/>
    <dgm:cxn modelId="{39D1F6E0-8CDC-43EA-8E3D-C7649832518E}" type="presParOf" srcId="{6EA0E266-83D4-4FA4-A0AE-DA2FE17E259B}" destId="{BA72D381-FBC2-4CE4-84FB-CA85D8B217FF}" srcOrd="1" destOrd="0" presId="urn:microsoft.com/office/officeart/2005/8/layout/hProcess3"/>
    <dgm:cxn modelId="{E6D3F688-6865-4A92-9EE5-D28F8F617CAE}" type="presParOf" srcId="{6EA0E266-83D4-4FA4-A0AE-DA2FE17E259B}" destId="{2B1E3DA8-8899-46ED-950E-61E045014746}" srcOrd="2" destOrd="0" presId="urn:microsoft.com/office/officeart/2005/8/layout/hProcess3"/>
    <dgm:cxn modelId="{D9974618-43CD-48B4-9917-88510963A663}" type="presParOf" srcId="{6EA0E266-83D4-4FA4-A0AE-DA2FE17E259B}" destId="{4DEA9FA7-3DAE-430A-B41E-8378CA1CA0EF}" srcOrd="3" destOrd="0" presId="urn:microsoft.com/office/officeart/2005/8/layout/hProcess3"/>
    <dgm:cxn modelId="{1589A906-D718-4409-BA3F-E54112FF96D2}" type="presParOf" srcId="{190C1BAF-9005-4901-87E7-4D3E68B1F9E8}" destId="{775B78D5-59B1-44C9-9586-037817030594}" srcOrd="4" destOrd="0" presId="urn:microsoft.com/office/officeart/2005/8/layout/hProcess3"/>
    <dgm:cxn modelId="{E5AFD216-06C6-4C81-BA9E-AC7F2ACDA29B}" type="presParOf" srcId="{190C1BAF-9005-4901-87E7-4D3E68B1F9E8}" destId="{3D282BA2-0AB5-4722-9C9C-0C297C8516B3}" srcOrd="5" destOrd="0" presId="urn:microsoft.com/office/officeart/2005/8/layout/hProcess3"/>
    <dgm:cxn modelId="{608A5386-8399-41CC-A6DB-4C3190D3A219}" type="presParOf" srcId="{3D282BA2-0AB5-4722-9C9C-0C297C8516B3}" destId="{68DA995F-DD00-479E-BCAD-F8AF0057B2B3}" srcOrd="0" destOrd="0" presId="urn:microsoft.com/office/officeart/2005/8/layout/hProcess3"/>
    <dgm:cxn modelId="{3A358E0A-5083-4059-BEEC-2700C5C8044A}" type="presParOf" srcId="{3D282BA2-0AB5-4722-9C9C-0C297C8516B3}" destId="{24790185-F841-4001-A112-C1239B6D8818}" srcOrd="1" destOrd="0" presId="urn:microsoft.com/office/officeart/2005/8/layout/hProcess3"/>
    <dgm:cxn modelId="{20153FDC-F145-467F-B393-47C306FC2245}" type="presParOf" srcId="{3D282BA2-0AB5-4722-9C9C-0C297C8516B3}" destId="{2471AD13-C3F2-479E-944E-14491590D845}" srcOrd="2" destOrd="0" presId="urn:microsoft.com/office/officeart/2005/8/layout/hProcess3"/>
    <dgm:cxn modelId="{4F62647C-80E4-4026-8C25-AF82938895BA}" type="presParOf" srcId="{3D282BA2-0AB5-4722-9C9C-0C297C8516B3}" destId="{99B1C6B4-80D2-4591-9CA0-2AE04E31FB5B}" srcOrd="3" destOrd="0" presId="urn:microsoft.com/office/officeart/2005/8/layout/hProcess3"/>
    <dgm:cxn modelId="{29FFC3AD-9D10-4D84-81C6-0278D1E7062F}" type="presParOf" srcId="{190C1BAF-9005-4901-87E7-4D3E68B1F9E8}" destId="{DF86390A-FE43-47E6-A9DF-F455BD27EA1D}" srcOrd="6" destOrd="0" presId="urn:microsoft.com/office/officeart/2005/8/layout/hProcess3"/>
    <dgm:cxn modelId="{0A413DDD-4FEE-4034-B150-65776DDA024C}" type="presParOf" srcId="{190C1BAF-9005-4901-87E7-4D3E68B1F9E8}" destId="{2342B25C-5C31-4A7C-9043-FDC418C7305D}" srcOrd="7" destOrd="0" presId="urn:microsoft.com/office/officeart/2005/8/layout/hProcess3"/>
    <dgm:cxn modelId="{D77E3DC8-A85A-44F8-9EC9-2EC43B7C9407}" type="presParOf" srcId="{2342B25C-5C31-4A7C-9043-FDC418C7305D}" destId="{342487BF-E18B-44B1-82A0-555794E02F3F}" srcOrd="0" destOrd="0" presId="urn:microsoft.com/office/officeart/2005/8/layout/hProcess3"/>
    <dgm:cxn modelId="{7BD5E8CF-8713-4D0F-AB05-9E8EC35B3F32}" type="presParOf" srcId="{2342B25C-5C31-4A7C-9043-FDC418C7305D}" destId="{BCB85ABD-CA7B-4042-9855-2344CEA058AB}" srcOrd="1" destOrd="0" presId="urn:microsoft.com/office/officeart/2005/8/layout/hProcess3"/>
    <dgm:cxn modelId="{D6D89E64-CDE9-44B7-B8EF-62A442BCE1B5}" type="presParOf" srcId="{2342B25C-5C31-4A7C-9043-FDC418C7305D}" destId="{5CBE1892-CCEC-4E03-984C-EF7A96B37086}" srcOrd="2" destOrd="0" presId="urn:microsoft.com/office/officeart/2005/8/layout/hProcess3"/>
    <dgm:cxn modelId="{08657351-247B-4B39-9798-C58887ED1B12}" type="presParOf" srcId="{2342B25C-5C31-4A7C-9043-FDC418C7305D}" destId="{841E6FDF-7492-4159-A0BD-F1A8A69ACEA0}" srcOrd="3" destOrd="0" presId="urn:microsoft.com/office/officeart/2005/8/layout/hProcess3"/>
    <dgm:cxn modelId="{A2D1D42F-9606-4F02-B470-D771305267D9}" type="presParOf" srcId="{190C1BAF-9005-4901-87E7-4D3E68B1F9E8}" destId="{4CF0294F-174A-46C2-A273-F55E29DEDAA2}" srcOrd="8" destOrd="0" presId="urn:microsoft.com/office/officeart/2005/8/layout/hProcess3"/>
    <dgm:cxn modelId="{3A3AF307-C52A-48E1-BBF9-E1EE66BC60A6}" type="presParOf" srcId="{190C1BAF-9005-4901-87E7-4D3E68B1F9E8}" destId="{7A9B13FC-893B-4654-B454-650A83A21B63}" srcOrd="9" destOrd="0" presId="urn:microsoft.com/office/officeart/2005/8/layout/hProcess3"/>
    <dgm:cxn modelId="{AE89FBF1-2001-4AB7-A4F7-84320FF4B4FA}" type="presParOf" srcId="{7A9B13FC-893B-4654-B454-650A83A21B63}" destId="{4AB41FFC-F680-42D6-AECA-3655751E6683}" srcOrd="0" destOrd="0" presId="urn:microsoft.com/office/officeart/2005/8/layout/hProcess3"/>
    <dgm:cxn modelId="{B4F56BE0-7906-4D58-AACC-442ABB888A71}" type="presParOf" srcId="{7A9B13FC-893B-4654-B454-650A83A21B63}" destId="{B9508372-0D07-4947-80D7-2A60DFFEB3AA}" srcOrd="1" destOrd="0" presId="urn:microsoft.com/office/officeart/2005/8/layout/hProcess3"/>
    <dgm:cxn modelId="{5A3137B0-BA8D-44C9-84F5-E07785DD686B}" type="presParOf" srcId="{7A9B13FC-893B-4654-B454-650A83A21B63}" destId="{163E1B92-3658-402D-8142-43F4A389D98C}" srcOrd="2" destOrd="0" presId="urn:microsoft.com/office/officeart/2005/8/layout/hProcess3"/>
    <dgm:cxn modelId="{214E8F1A-A879-4C95-9E76-80C1736E4994}" type="presParOf" srcId="{7A9B13FC-893B-4654-B454-650A83A21B63}" destId="{90686DA9-A28F-4EDA-8AEE-2EA50DC46E7F}" srcOrd="3" destOrd="0" presId="urn:microsoft.com/office/officeart/2005/8/layout/hProcess3"/>
    <dgm:cxn modelId="{EEC91292-0660-433F-8E1C-D4943C46A371}" type="presParOf" srcId="{190C1BAF-9005-4901-87E7-4D3E68B1F9E8}" destId="{ED2AF1FF-872B-4005-BE0C-733C2DD15BB4}" srcOrd="10" destOrd="0" presId="urn:microsoft.com/office/officeart/2005/8/layout/hProcess3"/>
    <dgm:cxn modelId="{D92732AF-2FBD-47C7-8599-5D972E9C18AC}" type="presParOf" srcId="{190C1BAF-9005-4901-87E7-4D3E68B1F9E8}" destId="{5A08ACE1-9E24-468E-B9C1-8C9D9C798AF6}" srcOrd="11" destOrd="0" presId="urn:microsoft.com/office/officeart/2005/8/layout/hProcess3"/>
    <dgm:cxn modelId="{6C81C0FA-A270-4096-A3FF-94645A4E93A4}" type="presParOf" srcId="{190C1BAF-9005-4901-87E7-4D3E68B1F9E8}" destId="{5A5569AA-4985-44F9-911C-CC4B1D955C2E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Reducir la participación del gobierno e incrementar la del sector privado en la economía</a:t>
          </a:r>
          <a:r>
            <a:rPr lang="es-ES_tradnl" sz="2700" dirty="0" smtClean="0">
              <a:latin typeface="Georgia" pitchFamily="18" charset="0"/>
            </a:rPr>
            <a:t>.</a:t>
          </a:r>
          <a:endParaRPr lang="es-MX" sz="27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27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2700">
            <a:latin typeface="Georgia" pitchFamily="18" charset="0"/>
            <a:cs typeface="Times New Roman" pitchFamily="18" charset="0"/>
          </a:endParaRPr>
        </a:p>
      </dgm:t>
    </dgm:pt>
    <dgm:pt modelId="{9235E4F2-6895-4634-A00C-72FFF53E416B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Que sean las fuerzas del mercado de economía abierta las que determinen el acontecer nacional</a:t>
          </a:r>
          <a:endParaRPr lang="es-MX" sz="2400" dirty="0">
            <a:latin typeface="Georgia" pitchFamily="18" charset="0"/>
          </a:endParaRPr>
        </a:p>
      </dgm:t>
    </dgm:pt>
    <dgm:pt modelId="{F242D4B8-C7E0-4B84-A42D-31FF86E5EBAD}" type="parTrans" cxnId="{4E2167E5-F724-4B18-976D-C53B36E88B14}">
      <dgm:prSet/>
      <dgm:spPr/>
      <dgm:t>
        <a:bodyPr/>
        <a:lstStyle/>
        <a:p>
          <a:pPr algn="just"/>
          <a:endParaRPr lang="es-MX" sz="2700">
            <a:latin typeface="Georgia" pitchFamily="18" charset="0"/>
          </a:endParaRPr>
        </a:p>
      </dgm:t>
    </dgm:pt>
    <dgm:pt modelId="{2D1C73B9-34F8-4F7F-9D7A-5C2C1100382E}" type="sibTrans" cxnId="{4E2167E5-F724-4B18-976D-C53B36E88B14}">
      <dgm:prSet custT="1"/>
      <dgm:spPr/>
      <dgm:t>
        <a:bodyPr/>
        <a:lstStyle/>
        <a:p>
          <a:pPr algn="just"/>
          <a:endParaRPr lang="es-MX" sz="2700">
            <a:latin typeface="Georgia" pitchFamily="18" charset="0"/>
          </a:endParaRPr>
        </a:p>
      </dgm:t>
    </dgm:pt>
    <dgm:pt modelId="{63D5285B-803D-41AB-98B2-DC2C6140EE28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Incrementar la entrada de capitales para viabilizar la estabilidad cambiaria, como nuestra inserción en el proceso de globalización</a:t>
          </a:r>
          <a:r>
            <a:rPr lang="es-ES_tradnl" sz="2700" dirty="0" smtClean="0">
              <a:latin typeface="Georgia" pitchFamily="18" charset="0"/>
            </a:rPr>
            <a:t>.</a:t>
          </a:r>
          <a:endParaRPr lang="es-MX" sz="2700" dirty="0">
            <a:latin typeface="Georgia" pitchFamily="18" charset="0"/>
          </a:endParaRPr>
        </a:p>
      </dgm:t>
    </dgm:pt>
    <dgm:pt modelId="{C0298FBE-145A-4035-8561-7912EDF6B8D4}" type="parTrans" cxnId="{5E2155DB-111E-4633-A3C1-5BC3F24D033A}">
      <dgm:prSet/>
      <dgm:spPr/>
      <dgm:t>
        <a:bodyPr/>
        <a:lstStyle/>
        <a:p>
          <a:pPr algn="just"/>
          <a:endParaRPr lang="es-MX" sz="2700">
            <a:latin typeface="Georgia" pitchFamily="18" charset="0"/>
          </a:endParaRPr>
        </a:p>
      </dgm:t>
    </dgm:pt>
    <dgm:pt modelId="{AC99D526-1605-4787-A01E-131589DA1E49}" type="sibTrans" cxnId="{5E2155DB-111E-4633-A3C1-5BC3F24D033A}">
      <dgm:prSet/>
      <dgm:spPr/>
      <dgm:t>
        <a:bodyPr/>
        <a:lstStyle/>
        <a:p>
          <a:pPr algn="just"/>
          <a:endParaRPr lang="es-MX" sz="2700">
            <a:latin typeface="Georgia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3C26DD10-F59D-4BFE-986A-FD26D501701A}" type="pres">
      <dgm:prSet presAssocID="{66AE0D16-483F-4D5E-8B44-35E7F6C1A86C}" presName="ThreeNodes_1" presStyleLbl="node1" presStyleIdx="0" presStyleCnt="3" custScaleX="91950" custScaleY="743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37D697-33E3-4B9D-85DD-9225557B72B2}" type="pres">
      <dgm:prSet presAssocID="{66AE0D16-483F-4D5E-8B44-35E7F6C1A86C}" presName="ThreeNodes_2" presStyleLbl="node1" presStyleIdx="1" presStyleCnt="3" custScaleX="101135" custScaleY="826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3E1433-1EBF-4AF8-B9AB-CC7BEA5F3A1C}" type="pres">
      <dgm:prSet presAssocID="{66AE0D16-483F-4D5E-8B44-35E7F6C1A86C}" presName="ThreeNodes_3" presStyleLbl="node1" presStyleIdx="2" presStyleCnt="3" custScaleX="102270" custScaleY="1148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9A5E48-3903-411B-AE71-2DC8C7C02C24}" type="pres">
      <dgm:prSet presAssocID="{66AE0D16-483F-4D5E-8B44-35E7F6C1A8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65C36E-74A7-49F2-9155-7B008A56554E}" type="pres">
      <dgm:prSet presAssocID="{66AE0D16-483F-4D5E-8B44-35E7F6C1A8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79A52D-A684-40CF-946C-80C38B3493C1}" type="pres">
      <dgm:prSet presAssocID="{66AE0D16-483F-4D5E-8B44-35E7F6C1A8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2C62E3-C3A3-4DD0-B928-6F57E17E2C4B}" type="pres">
      <dgm:prSet presAssocID="{66AE0D16-483F-4D5E-8B44-35E7F6C1A8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835510-2965-4872-BD99-DFCA7E1A97A2}" type="pres">
      <dgm:prSet presAssocID="{66AE0D16-483F-4D5E-8B44-35E7F6C1A8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E2167E5-F724-4B18-976D-C53B36E88B14}" srcId="{66AE0D16-483F-4D5E-8B44-35E7F6C1A86C}" destId="{9235E4F2-6895-4634-A00C-72FFF53E416B}" srcOrd="1" destOrd="0" parTransId="{F242D4B8-C7E0-4B84-A42D-31FF86E5EBAD}" sibTransId="{2D1C73B9-34F8-4F7F-9D7A-5C2C1100382E}"/>
    <dgm:cxn modelId="{A6BFA8D8-9371-D946-A0E4-6D8087FDA032}" type="presOf" srcId="{D5ECCF55-9CE8-423A-BBB2-7AC7084DD555}" destId="{1679A52D-A684-40CF-946C-80C38B3493C1}" srcOrd="1" destOrd="0" presId="urn:microsoft.com/office/officeart/2005/8/layout/vProcess5"/>
    <dgm:cxn modelId="{58E8E0B9-07A2-4946-8043-D96BBBAC12BB}" type="presOf" srcId="{66AE0D16-483F-4D5E-8B44-35E7F6C1A86C}" destId="{6650ACCE-CBDE-44DB-990E-C4F24D15A3D0}" srcOrd="0" destOrd="0" presId="urn:microsoft.com/office/officeart/2005/8/layout/vProcess5"/>
    <dgm:cxn modelId="{C9592CE7-C385-1442-AEB6-FFB8B87443C9}" type="presOf" srcId="{63D5285B-803D-41AB-98B2-DC2C6140EE28}" destId="{E13E1433-1EBF-4AF8-B9AB-CC7BEA5F3A1C}" srcOrd="0" destOrd="0" presId="urn:microsoft.com/office/officeart/2005/8/layout/vProcess5"/>
    <dgm:cxn modelId="{F96616B1-F2C5-7A42-A630-7381E458FB24}" type="presOf" srcId="{D5ECCF55-9CE8-423A-BBB2-7AC7084DD555}" destId="{3C26DD10-F59D-4BFE-986A-FD26D501701A}" srcOrd="0" destOrd="0" presId="urn:microsoft.com/office/officeart/2005/8/layout/vProcess5"/>
    <dgm:cxn modelId="{75F1EAEF-7D7E-2C41-8D2A-42AD4AD80DAB}" type="presOf" srcId="{63D5285B-803D-41AB-98B2-DC2C6140EE28}" destId="{3C835510-2965-4872-BD99-DFCA7E1A97A2}" srcOrd="1" destOrd="0" presId="urn:microsoft.com/office/officeart/2005/8/layout/vProcess5"/>
    <dgm:cxn modelId="{BAAF18CE-4A57-AF40-9474-8C4BEB164B48}" type="presOf" srcId="{9235E4F2-6895-4634-A00C-72FFF53E416B}" destId="{6B2C62E3-C3A3-4DD0-B928-6F57E17E2C4B}" srcOrd="1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418AE6F1-E79C-7D4B-AEA1-2C089F320D3B}" type="presOf" srcId="{2D1C73B9-34F8-4F7F-9D7A-5C2C1100382E}" destId="{1A65C36E-74A7-49F2-9155-7B008A56554E}" srcOrd="0" destOrd="0" presId="urn:microsoft.com/office/officeart/2005/8/layout/vProcess5"/>
    <dgm:cxn modelId="{6D8011D0-A06D-BB48-87E5-A69791FFD3F6}" type="presOf" srcId="{9235E4F2-6895-4634-A00C-72FFF53E416B}" destId="{CF37D697-33E3-4B9D-85DD-9225557B72B2}" srcOrd="0" destOrd="0" presId="urn:microsoft.com/office/officeart/2005/8/layout/vProcess5"/>
    <dgm:cxn modelId="{5E2155DB-111E-4633-A3C1-5BC3F24D033A}" srcId="{66AE0D16-483F-4D5E-8B44-35E7F6C1A86C}" destId="{63D5285B-803D-41AB-98B2-DC2C6140EE28}" srcOrd="2" destOrd="0" parTransId="{C0298FBE-145A-4035-8561-7912EDF6B8D4}" sibTransId="{AC99D526-1605-4787-A01E-131589DA1E49}"/>
    <dgm:cxn modelId="{42F23689-7DC0-9741-A624-B0E01746653E}" type="presOf" srcId="{63DBCAB0-839B-44ED-AF0C-2D3CC99E0163}" destId="{739A5E48-3903-411B-AE71-2DC8C7C02C24}" srcOrd="0" destOrd="0" presId="urn:microsoft.com/office/officeart/2005/8/layout/vProcess5"/>
    <dgm:cxn modelId="{BFA6D0BC-F2BA-3347-8D13-1EBB63A20F06}" type="presParOf" srcId="{6650ACCE-CBDE-44DB-990E-C4F24D15A3D0}" destId="{E760882F-EEE4-4DD6-9539-ACE219D9BD4A}" srcOrd="0" destOrd="0" presId="urn:microsoft.com/office/officeart/2005/8/layout/vProcess5"/>
    <dgm:cxn modelId="{5F0C8306-82EE-5745-85F3-30707ABF9488}" type="presParOf" srcId="{6650ACCE-CBDE-44DB-990E-C4F24D15A3D0}" destId="{3C26DD10-F59D-4BFE-986A-FD26D501701A}" srcOrd="1" destOrd="0" presId="urn:microsoft.com/office/officeart/2005/8/layout/vProcess5"/>
    <dgm:cxn modelId="{E6648F01-DCC7-724C-9958-989C86091CC5}" type="presParOf" srcId="{6650ACCE-CBDE-44DB-990E-C4F24D15A3D0}" destId="{CF37D697-33E3-4B9D-85DD-9225557B72B2}" srcOrd="2" destOrd="0" presId="urn:microsoft.com/office/officeart/2005/8/layout/vProcess5"/>
    <dgm:cxn modelId="{1ABC41FA-FC28-AD44-B45D-E8C1E75FAA57}" type="presParOf" srcId="{6650ACCE-CBDE-44DB-990E-C4F24D15A3D0}" destId="{E13E1433-1EBF-4AF8-B9AB-CC7BEA5F3A1C}" srcOrd="3" destOrd="0" presId="urn:microsoft.com/office/officeart/2005/8/layout/vProcess5"/>
    <dgm:cxn modelId="{4444E048-D773-1C4C-BE06-0BF8E278EE36}" type="presParOf" srcId="{6650ACCE-CBDE-44DB-990E-C4F24D15A3D0}" destId="{739A5E48-3903-411B-AE71-2DC8C7C02C24}" srcOrd="4" destOrd="0" presId="urn:microsoft.com/office/officeart/2005/8/layout/vProcess5"/>
    <dgm:cxn modelId="{ECBBBC76-2511-1C46-932F-2E166413B492}" type="presParOf" srcId="{6650ACCE-CBDE-44DB-990E-C4F24D15A3D0}" destId="{1A65C36E-74A7-49F2-9155-7B008A56554E}" srcOrd="5" destOrd="0" presId="urn:microsoft.com/office/officeart/2005/8/layout/vProcess5"/>
    <dgm:cxn modelId="{6F9EDB7B-FEF3-444F-A1D4-131F13D991EE}" type="presParOf" srcId="{6650ACCE-CBDE-44DB-990E-C4F24D15A3D0}" destId="{1679A52D-A684-40CF-946C-80C38B3493C1}" srcOrd="6" destOrd="0" presId="urn:microsoft.com/office/officeart/2005/8/layout/vProcess5"/>
    <dgm:cxn modelId="{1E48A394-F818-6843-8A7E-F49F9D31A420}" type="presParOf" srcId="{6650ACCE-CBDE-44DB-990E-C4F24D15A3D0}" destId="{6B2C62E3-C3A3-4DD0-B928-6F57E17E2C4B}" srcOrd="7" destOrd="0" presId="urn:microsoft.com/office/officeart/2005/8/layout/vProcess5"/>
    <dgm:cxn modelId="{3BEE7236-6D2B-7C4E-A81E-9DA28E843364}" type="presParOf" srcId="{6650ACCE-CBDE-44DB-990E-C4F24D15A3D0}" destId="{3C835510-2965-4872-BD99-DFCA7E1A97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arrow2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ctr"/>
          <a:r>
            <a:rPr lang="es-ES_tradnl" sz="2000" dirty="0" smtClean="0">
              <a:latin typeface="Georgia" pitchFamily="18" charset="0"/>
            </a:rPr>
            <a:t>Aumentar la eficiencia, la competitividad, el empleo.</a:t>
          </a:r>
          <a:endParaRPr lang="es-MX" sz="20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32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3200">
            <a:latin typeface="Georgia" pitchFamily="18" charset="0"/>
            <a:cs typeface="Times New Roman" pitchFamily="18" charset="0"/>
          </a:endParaRPr>
        </a:p>
      </dgm:t>
    </dgm:pt>
    <dgm:pt modelId="{3C1E163B-4AAC-447E-B15B-735553C02090}">
      <dgm:prSet custT="1"/>
      <dgm:spPr/>
      <dgm:t>
        <a:bodyPr/>
        <a:lstStyle/>
        <a:p>
          <a:pPr algn="ctr"/>
          <a:r>
            <a:rPr lang="es-ES_tradnl" sz="2000" dirty="0" smtClean="0">
              <a:latin typeface="Georgia" pitchFamily="18" charset="0"/>
            </a:rPr>
            <a:t>Propiciar crecimiento ante la insuficiencia de los fundamentos macroeconómicos.</a:t>
          </a:r>
          <a:endParaRPr lang="es-MX" sz="2000" dirty="0">
            <a:latin typeface="Georgia" pitchFamily="18" charset="0"/>
          </a:endParaRPr>
        </a:p>
      </dgm:t>
    </dgm:pt>
    <dgm:pt modelId="{6C40E7A8-DC11-4C5D-A630-247DBC465FDF}" type="parTrans" cxnId="{4DF1788D-CD1A-4E79-B396-4E7AE3A47AF2}">
      <dgm:prSet/>
      <dgm:spPr/>
      <dgm:t>
        <a:bodyPr/>
        <a:lstStyle/>
        <a:p>
          <a:pPr algn="just"/>
          <a:endParaRPr lang="es-MX" sz="3200">
            <a:latin typeface="Georgia" pitchFamily="18" charset="0"/>
          </a:endParaRPr>
        </a:p>
      </dgm:t>
    </dgm:pt>
    <dgm:pt modelId="{12D97012-A58E-42D2-A3B1-92BFCF0A7AE0}" type="sibTrans" cxnId="{4DF1788D-CD1A-4E79-B396-4E7AE3A47AF2}">
      <dgm:prSet custT="1"/>
      <dgm:spPr/>
      <dgm:t>
        <a:bodyPr/>
        <a:lstStyle/>
        <a:p>
          <a:pPr algn="just"/>
          <a:endParaRPr lang="es-MX" sz="3200">
            <a:latin typeface="Georgia" pitchFamily="18" charset="0"/>
          </a:endParaRPr>
        </a:p>
      </dgm:t>
    </dgm:pt>
    <dgm:pt modelId="{73E36684-226E-4822-A8E1-773117B1668C}">
      <dgm:prSet custT="1"/>
      <dgm:spPr/>
      <dgm:t>
        <a:bodyPr/>
        <a:lstStyle/>
        <a:p>
          <a:pPr algn="ctr"/>
          <a:r>
            <a:rPr lang="es-ES_tradnl" sz="2000" dirty="0" smtClean="0">
              <a:latin typeface="Georgia" pitchFamily="18" charset="0"/>
            </a:rPr>
            <a:t>Mejorar el grado de inversión de la deuda, y asegurar el reembolso de la deuda.</a:t>
          </a:r>
          <a:endParaRPr lang="es-MX" sz="2000" dirty="0">
            <a:latin typeface="Georgia" pitchFamily="18" charset="0"/>
          </a:endParaRPr>
        </a:p>
      </dgm:t>
    </dgm:pt>
    <dgm:pt modelId="{00EF65F8-C0BC-41D1-85E4-8E8A7AF15294}" type="parTrans" cxnId="{12043067-5181-4084-8114-508CE1D5A84C}">
      <dgm:prSet/>
      <dgm:spPr/>
      <dgm:t>
        <a:bodyPr/>
        <a:lstStyle/>
        <a:p>
          <a:pPr algn="just"/>
          <a:endParaRPr lang="es-MX" sz="3200">
            <a:latin typeface="Georgia" pitchFamily="18" charset="0"/>
          </a:endParaRPr>
        </a:p>
      </dgm:t>
    </dgm:pt>
    <dgm:pt modelId="{014E778E-E87B-4A5A-AFB4-769B5BB60685}" type="sibTrans" cxnId="{12043067-5181-4084-8114-508CE1D5A84C}">
      <dgm:prSet/>
      <dgm:spPr/>
      <dgm:t>
        <a:bodyPr/>
        <a:lstStyle/>
        <a:p>
          <a:pPr algn="just"/>
          <a:endParaRPr lang="es-MX" sz="3200">
            <a:latin typeface="Georgia" pitchFamily="18" charset="0"/>
          </a:endParaRPr>
        </a:p>
      </dgm:t>
    </dgm:pt>
    <dgm:pt modelId="{6B2F7FBB-390D-4D34-BC65-046CF0C3F079}" type="pres">
      <dgm:prSet presAssocID="{66AE0D16-483F-4D5E-8B44-35E7F6C1A86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9FC0B-387B-42EE-B897-8BFE5BD74FBC}" type="pres">
      <dgm:prSet presAssocID="{66AE0D16-483F-4D5E-8B44-35E7F6C1A86C}" presName="arrow" presStyleLbl="bgShp" presStyleIdx="0" presStyleCnt="1"/>
      <dgm:spPr/>
      <dgm:t>
        <a:bodyPr/>
        <a:lstStyle/>
        <a:p>
          <a:endParaRPr lang="en-US"/>
        </a:p>
      </dgm:t>
    </dgm:pt>
    <dgm:pt modelId="{96F183D0-7D81-48E0-AA91-7C240D461169}" type="pres">
      <dgm:prSet presAssocID="{66AE0D16-483F-4D5E-8B44-35E7F6C1A86C}" presName="arrowDiagram3" presStyleCnt="0"/>
      <dgm:spPr/>
      <dgm:t>
        <a:bodyPr/>
        <a:lstStyle/>
        <a:p>
          <a:endParaRPr lang="en-US"/>
        </a:p>
      </dgm:t>
    </dgm:pt>
    <dgm:pt modelId="{3D0915FE-8BC0-4EDF-8840-D42F18C8889C}" type="pres">
      <dgm:prSet presAssocID="{D5ECCF55-9CE8-423A-BBB2-7AC7084DD555}" presName="bullet3a" presStyleLbl="node1" presStyleIdx="0" presStyleCnt="3"/>
      <dgm:spPr/>
      <dgm:t>
        <a:bodyPr/>
        <a:lstStyle/>
        <a:p>
          <a:endParaRPr lang="en-US"/>
        </a:p>
      </dgm:t>
    </dgm:pt>
    <dgm:pt modelId="{4C7C511C-6B4C-46FB-BB5A-8E4A96C30BF1}" type="pres">
      <dgm:prSet presAssocID="{D5ECCF55-9CE8-423A-BBB2-7AC7084DD55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5261-FB15-43DD-98D7-96950AD0AA3E}" type="pres">
      <dgm:prSet presAssocID="{3C1E163B-4AAC-447E-B15B-735553C02090}" presName="bullet3b" presStyleLbl="node1" presStyleIdx="1" presStyleCnt="3"/>
      <dgm:spPr/>
      <dgm:t>
        <a:bodyPr/>
        <a:lstStyle/>
        <a:p>
          <a:endParaRPr lang="en-US"/>
        </a:p>
      </dgm:t>
    </dgm:pt>
    <dgm:pt modelId="{A16C07EC-1009-4E3B-A378-7803E4B0B7F8}" type="pres">
      <dgm:prSet presAssocID="{3C1E163B-4AAC-447E-B15B-735553C02090}" presName="textBox3b" presStyleLbl="revTx" presStyleIdx="1" presStyleCnt="3" custScaleX="118123" custScaleY="35181" custLinFactNeighborX="0" custLinFactNeighborY="-22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4F9BD-E36A-429E-B8E7-94196B97322B}" type="pres">
      <dgm:prSet presAssocID="{73E36684-226E-4822-A8E1-773117B1668C}" presName="bullet3c" presStyleLbl="node1" presStyleIdx="2" presStyleCnt="3"/>
      <dgm:spPr/>
      <dgm:t>
        <a:bodyPr/>
        <a:lstStyle/>
        <a:p>
          <a:endParaRPr lang="en-US"/>
        </a:p>
      </dgm:t>
    </dgm:pt>
    <dgm:pt modelId="{7FCA9E81-FB53-461C-87B8-C6B9B8862631}" type="pres">
      <dgm:prSet presAssocID="{73E36684-226E-4822-A8E1-773117B1668C}" presName="textBox3c" presStyleLbl="revTx" presStyleIdx="2" presStyleCnt="3" custScaleX="116870" custScaleY="31135" custLinFactNeighborX="5309" custLinFactNeighborY="-19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1788D-CD1A-4E79-B396-4E7AE3A47AF2}" srcId="{66AE0D16-483F-4D5E-8B44-35E7F6C1A86C}" destId="{3C1E163B-4AAC-447E-B15B-735553C02090}" srcOrd="1" destOrd="0" parTransId="{6C40E7A8-DC11-4C5D-A630-247DBC465FDF}" sibTransId="{12D97012-A58E-42D2-A3B1-92BFCF0A7AE0}"/>
    <dgm:cxn modelId="{EB7AE0F6-E226-4A8E-A60B-4E274F4B5AE8}" type="presOf" srcId="{66AE0D16-483F-4D5E-8B44-35E7F6C1A86C}" destId="{6B2F7FBB-390D-4D34-BC65-046CF0C3F079}" srcOrd="0" destOrd="0" presId="urn:microsoft.com/office/officeart/2005/8/layout/arrow2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12043067-5181-4084-8114-508CE1D5A84C}" srcId="{66AE0D16-483F-4D5E-8B44-35E7F6C1A86C}" destId="{73E36684-226E-4822-A8E1-773117B1668C}" srcOrd="2" destOrd="0" parTransId="{00EF65F8-C0BC-41D1-85E4-8E8A7AF15294}" sibTransId="{014E778E-E87B-4A5A-AFB4-769B5BB60685}"/>
    <dgm:cxn modelId="{9B624BFE-7ADA-48EB-B1AA-C780F0C56D7F}" type="presOf" srcId="{D5ECCF55-9CE8-423A-BBB2-7AC7084DD555}" destId="{4C7C511C-6B4C-46FB-BB5A-8E4A96C30BF1}" srcOrd="0" destOrd="0" presId="urn:microsoft.com/office/officeart/2005/8/layout/arrow2"/>
    <dgm:cxn modelId="{2EC0C0BA-EA7C-4385-A170-64842B39FF30}" type="presOf" srcId="{73E36684-226E-4822-A8E1-773117B1668C}" destId="{7FCA9E81-FB53-461C-87B8-C6B9B8862631}" srcOrd="0" destOrd="0" presId="urn:microsoft.com/office/officeart/2005/8/layout/arrow2"/>
    <dgm:cxn modelId="{2BF72655-27EA-45F7-91E4-3F48F2765EB5}" type="presOf" srcId="{3C1E163B-4AAC-447E-B15B-735553C02090}" destId="{A16C07EC-1009-4E3B-A378-7803E4B0B7F8}" srcOrd="0" destOrd="0" presId="urn:microsoft.com/office/officeart/2005/8/layout/arrow2"/>
    <dgm:cxn modelId="{4016B3A0-B4CA-47C6-8FD9-B4DE1D2549AE}" type="presParOf" srcId="{6B2F7FBB-390D-4D34-BC65-046CF0C3F079}" destId="{0319FC0B-387B-42EE-B897-8BFE5BD74FBC}" srcOrd="0" destOrd="0" presId="urn:microsoft.com/office/officeart/2005/8/layout/arrow2"/>
    <dgm:cxn modelId="{9846052C-7A32-44EC-8A79-04133782D100}" type="presParOf" srcId="{6B2F7FBB-390D-4D34-BC65-046CF0C3F079}" destId="{96F183D0-7D81-48E0-AA91-7C240D461169}" srcOrd="1" destOrd="0" presId="urn:microsoft.com/office/officeart/2005/8/layout/arrow2"/>
    <dgm:cxn modelId="{9729AE48-CF62-4F05-B67D-DC3DAD8C1F77}" type="presParOf" srcId="{96F183D0-7D81-48E0-AA91-7C240D461169}" destId="{3D0915FE-8BC0-4EDF-8840-D42F18C8889C}" srcOrd="0" destOrd="0" presId="urn:microsoft.com/office/officeart/2005/8/layout/arrow2"/>
    <dgm:cxn modelId="{C95DB9FD-1674-40F7-9C3B-39B68CEF00AB}" type="presParOf" srcId="{96F183D0-7D81-48E0-AA91-7C240D461169}" destId="{4C7C511C-6B4C-46FB-BB5A-8E4A96C30BF1}" srcOrd="1" destOrd="0" presId="urn:microsoft.com/office/officeart/2005/8/layout/arrow2"/>
    <dgm:cxn modelId="{C804AEEC-16EC-4429-A593-6A53722966A8}" type="presParOf" srcId="{96F183D0-7D81-48E0-AA91-7C240D461169}" destId="{B0F45261-FB15-43DD-98D7-96950AD0AA3E}" srcOrd="2" destOrd="0" presId="urn:microsoft.com/office/officeart/2005/8/layout/arrow2"/>
    <dgm:cxn modelId="{A5EEA5A0-9B03-4FC6-B0DD-6D1518FE4F5E}" type="presParOf" srcId="{96F183D0-7D81-48E0-AA91-7C240D461169}" destId="{A16C07EC-1009-4E3B-A378-7803E4B0B7F8}" srcOrd="3" destOrd="0" presId="urn:microsoft.com/office/officeart/2005/8/layout/arrow2"/>
    <dgm:cxn modelId="{4362BE66-2345-44B6-825A-A7D781333C4C}" type="presParOf" srcId="{96F183D0-7D81-48E0-AA91-7C240D461169}" destId="{5AD4F9BD-E36A-429E-B8E7-94196B97322B}" srcOrd="4" destOrd="0" presId="urn:microsoft.com/office/officeart/2005/8/layout/arrow2"/>
    <dgm:cxn modelId="{16CF750A-E29F-41CC-A5EF-91A727F43E41}" type="presParOf" srcId="{96F183D0-7D81-48E0-AA91-7C240D461169}" destId="{7FCA9E81-FB53-461C-87B8-C6B9B88626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just"/>
          <a:r>
            <a:rPr lang="es-ES_tradnl" sz="2400" b="0" dirty="0" smtClean="0">
              <a:latin typeface="Georgia" pitchFamily="18" charset="0"/>
            </a:rPr>
            <a:t>Con las reformas estructurales los gobiernos han dejado de tener el control de la política económica, del sistema bancario y del sector externo</a:t>
          </a:r>
          <a:r>
            <a:rPr lang="es-ES_tradnl" sz="2500" b="0" dirty="0" smtClean="0">
              <a:latin typeface="Georgia" pitchFamily="18" charset="0"/>
            </a:rPr>
            <a:t>.</a:t>
          </a:r>
          <a:endParaRPr lang="es-MX" sz="2500" b="0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2500" b="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2500" b="0">
            <a:latin typeface="Georgia" pitchFamily="18" charset="0"/>
            <a:cs typeface="Times New Roman" pitchFamily="18" charset="0"/>
          </a:endParaRPr>
        </a:p>
      </dgm:t>
    </dgm:pt>
    <dgm:pt modelId="{1927DF46-ECF0-41F3-B5FF-CE98F98DC410}">
      <dgm:prSet custT="1"/>
      <dgm:spPr/>
      <dgm:t>
        <a:bodyPr/>
        <a:lstStyle/>
        <a:p>
          <a:pPr algn="just"/>
          <a:r>
            <a:rPr lang="es-ES_tradnl" sz="2000" b="0" dirty="0" smtClean="0">
              <a:latin typeface="Georgia" pitchFamily="18" charset="0"/>
            </a:rPr>
            <a:t>Las políticas macroeconómicas de ‘estabilidad’ y las reformas estructurales atentan sobre las condiciones endógenas de acumulación, y la prestación de los servicios públicos</a:t>
          </a:r>
          <a:r>
            <a:rPr lang="es-ES_tradnl" sz="2500" b="0" dirty="0" smtClean="0">
              <a:latin typeface="Georgia" pitchFamily="18" charset="0"/>
            </a:rPr>
            <a:t>.</a:t>
          </a:r>
          <a:endParaRPr lang="es-MX" sz="2500" b="0" dirty="0">
            <a:latin typeface="Georgia" pitchFamily="18" charset="0"/>
          </a:endParaRPr>
        </a:p>
      </dgm:t>
    </dgm:pt>
    <dgm:pt modelId="{E07705CC-07D6-4265-B86C-69C4D0E427B9}" type="parTrans" cxnId="{A6551290-15AA-45B8-8912-FABE2408CBA6}">
      <dgm:prSet/>
      <dgm:spPr/>
      <dgm:t>
        <a:bodyPr/>
        <a:lstStyle/>
        <a:p>
          <a:pPr algn="just"/>
          <a:endParaRPr lang="es-MX" sz="2500" b="0">
            <a:latin typeface="Georgia" pitchFamily="18" charset="0"/>
          </a:endParaRPr>
        </a:p>
      </dgm:t>
    </dgm:pt>
    <dgm:pt modelId="{65BD4348-48AA-4A7D-94E2-9E66C2F69FAC}" type="sibTrans" cxnId="{A6551290-15AA-45B8-8912-FABE2408CBA6}">
      <dgm:prSet custT="1"/>
      <dgm:spPr/>
      <dgm:t>
        <a:bodyPr/>
        <a:lstStyle/>
        <a:p>
          <a:pPr algn="just"/>
          <a:endParaRPr lang="es-MX" sz="2500" b="0">
            <a:latin typeface="Georgia" pitchFamily="18" charset="0"/>
          </a:endParaRPr>
        </a:p>
      </dgm:t>
    </dgm:pt>
    <dgm:pt modelId="{BBA7CB4B-D9B2-4889-A072-0AA66E4CD908}">
      <dgm:prSet custT="1"/>
      <dgm:spPr/>
      <dgm:t>
        <a:bodyPr/>
        <a:lstStyle/>
        <a:p>
          <a:pPr algn="just"/>
          <a:r>
            <a:rPr lang="es-ES_tradnl" sz="2000" b="0" dirty="0" smtClean="0">
              <a:latin typeface="Georgia" pitchFamily="18" charset="0"/>
            </a:rPr>
            <a:t>Muchas economías no tienen condiciones endógenas para estabilizar su moneda, ni para mantener el libre movimiento de mercancías y capitales, ni para hacer frente a embates externos.</a:t>
          </a:r>
          <a:endParaRPr lang="es-MX" sz="2000" b="0" dirty="0">
            <a:latin typeface="Georgia" pitchFamily="18" charset="0"/>
          </a:endParaRPr>
        </a:p>
      </dgm:t>
    </dgm:pt>
    <dgm:pt modelId="{96C0D97E-68F8-4246-ADFF-C62F1B9E4930}" type="parTrans" cxnId="{6B83205A-B7D7-4CF0-B1ED-752649AA6A38}">
      <dgm:prSet/>
      <dgm:spPr/>
      <dgm:t>
        <a:bodyPr/>
        <a:lstStyle/>
        <a:p>
          <a:pPr algn="just"/>
          <a:endParaRPr lang="es-MX" sz="2500" b="0">
            <a:latin typeface="Georgia" pitchFamily="18" charset="0"/>
          </a:endParaRPr>
        </a:p>
      </dgm:t>
    </dgm:pt>
    <dgm:pt modelId="{8B26C8DB-7813-45FA-9BBE-7DADE826FE06}" type="sibTrans" cxnId="{6B83205A-B7D7-4CF0-B1ED-752649AA6A38}">
      <dgm:prSet/>
      <dgm:spPr/>
      <dgm:t>
        <a:bodyPr/>
        <a:lstStyle/>
        <a:p>
          <a:pPr algn="just"/>
          <a:endParaRPr lang="es-MX" sz="2500" b="0">
            <a:latin typeface="Georgia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3C26DD10-F59D-4BFE-986A-FD26D501701A}" type="pres">
      <dgm:prSet presAssocID="{66AE0D16-483F-4D5E-8B44-35E7F6C1A8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37D697-33E3-4B9D-85DD-9225557B72B2}" type="pres">
      <dgm:prSet presAssocID="{66AE0D16-483F-4D5E-8B44-35E7F6C1A8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3E1433-1EBF-4AF8-B9AB-CC7BEA5F3A1C}" type="pres">
      <dgm:prSet presAssocID="{66AE0D16-483F-4D5E-8B44-35E7F6C1A8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9A5E48-3903-411B-AE71-2DC8C7C02C24}" type="pres">
      <dgm:prSet presAssocID="{66AE0D16-483F-4D5E-8B44-35E7F6C1A8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65C36E-74A7-49F2-9155-7B008A56554E}" type="pres">
      <dgm:prSet presAssocID="{66AE0D16-483F-4D5E-8B44-35E7F6C1A8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79A52D-A684-40CF-946C-80C38B3493C1}" type="pres">
      <dgm:prSet presAssocID="{66AE0D16-483F-4D5E-8B44-35E7F6C1A8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2C62E3-C3A3-4DD0-B928-6F57E17E2C4B}" type="pres">
      <dgm:prSet presAssocID="{66AE0D16-483F-4D5E-8B44-35E7F6C1A8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835510-2965-4872-BD99-DFCA7E1A97A2}" type="pres">
      <dgm:prSet presAssocID="{66AE0D16-483F-4D5E-8B44-35E7F6C1A8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708563-0397-164B-8AFD-F84ED4EDDA97}" type="presOf" srcId="{63DBCAB0-839B-44ED-AF0C-2D3CC99E0163}" destId="{739A5E48-3903-411B-AE71-2DC8C7C02C24}" srcOrd="0" destOrd="0" presId="urn:microsoft.com/office/officeart/2005/8/layout/vProcess5"/>
    <dgm:cxn modelId="{0165CEEA-72A6-7F4E-968D-A13EB1DA85CD}" type="presOf" srcId="{BBA7CB4B-D9B2-4889-A072-0AA66E4CD908}" destId="{3C835510-2965-4872-BD99-DFCA7E1A97A2}" srcOrd="1" destOrd="0" presId="urn:microsoft.com/office/officeart/2005/8/layout/vProcess5"/>
    <dgm:cxn modelId="{E776CCC7-6D3B-CA4D-BC81-F3F04F385718}" type="presOf" srcId="{1927DF46-ECF0-41F3-B5FF-CE98F98DC410}" destId="{CF37D697-33E3-4B9D-85DD-9225557B72B2}" srcOrd="0" destOrd="0" presId="urn:microsoft.com/office/officeart/2005/8/layout/vProcess5"/>
    <dgm:cxn modelId="{5712CEE1-9846-F34D-975D-8DB3E7DBCB61}" type="presOf" srcId="{65BD4348-48AA-4A7D-94E2-9E66C2F69FAC}" destId="{1A65C36E-74A7-49F2-9155-7B008A56554E}" srcOrd="0" destOrd="0" presId="urn:microsoft.com/office/officeart/2005/8/layout/vProcess5"/>
    <dgm:cxn modelId="{66E9F3FB-F3E9-1344-88B9-47A1414C6EF7}" type="presOf" srcId="{D5ECCF55-9CE8-423A-BBB2-7AC7084DD555}" destId="{3C26DD10-F59D-4BFE-986A-FD26D501701A}" srcOrd="0" destOrd="0" presId="urn:microsoft.com/office/officeart/2005/8/layout/vProcess5"/>
    <dgm:cxn modelId="{7A20FCFA-AF50-1846-8006-CC547403A020}" type="presOf" srcId="{BBA7CB4B-D9B2-4889-A072-0AA66E4CD908}" destId="{E13E1433-1EBF-4AF8-B9AB-CC7BEA5F3A1C}" srcOrd="0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A6551290-15AA-45B8-8912-FABE2408CBA6}" srcId="{66AE0D16-483F-4D5E-8B44-35E7F6C1A86C}" destId="{1927DF46-ECF0-41F3-B5FF-CE98F98DC410}" srcOrd="1" destOrd="0" parTransId="{E07705CC-07D6-4265-B86C-69C4D0E427B9}" sibTransId="{65BD4348-48AA-4A7D-94E2-9E66C2F69FAC}"/>
    <dgm:cxn modelId="{0659622E-7B66-3F40-8248-0D63727D6F2F}" type="presOf" srcId="{D5ECCF55-9CE8-423A-BBB2-7AC7084DD555}" destId="{1679A52D-A684-40CF-946C-80C38B3493C1}" srcOrd="1" destOrd="0" presId="urn:microsoft.com/office/officeart/2005/8/layout/vProcess5"/>
    <dgm:cxn modelId="{B4933F41-E210-4F47-B250-9673CE21C040}" type="presOf" srcId="{66AE0D16-483F-4D5E-8B44-35E7F6C1A86C}" destId="{6650ACCE-CBDE-44DB-990E-C4F24D15A3D0}" srcOrd="0" destOrd="0" presId="urn:microsoft.com/office/officeart/2005/8/layout/vProcess5"/>
    <dgm:cxn modelId="{6B83205A-B7D7-4CF0-B1ED-752649AA6A38}" srcId="{66AE0D16-483F-4D5E-8B44-35E7F6C1A86C}" destId="{BBA7CB4B-D9B2-4889-A072-0AA66E4CD908}" srcOrd="2" destOrd="0" parTransId="{96C0D97E-68F8-4246-ADFF-C62F1B9E4930}" sibTransId="{8B26C8DB-7813-45FA-9BBE-7DADE826FE06}"/>
    <dgm:cxn modelId="{2251E1B2-C140-4641-BF5E-F69462E73B76}" type="presOf" srcId="{1927DF46-ECF0-41F3-B5FF-CE98F98DC410}" destId="{6B2C62E3-C3A3-4DD0-B928-6F57E17E2C4B}" srcOrd="1" destOrd="0" presId="urn:microsoft.com/office/officeart/2005/8/layout/vProcess5"/>
    <dgm:cxn modelId="{ECDD5C2A-497C-474A-B479-848E9AE28FFA}" type="presParOf" srcId="{6650ACCE-CBDE-44DB-990E-C4F24D15A3D0}" destId="{E760882F-EEE4-4DD6-9539-ACE219D9BD4A}" srcOrd="0" destOrd="0" presId="urn:microsoft.com/office/officeart/2005/8/layout/vProcess5"/>
    <dgm:cxn modelId="{E8997C5E-DFB1-5041-8D1D-44D266E3EE62}" type="presParOf" srcId="{6650ACCE-CBDE-44DB-990E-C4F24D15A3D0}" destId="{3C26DD10-F59D-4BFE-986A-FD26D501701A}" srcOrd="1" destOrd="0" presId="urn:microsoft.com/office/officeart/2005/8/layout/vProcess5"/>
    <dgm:cxn modelId="{625CDC93-1C0C-944F-ACBB-B3E3DAB519D6}" type="presParOf" srcId="{6650ACCE-CBDE-44DB-990E-C4F24D15A3D0}" destId="{CF37D697-33E3-4B9D-85DD-9225557B72B2}" srcOrd="2" destOrd="0" presId="urn:microsoft.com/office/officeart/2005/8/layout/vProcess5"/>
    <dgm:cxn modelId="{29E65055-30B5-5049-9F9B-3ACD049B6A78}" type="presParOf" srcId="{6650ACCE-CBDE-44DB-990E-C4F24D15A3D0}" destId="{E13E1433-1EBF-4AF8-B9AB-CC7BEA5F3A1C}" srcOrd="3" destOrd="0" presId="urn:microsoft.com/office/officeart/2005/8/layout/vProcess5"/>
    <dgm:cxn modelId="{B176456A-6171-154A-BE94-627BBA685A90}" type="presParOf" srcId="{6650ACCE-CBDE-44DB-990E-C4F24D15A3D0}" destId="{739A5E48-3903-411B-AE71-2DC8C7C02C24}" srcOrd="4" destOrd="0" presId="urn:microsoft.com/office/officeart/2005/8/layout/vProcess5"/>
    <dgm:cxn modelId="{BB78E113-EC0D-854D-BF6C-7442ABC690B5}" type="presParOf" srcId="{6650ACCE-CBDE-44DB-990E-C4F24D15A3D0}" destId="{1A65C36E-74A7-49F2-9155-7B008A56554E}" srcOrd="5" destOrd="0" presId="urn:microsoft.com/office/officeart/2005/8/layout/vProcess5"/>
    <dgm:cxn modelId="{E5BCD26E-476F-1D45-B26B-902D6FF14C94}" type="presParOf" srcId="{6650ACCE-CBDE-44DB-990E-C4F24D15A3D0}" destId="{1679A52D-A684-40CF-946C-80C38B3493C1}" srcOrd="6" destOrd="0" presId="urn:microsoft.com/office/officeart/2005/8/layout/vProcess5"/>
    <dgm:cxn modelId="{645A2B40-E1B6-A949-847B-F1A7AB2CED32}" type="presParOf" srcId="{6650ACCE-CBDE-44DB-990E-C4F24D15A3D0}" destId="{6B2C62E3-C3A3-4DD0-B928-6F57E17E2C4B}" srcOrd="7" destOrd="0" presId="urn:microsoft.com/office/officeart/2005/8/layout/vProcess5"/>
    <dgm:cxn modelId="{0D07D85A-0057-774A-9F42-A90577DE5BCA}" type="presParOf" srcId="{6650ACCE-CBDE-44DB-990E-C4F24D15A3D0}" destId="{3C835510-2965-4872-BD99-DFCA7E1A97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Los fundamentos económicos dependen de la entrada de capitales.</a:t>
          </a:r>
          <a:endParaRPr lang="es-MX" sz="2400" b="0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2800" b="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2800" b="0">
            <a:latin typeface="Georgia" pitchFamily="18" charset="0"/>
            <a:cs typeface="Times New Roman" pitchFamily="18" charset="0"/>
          </a:endParaRPr>
        </a:p>
      </dgm:t>
    </dgm:pt>
    <dgm:pt modelId="{7C8566C1-D9F5-4D6D-8B7E-EA8F401DF8AB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Ante el riesgo de menor entrada de capitales, y menores exportaciones, se abre más la economía a la IED</a:t>
          </a:r>
          <a:r>
            <a:rPr lang="es-ES_tradnl" sz="2800" dirty="0" smtClean="0">
              <a:latin typeface="Georgia" pitchFamily="18" charset="0"/>
            </a:rPr>
            <a:t>.</a:t>
          </a:r>
          <a:endParaRPr lang="es-MX" sz="2800" dirty="0">
            <a:latin typeface="Georgia" pitchFamily="18" charset="0"/>
          </a:endParaRPr>
        </a:p>
      </dgm:t>
    </dgm:pt>
    <dgm:pt modelId="{76331CF1-9F5A-4D11-8B06-E285FCD80F71}" type="parTrans" cxnId="{1A4FD5A8-5DA3-4EF3-8573-1AB8BB43E9AA}">
      <dgm:prSet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2A83E15A-53BD-4034-A9A9-3E60848C292A}" type="sibTrans" cxnId="{1A4FD5A8-5DA3-4EF3-8573-1AB8BB43E9AA}">
      <dgm:prSet custT="1"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009B744E-7372-47F5-8A21-70760720183D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Al no tener la economía motor de crecimiento, les urge la entrada de capitales</a:t>
          </a:r>
          <a:r>
            <a:rPr lang="es-ES_tradnl" sz="2800" dirty="0" smtClean="0">
              <a:latin typeface="Georgia" pitchFamily="18" charset="0"/>
            </a:rPr>
            <a:t>.</a:t>
          </a:r>
          <a:endParaRPr lang="es-MX" sz="2800" dirty="0">
            <a:latin typeface="Georgia" pitchFamily="18" charset="0"/>
          </a:endParaRPr>
        </a:p>
      </dgm:t>
    </dgm:pt>
    <dgm:pt modelId="{DC55C01E-6E09-46AB-8641-8C2F1C2F1E46}" type="parTrans" cxnId="{44ACF578-9805-4CF8-B8BE-BE101FB2B12F}">
      <dgm:prSet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6D06B1B7-AB47-42F7-97BB-B6BE47AF775C}" type="sibTrans" cxnId="{44ACF578-9805-4CF8-B8BE-BE101FB2B12F}">
      <dgm:prSet custT="1"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DCEFD6CF-3D8C-4787-8183-3355E557C10B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Se cae en un círculo vicioso de mayor dependencia de entrada de capitales</a:t>
          </a:r>
          <a:r>
            <a:rPr lang="es-ES_tradnl" sz="2800" dirty="0" smtClean="0">
              <a:latin typeface="Georgia" pitchFamily="18" charset="0"/>
            </a:rPr>
            <a:t>.</a:t>
          </a:r>
          <a:endParaRPr lang="es-MX" sz="2800" dirty="0">
            <a:latin typeface="Georgia" pitchFamily="18" charset="0"/>
          </a:endParaRPr>
        </a:p>
      </dgm:t>
    </dgm:pt>
    <dgm:pt modelId="{85612339-EDAF-4688-8827-870CD943BB61}" type="parTrans" cxnId="{66F70405-3453-41EE-BF8E-46C338B12623}">
      <dgm:prSet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931485C0-1DEA-4CC2-AB72-1FCFEB71442D}" type="sibTrans" cxnId="{66F70405-3453-41EE-BF8E-46C338B12623}">
      <dgm:prSet custT="1"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ABB4142C-7CF7-4A71-BFC6-C9DB9CABE73C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La economía no tiene condiciones internas para reducir la inflación y mantener   la apertura económica. </a:t>
          </a:r>
          <a:endParaRPr lang="es-MX" sz="2400" dirty="0">
            <a:latin typeface="Georgia" pitchFamily="18" charset="0"/>
          </a:endParaRPr>
        </a:p>
      </dgm:t>
    </dgm:pt>
    <dgm:pt modelId="{DAA7B8B7-0846-411B-9261-F6D24F84F2AB}" type="parTrans" cxnId="{C6BA26A8-698E-4575-842E-A73887868CC5}">
      <dgm:prSet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0F07E934-246A-4F88-BF9A-9A07CD6CDE4A}" type="sibTrans" cxnId="{C6BA26A8-698E-4575-842E-A73887868CC5}">
      <dgm:prSet/>
      <dgm:spPr/>
      <dgm:t>
        <a:bodyPr/>
        <a:lstStyle/>
        <a:p>
          <a:pPr algn="just"/>
          <a:endParaRPr lang="es-MX" sz="2800">
            <a:latin typeface="Georgia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9E92EC94-4270-47FA-82DD-5660A0A03E02}" type="pres">
      <dgm:prSet presAssocID="{66AE0D16-483F-4D5E-8B44-35E7F6C1A86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1A5E5A-4EB3-4AD9-B4BE-81E6E87DCE4E}" type="pres">
      <dgm:prSet presAssocID="{66AE0D16-483F-4D5E-8B44-35E7F6C1A86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E33294-5DBB-4364-BDE5-2D2B0880EB76}" type="pres">
      <dgm:prSet presAssocID="{66AE0D16-483F-4D5E-8B44-35E7F6C1A86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3FCC23-9BAD-490E-8C48-B67A6FFFE600}" type="pres">
      <dgm:prSet presAssocID="{66AE0D16-483F-4D5E-8B44-35E7F6C1A86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E98EAD-AFEE-43AE-BB8A-804E0CEDC9C8}" type="pres">
      <dgm:prSet presAssocID="{66AE0D16-483F-4D5E-8B44-35E7F6C1A86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98C51A-2F35-43F7-B2F0-19B5B07A54C0}" type="pres">
      <dgm:prSet presAssocID="{66AE0D16-483F-4D5E-8B44-35E7F6C1A86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E4F943-66F8-4FD0-9222-D5F766AD5A53}" type="pres">
      <dgm:prSet presAssocID="{66AE0D16-483F-4D5E-8B44-35E7F6C1A86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DBDC7C-9E8C-43B4-BECA-01ED486FB435}" type="pres">
      <dgm:prSet presAssocID="{66AE0D16-483F-4D5E-8B44-35E7F6C1A86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DAE8BD-9F03-409C-B1C5-98A911D3A573}" type="pres">
      <dgm:prSet presAssocID="{66AE0D16-483F-4D5E-8B44-35E7F6C1A86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FEFEF-A493-46F7-B5FF-48E7DBB47DC0}" type="pres">
      <dgm:prSet presAssocID="{66AE0D16-483F-4D5E-8B44-35E7F6C1A86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ED49E-FA84-4BBC-AE3E-78661A8D9970}" type="pres">
      <dgm:prSet presAssocID="{66AE0D16-483F-4D5E-8B44-35E7F6C1A86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E89655-CEC8-46AB-A45C-8B6ED2EF067C}" type="pres">
      <dgm:prSet presAssocID="{66AE0D16-483F-4D5E-8B44-35E7F6C1A86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CE0579-E4EC-4C44-B732-5DDD1A04D963}" type="pres">
      <dgm:prSet presAssocID="{66AE0D16-483F-4D5E-8B44-35E7F6C1A86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6A7082-D068-4769-BB6F-D3ED5F241500}" type="pres">
      <dgm:prSet presAssocID="{66AE0D16-483F-4D5E-8B44-35E7F6C1A86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C0D906-666E-004C-8C4D-B9451F93FBE1}" type="presOf" srcId="{63DBCAB0-839B-44ED-AF0C-2D3CC99E0163}" destId="{4598C51A-2F35-43F7-B2F0-19B5B07A54C0}" srcOrd="0" destOrd="0" presId="urn:microsoft.com/office/officeart/2005/8/layout/vProcess5"/>
    <dgm:cxn modelId="{EC1CCFD7-786E-9D4E-AA1C-83FBE5B1E999}" type="presOf" srcId="{D5ECCF55-9CE8-423A-BBB2-7AC7084DD555}" destId="{14DFEFEF-A493-46F7-B5FF-48E7DBB47DC0}" srcOrd="1" destOrd="0" presId="urn:microsoft.com/office/officeart/2005/8/layout/vProcess5"/>
    <dgm:cxn modelId="{FF3CC32C-8A46-D443-9CAB-EA1A48A1EACE}" type="presOf" srcId="{ABB4142C-7CF7-4A71-BFC6-C9DB9CABE73C}" destId="{02E98EAD-AFEE-43AE-BB8A-804E0CEDC9C8}" srcOrd="0" destOrd="0" presId="urn:microsoft.com/office/officeart/2005/8/layout/vProcess5"/>
    <dgm:cxn modelId="{ACCEFBA0-7FDA-0340-AC3F-F3D995EE4D6F}" type="presOf" srcId="{009B744E-7372-47F5-8A21-70760720183D}" destId="{8AE89655-CEC8-46AB-A45C-8B6ED2EF067C}" srcOrd="1" destOrd="0" presId="urn:microsoft.com/office/officeart/2005/8/layout/vProcess5"/>
    <dgm:cxn modelId="{E0E1068D-F402-C348-9B79-3661B4FA6719}" type="presOf" srcId="{DCEFD6CF-3D8C-4787-8183-3355E557C10B}" destId="{9ACE0579-E4EC-4C44-B732-5DDD1A04D963}" srcOrd="1" destOrd="0" presId="urn:microsoft.com/office/officeart/2005/8/layout/vProcess5"/>
    <dgm:cxn modelId="{90C99FA2-241A-5D44-B81F-29E432FE41FB}" type="presOf" srcId="{7C8566C1-D9F5-4D6D-8B7E-EA8F401DF8AB}" destId="{636ED49E-FA84-4BBC-AE3E-78661A8D9970}" srcOrd="1" destOrd="0" presId="urn:microsoft.com/office/officeart/2005/8/layout/vProcess5"/>
    <dgm:cxn modelId="{3A62BACC-6913-2849-8FE2-0BD1FA376628}" type="presOf" srcId="{7C8566C1-D9F5-4D6D-8B7E-EA8F401DF8AB}" destId="{4B1A5E5A-4EB3-4AD9-B4BE-81E6E87DCE4E}" srcOrd="0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1A4FD5A8-5DA3-4EF3-8573-1AB8BB43E9AA}" srcId="{66AE0D16-483F-4D5E-8B44-35E7F6C1A86C}" destId="{7C8566C1-D9F5-4D6D-8B7E-EA8F401DF8AB}" srcOrd="1" destOrd="0" parTransId="{76331CF1-9F5A-4D11-8B06-E285FCD80F71}" sibTransId="{2A83E15A-53BD-4034-A9A9-3E60848C292A}"/>
    <dgm:cxn modelId="{5FBF83C3-B79D-A840-BE54-E3CD44221BBA}" type="presOf" srcId="{009B744E-7372-47F5-8A21-70760720183D}" destId="{B3E33294-5DBB-4364-BDE5-2D2B0880EB76}" srcOrd="0" destOrd="0" presId="urn:microsoft.com/office/officeart/2005/8/layout/vProcess5"/>
    <dgm:cxn modelId="{0F503336-2DDE-F044-9EA9-9F751E8C2A15}" type="presOf" srcId="{ABB4142C-7CF7-4A71-BFC6-C9DB9CABE73C}" destId="{386A7082-D068-4769-BB6F-D3ED5F241500}" srcOrd="1" destOrd="0" presId="urn:microsoft.com/office/officeart/2005/8/layout/vProcess5"/>
    <dgm:cxn modelId="{68A4FCBC-4F0E-DE4B-B0D1-764FC35FC8F0}" type="presOf" srcId="{931485C0-1DEA-4CC2-AB72-1FCFEB71442D}" destId="{59DAE8BD-9F03-409C-B1C5-98A911D3A573}" srcOrd="0" destOrd="0" presId="urn:microsoft.com/office/officeart/2005/8/layout/vProcess5"/>
    <dgm:cxn modelId="{9C4CB95B-9666-CC46-AC5D-DC388F476F63}" type="presOf" srcId="{D5ECCF55-9CE8-423A-BBB2-7AC7084DD555}" destId="{9E92EC94-4270-47FA-82DD-5660A0A03E02}" srcOrd="0" destOrd="0" presId="urn:microsoft.com/office/officeart/2005/8/layout/vProcess5"/>
    <dgm:cxn modelId="{C6BA26A8-698E-4575-842E-A73887868CC5}" srcId="{66AE0D16-483F-4D5E-8B44-35E7F6C1A86C}" destId="{ABB4142C-7CF7-4A71-BFC6-C9DB9CABE73C}" srcOrd="4" destOrd="0" parTransId="{DAA7B8B7-0846-411B-9261-F6D24F84F2AB}" sibTransId="{0F07E934-246A-4F88-BF9A-9A07CD6CDE4A}"/>
    <dgm:cxn modelId="{BE2E2694-0EAB-EC4B-A5E7-DF370E3CE7F4}" type="presOf" srcId="{66AE0D16-483F-4D5E-8B44-35E7F6C1A86C}" destId="{6650ACCE-CBDE-44DB-990E-C4F24D15A3D0}" srcOrd="0" destOrd="0" presId="urn:microsoft.com/office/officeart/2005/8/layout/vProcess5"/>
    <dgm:cxn modelId="{7DB8CA8A-CB23-7340-9635-E3D705D0B4ED}" type="presOf" srcId="{DCEFD6CF-3D8C-4787-8183-3355E557C10B}" destId="{BA3FCC23-9BAD-490E-8C48-B67A6FFFE600}" srcOrd="0" destOrd="0" presId="urn:microsoft.com/office/officeart/2005/8/layout/vProcess5"/>
    <dgm:cxn modelId="{44ACF578-9805-4CF8-B8BE-BE101FB2B12F}" srcId="{66AE0D16-483F-4D5E-8B44-35E7F6C1A86C}" destId="{009B744E-7372-47F5-8A21-70760720183D}" srcOrd="2" destOrd="0" parTransId="{DC55C01E-6E09-46AB-8641-8C2F1C2F1E46}" sibTransId="{6D06B1B7-AB47-42F7-97BB-B6BE47AF775C}"/>
    <dgm:cxn modelId="{943392ED-9C1F-F045-A3AE-98E0E05AD562}" type="presOf" srcId="{2A83E15A-53BD-4034-A9A9-3E60848C292A}" destId="{D8E4F943-66F8-4FD0-9222-D5F766AD5A53}" srcOrd="0" destOrd="0" presId="urn:microsoft.com/office/officeart/2005/8/layout/vProcess5"/>
    <dgm:cxn modelId="{66F70405-3453-41EE-BF8E-46C338B12623}" srcId="{66AE0D16-483F-4D5E-8B44-35E7F6C1A86C}" destId="{DCEFD6CF-3D8C-4787-8183-3355E557C10B}" srcOrd="3" destOrd="0" parTransId="{85612339-EDAF-4688-8827-870CD943BB61}" sibTransId="{931485C0-1DEA-4CC2-AB72-1FCFEB71442D}"/>
    <dgm:cxn modelId="{ECF9FF98-8513-4440-9F6D-1E96990967EA}" type="presOf" srcId="{6D06B1B7-AB47-42F7-97BB-B6BE47AF775C}" destId="{83DBDC7C-9E8C-43B4-BECA-01ED486FB435}" srcOrd="0" destOrd="0" presId="urn:microsoft.com/office/officeart/2005/8/layout/vProcess5"/>
    <dgm:cxn modelId="{3FD0DDF9-0CD0-5146-9C9E-570A7064FB5B}" type="presParOf" srcId="{6650ACCE-CBDE-44DB-990E-C4F24D15A3D0}" destId="{E760882F-EEE4-4DD6-9539-ACE219D9BD4A}" srcOrd="0" destOrd="0" presId="urn:microsoft.com/office/officeart/2005/8/layout/vProcess5"/>
    <dgm:cxn modelId="{B387FAC7-8835-584D-B580-C76FA3D6B88C}" type="presParOf" srcId="{6650ACCE-CBDE-44DB-990E-C4F24D15A3D0}" destId="{9E92EC94-4270-47FA-82DD-5660A0A03E02}" srcOrd="1" destOrd="0" presId="urn:microsoft.com/office/officeart/2005/8/layout/vProcess5"/>
    <dgm:cxn modelId="{7E844CC4-3D7C-2641-8B90-4165023C236A}" type="presParOf" srcId="{6650ACCE-CBDE-44DB-990E-C4F24D15A3D0}" destId="{4B1A5E5A-4EB3-4AD9-B4BE-81E6E87DCE4E}" srcOrd="2" destOrd="0" presId="urn:microsoft.com/office/officeart/2005/8/layout/vProcess5"/>
    <dgm:cxn modelId="{55B59E9E-17AB-8D4E-8441-8457E205DF73}" type="presParOf" srcId="{6650ACCE-CBDE-44DB-990E-C4F24D15A3D0}" destId="{B3E33294-5DBB-4364-BDE5-2D2B0880EB76}" srcOrd="3" destOrd="0" presId="urn:microsoft.com/office/officeart/2005/8/layout/vProcess5"/>
    <dgm:cxn modelId="{749C9F87-62D6-3447-97A8-7FCDCE8F0FA0}" type="presParOf" srcId="{6650ACCE-CBDE-44DB-990E-C4F24D15A3D0}" destId="{BA3FCC23-9BAD-490E-8C48-B67A6FFFE600}" srcOrd="4" destOrd="0" presId="urn:microsoft.com/office/officeart/2005/8/layout/vProcess5"/>
    <dgm:cxn modelId="{BD1B2A44-8EAD-5944-B406-E58714540A5C}" type="presParOf" srcId="{6650ACCE-CBDE-44DB-990E-C4F24D15A3D0}" destId="{02E98EAD-AFEE-43AE-BB8A-804E0CEDC9C8}" srcOrd="5" destOrd="0" presId="urn:microsoft.com/office/officeart/2005/8/layout/vProcess5"/>
    <dgm:cxn modelId="{23539BFA-E66B-B544-90DC-E28663970DE6}" type="presParOf" srcId="{6650ACCE-CBDE-44DB-990E-C4F24D15A3D0}" destId="{4598C51A-2F35-43F7-B2F0-19B5B07A54C0}" srcOrd="6" destOrd="0" presId="urn:microsoft.com/office/officeart/2005/8/layout/vProcess5"/>
    <dgm:cxn modelId="{F7DED7F8-6641-9847-8FB9-6A45195B508C}" type="presParOf" srcId="{6650ACCE-CBDE-44DB-990E-C4F24D15A3D0}" destId="{D8E4F943-66F8-4FD0-9222-D5F766AD5A53}" srcOrd="7" destOrd="0" presId="urn:microsoft.com/office/officeart/2005/8/layout/vProcess5"/>
    <dgm:cxn modelId="{C31DBA12-B138-2444-AEBA-6F91463E62C5}" type="presParOf" srcId="{6650ACCE-CBDE-44DB-990E-C4F24D15A3D0}" destId="{83DBDC7C-9E8C-43B4-BECA-01ED486FB435}" srcOrd="8" destOrd="0" presId="urn:microsoft.com/office/officeart/2005/8/layout/vProcess5"/>
    <dgm:cxn modelId="{A5320180-2145-9142-AEBE-5AB3A7ED34CA}" type="presParOf" srcId="{6650ACCE-CBDE-44DB-990E-C4F24D15A3D0}" destId="{59DAE8BD-9F03-409C-B1C5-98A911D3A573}" srcOrd="9" destOrd="0" presId="urn:microsoft.com/office/officeart/2005/8/layout/vProcess5"/>
    <dgm:cxn modelId="{4E9368B5-5D92-0147-A27C-BA3208A26E29}" type="presParOf" srcId="{6650ACCE-CBDE-44DB-990E-C4F24D15A3D0}" destId="{14DFEFEF-A493-46F7-B5FF-48E7DBB47DC0}" srcOrd="10" destOrd="0" presId="urn:microsoft.com/office/officeart/2005/8/layout/vProcess5"/>
    <dgm:cxn modelId="{AD016760-55B0-334D-BDC1-F6B49B717885}" type="presParOf" srcId="{6650ACCE-CBDE-44DB-990E-C4F24D15A3D0}" destId="{636ED49E-FA84-4BBC-AE3E-78661A8D9970}" srcOrd="11" destOrd="0" presId="urn:microsoft.com/office/officeart/2005/8/layout/vProcess5"/>
    <dgm:cxn modelId="{247A561C-C081-D24A-B4E4-E6621437D1F5}" type="presParOf" srcId="{6650ACCE-CBDE-44DB-990E-C4F24D15A3D0}" destId="{8AE89655-CEC8-46AB-A45C-8B6ED2EF067C}" srcOrd="12" destOrd="0" presId="urn:microsoft.com/office/officeart/2005/8/layout/vProcess5"/>
    <dgm:cxn modelId="{800608DB-BEC2-4A47-872D-B09A9769989E}" type="presParOf" srcId="{6650ACCE-CBDE-44DB-990E-C4F24D15A3D0}" destId="{9ACE0579-E4EC-4C44-B732-5DDD1A04D963}" srcOrd="13" destOrd="0" presId="urn:microsoft.com/office/officeart/2005/8/layout/vProcess5"/>
    <dgm:cxn modelId="{05D97B24-59EF-4B43-A68D-21C7311A0773}" type="presParOf" srcId="{6650ACCE-CBDE-44DB-990E-C4F24D15A3D0}" destId="{386A7082-D068-4769-BB6F-D3ED5F24150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ctr"/>
          <a:r>
            <a:rPr lang="es-ES_tradnl" sz="3200" dirty="0" smtClean="0">
              <a:latin typeface="Georgia" pitchFamily="18" charset="0"/>
            </a:rPr>
            <a:t>Ello, conjuntamente con la liberalización y desregulación del sector externo y financiero, le impiden al gobierno tener política económica a favor de satisfacer las demandas nacionales</a:t>
          </a:r>
          <a:r>
            <a:rPr lang="es-ES_tradnl" sz="3500" dirty="0" smtClean="0">
              <a:latin typeface="Georgia" pitchFamily="18" charset="0"/>
            </a:rPr>
            <a:t>.</a:t>
          </a:r>
          <a:endParaRPr lang="es-MX" sz="35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3500">
            <a:latin typeface="Georgia" pitchFamily="18" charset="0"/>
            <a:cs typeface="Times New Roman" pitchFamily="18" charset="0"/>
          </a:endParaRPr>
        </a:p>
      </dgm:t>
    </dgm:pt>
    <dgm:pt modelId="{6650ACCE-CBDE-44DB-990E-C4F24D15A3D0}" type="pres">
      <dgm:prSet presAssocID="{66AE0D16-483F-4D5E-8B44-35E7F6C1A8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60882F-EEE4-4DD6-9539-ACE219D9BD4A}" type="pres">
      <dgm:prSet presAssocID="{66AE0D16-483F-4D5E-8B44-35E7F6C1A86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7D59414D-376E-4D66-8621-FD1F9965FD18}" type="pres">
      <dgm:prSet presAssocID="{66AE0D16-483F-4D5E-8B44-35E7F6C1A86C}" presName="OneNode_1" presStyleLbl="node1" presStyleIdx="0" presStyleCnt="1" custScaleY="1344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4CCF00-FB8F-C544-869D-C79310882439}" type="presOf" srcId="{D5ECCF55-9CE8-423A-BBB2-7AC7084DD555}" destId="{7D59414D-376E-4D66-8621-FD1F9965FD18}" srcOrd="0" destOrd="0" presId="urn:microsoft.com/office/officeart/2005/8/layout/vProcess5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3D977501-D0A1-B84D-B6B0-805535698BDE}" type="presOf" srcId="{66AE0D16-483F-4D5E-8B44-35E7F6C1A86C}" destId="{6650ACCE-CBDE-44DB-990E-C4F24D15A3D0}" srcOrd="0" destOrd="0" presId="urn:microsoft.com/office/officeart/2005/8/layout/vProcess5"/>
    <dgm:cxn modelId="{2D5D4E93-3C17-744A-BF5E-7C1B3FBD266E}" type="presParOf" srcId="{6650ACCE-CBDE-44DB-990E-C4F24D15A3D0}" destId="{E760882F-EEE4-4DD6-9539-ACE219D9BD4A}" srcOrd="0" destOrd="0" presId="urn:microsoft.com/office/officeart/2005/8/layout/vProcess5"/>
    <dgm:cxn modelId="{91E54191-8108-FC44-BDFB-6D435025DC56}" type="presParOf" srcId="{6650ACCE-CBDE-44DB-990E-C4F24D15A3D0}" destId="{7D59414D-376E-4D66-8621-FD1F9965FD1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AE0D16-483F-4D5E-8B44-35E7F6C1A86C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5ECCF55-9CE8-423A-BBB2-7AC7084DD555}">
      <dgm:prSet phldrT="[Texto]"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La reforma laboral aprovecha el desempleo y la debilidad sindical</a:t>
          </a:r>
          <a:r>
            <a:rPr lang="es-ES_tradnl" sz="2000" dirty="0" smtClean="0">
              <a:latin typeface="Georgia" pitchFamily="18" charset="0"/>
            </a:rPr>
            <a:t>.</a:t>
          </a:r>
          <a:endParaRPr lang="es-MX" sz="2000" b="1" dirty="0">
            <a:latin typeface="Georgia" pitchFamily="18" charset="0"/>
            <a:cs typeface="Times New Roman" pitchFamily="18" charset="0"/>
          </a:endParaRPr>
        </a:p>
      </dgm:t>
    </dgm:pt>
    <dgm:pt modelId="{77582FCE-2AF3-47CA-AA72-7B2995E56DE6}" type="parTrans" cxnId="{D7024745-F2D9-477B-8AB1-70760091D78B}">
      <dgm:prSet/>
      <dgm:spPr/>
      <dgm:t>
        <a:bodyPr/>
        <a:lstStyle/>
        <a:p>
          <a:pPr algn="just"/>
          <a:endParaRPr lang="es-MX" sz="2500">
            <a:latin typeface="Georgia" pitchFamily="18" charset="0"/>
            <a:cs typeface="Times New Roman" pitchFamily="18" charset="0"/>
          </a:endParaRPr>
        </a:p>
      </dgm:t>
    </dgm:pt>
    <dgm:pt modelId="{63DBCAB0-839B-44ED-AF0C-2D3CC99E0163}" type="sibTrans" cxnId="{D7024745-F2D9-477B-8AB1-70760091D78B}">
      <dgm:prSet custT="1"/>
      <dgm:spPr/>
      <dgm:t>
        <a:bodyPr/>
        <a:lstStyle/>
        <a:p>
          <a:pPr algn="just"/>
          <a:endParaRPr lang="es-MX" sz="2500">
            <a:latin typeface="Georgia" pitchFamily="18" charset="0"/>
            <a:cs typeface="Times New Roman" pitchFamily="18" charset="0"/>
          </a:endParaRPr>
        </a:p>
      </dgm:t>
    </dgm:pt>
    <dgm:pt modelId="{DB4B3B70-DEF3-4423-ADC4-E3CC3E3B7FF5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No mejorará la competitividad y no hay perspectivas de crecimiento de exportaciones.</a:t>
          </a:r>
          <a:endParaRPr lang="es-MX" sz="2400" dirty="0">
            <a:latin typeface="Georgia" pitchFamily="18" charset="0"/>
          </a:endParaRPr>
        </a:p>
      </dgm:t>
    </dgm:pt>
    <dgm:pt modelId="{BD4C64CC-419D-4108-91E2-F5F54A039F16}" type="parTrans" cxnId="{82E3C213-F0F6-4D59-826F-591C74EDACCB}">
      <dgm:prSet/>
      <dgm:spPr/>
      <dgm:t>
        <a:bodyPr/>
        <a:lstStyle/>
        <a:p>
          <a:pPr algn="just"/>
          <a:endParaRPr lang="es-MX" sz="2500">
            <a:latin typeface="Georgia" pitchFamily="18" charset="0"/>
          </a:endParaRPr>
        </a:p>
      </dgm:t>
    </dgm:pt>
    <dgm:pt modelId="{B954C512-01A8-487D-8865-D7CD355DFE08}" type="sibTrans" cxnId="{82E3C213-F0F6-4D59-826F-591C74EDACCB}">
      <dgm:prSet custT="1"/>
      <dgm:spPr/>
      <dgm:t>
        <a:bodyPr/>
        <a:lstStyle/>
        <a:p>
          <a:pPr algn="just"/>
          <a:endParaRPr lang="es-MX" sz="2500">
            <a:latin typeface="Georgia" pitchFamily="18" charset="0"/>
          </a:endParaRPr>
        </a:p>
      </dgm:t>
    </dgm:pt>
    <dgm:pt modelId="{9EE43B9E-3CF1-41D8-B62A-9BA846A4DBAA}">
      <dgm:prSet custT="1"/>
      <dgm:spPr/>
      <dgm:t>
        <a:bodyPr/>
        <a:lstStyle/>
        <a:p>
          <a:pPr algn="just"/>
          <a:r>
            <a:rPr lang="es-ES_tradnl" sz="2400" dirty="0" smtClean="0">
              <a:latin typeface="Georgia" pitchFamily="18" charset="0"/>
            </a:rPr>
            <a:t>Los menores salarios no incrementan el empleo, y atenta sobre el mercado interno</a:t>
          </a:r>
          <a:endParaRPr lang="es-MX" sz="2500" dirty="0">
            <a:latin typeface="Georgia" pitchFamily="18" charset="0"/>
          </a:endParaRPr>
        </a:p>
      </dgm:t>
    </dgm:pt>
    <dgm:pt modelId="{4B37CCC1-99A3-4F64-80E8-554E9C51C55E}" type="parTrans" cxnId="{F1AAB766-C107-4A49-87C0-751FBD9E4E52}">
      <dgm:prSet/>
      <dgm:spPr/>
      <dgm:t>
        <a:bodyPr/>
        <a:lstStyle/>
        <a:p>
          <a:pPr algn="just"/>
          <a:endParaRPr lang="es-MX" sz="2500">
            <a:latin typeface="Georgia" pitchFamily="18" charset="0"/>
          </a:endParaRPr>
        </a:p>
      </dgm:t>
    </dgm:pt>
    <dgm:pt modelId="{95C8E4EF-E9B4-4BE2-AF69-6B3F3711E68A}" type="sibTrans" cxnId="{F1AAB766-C107-4A49-87C0-751FBD9E4E52}">
      <dgm:prSet custT="1"/>
      <dgm:spPr/>
      <dgm:t>
        <a:bodyPr/>
        <a:lstStyle/>
        <a:p>
          <a:pPr algn="just"/>
          <a:endParaRPr lang="es-MX" sz="2500">
            <a:latin typeface="Georgia" pitchFamily="18" charset="0"/>
          </a:endParaRPr>
        </a:p>
      </dgm:t>
    </dgm:pt>
    <dgm:pt modelId="{A397C655-3463-4594-ACA4-FCC2A59900F3}" type="pres">
      <dgm:prSet presAssocID="{66AE0D16-483F-4D5E-8B44-35E7F6C1A86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348A83-5BA3-4781-A1A7-0858FFE88096}" type="pres">
      <dgm:prSet presAssocID="{D5ECCF55-9CE8-423A-BBB2-7AC7084DD5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33C64D-6BBC-4697-8AE9-FADF6BF34DDA}" type="pres">
      <dgm:prSet presAssocID="{63DBCAB0-839B-44ED-AF0C-2D3CC99E0163}" presName="sibTrans" presStyleLbl="sibTrans2D1" presStyleIdx="0" presStyleCnt="2"/>
      <dgm:spPr/>
      <dgm:t>
        <a:bodyPr/>
        <a:lstStyle/>
        <a:p>
          <a:endParaRPr lang="es-MX"/>
        </a:p>
      </dgm:t>
    </dgm:pt>
    <dgm:pt modelId="{D507B88E-FC3C-4533-BAD2-40F07BF0FBEA}" type="pres">
      <dgm:prSet presAssocID="{63DBCAB0-839B-44ED-AF0C-2D3CC99E0163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9391612D-93F7-4ED1-A62E-435A9E1B8199}" type="pres">
      <dgm:prSet presAssocID="{DB4B3B70-DEF3-4423-ADC4-E3CC3E3B7F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2F65C4-2158-4525-B950-34AD2F1BFE6F}" type="pres">
      <dgm:prSet presAssocID="{B954C512-01A8-487D-8865-D7CD355DFE08}" presName="sibTrans" presStyleLbl="sibTrans2D1" presStyleIdx="1" presStyleCnt="2"/>
      <dgm:spPr/>
      <dgm:t>
        <a:bodyPr/>
        <a:lstStyle/>
        <a:p>
          <a:endParaRPr lang="es-MX"/>
        </a:p>
      </dgm:t>
    </dgm:pt>
    <dgm:pt modelId="{969CE68F-D12B-45C7-B8BD-293081AFB1DB}" type="pres">
      <dgm:prSet presAssocID="{B954C512-01A8-487D-8865-D7CD355DFE08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C9A7AB3C-3CBE-4AF7-96E3-A0BB95BBE8DE}" type="pres">
      <dgm:prSet presAssocID="{9EE43B9E-3CF1-41D8-B62A-9BA846A4DB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55437D-FED0-4541-8C07-9C101841FEF9}" type="presOf" srcId="{DB4B3B70-DEF3-4423-ADC4-E3CC3E3B7FF5}" destId="{9391612D-93F7-4ED1-A62E-435A9E1B8199}" srcOrd="0" destOrd="0" presId="urn:microsoft.com/office/officeart/2005/8/layout/process2"/>
    <dgm:cxn modelId="{D8C0DFAC-FB8A-4947-9E9C-3813D114B045}" type="presOf" srcId="{63DBCAB0-839B-44ED-AF0C-2D3CC99E0163}" destId="{D507B88E-FC3C-4533-BAD2-40F07BF0FBEA}" srcOrd="1" destOrd="0" presId="urn:microsoft.com/office/officeart/2005/8/layout/process2"/>
    <dgm:cxn modelId="{82E3C213-F0F6-4D59-826F-591C74EDACCB}" srcId="{66AE0D16-483F-4D5E-8B44-35E7F6C1A86C}" destId="{DB4B3B70-DEF3-4423-ADC4-E3CC3E3B7FF5}" srcOrd="1" destOrd="0" parTransId="{BD4C64CC-419D-4108-91E2-F5F54A039F16}" sibTransId="{B954C512-01A8-487D-8865-D7CD355DFE08}"/>
    <dgm:cxn modelId="{E6C97250-1760-4C71-A069-CEED7B8668B1}" type="presOf" srcId="{9EE43B9E-3CF1-41D8-B62A-9BA846A4DBAA}" destId="{C9A7AB3C-3CBE-4AF7-96E3-A0BB95BBE8DE}" srcOrd="0" destOrd="0" presId="urn:microsoft.com/office/officeart/2005/8/layout/process2"/>
    <dgm:cxn modelId="{D7024745-F2D9-477B-8AB1-70760091D78B}" srcId="{66AE0D16-483F-4D5E-8B44-35E7F6C1A86C}" destId="{D5ECCF55-9CE8-423A-BBB2-7AC7084DD555}" srcOrd="0" destOrd="0" parTransId="{77582FCE-2AF3-47CA-AA72-7B2995E56DE6}" sibTransId="{63DBCAB0-839B-44ED-AF0C-2D3CC99E0163}"/>
    <dgm:cxn modelId="{7890CEDD-81B1-414C-AACD-946F02029243}" type="presOf" srcId="{B954C512-01A8-487D-8865-D7CD355DFE08}" destId="{969CE68F-D12B-45C7-B8BD-293081AFB1DB}" srcOrd="1" destOrd="0" presId="urn:microsoft.com/office/officeart/2005/8/layout/process2"/>
    <dgm:cxn modelId="{182D9C62-0E66-42B6-BF19-92C0290E90ED}" type="presOf" srcId="{B954C512-01A8-487D-8865-D7CD355DFE08}" destId="{852F65C4-2158-4525-B950-34AD2F1BFE6F}" srcOrd="0" destOrd="0" presId="urn:microsoft.com/office/officeart/2005/8/layout/process2"/>
    <dgm:cxn modelId="{26F8E7C1-D27E-4945-A35D-26D789347E5F}" type="presOf" srcId="{66AE0D16-483F-4D5E-8B44-35E7F6C1A86C}" destId="{A397C655-3463-4594-ACA4-FCC2A59900F3}" srcOrd="0" destOrd="0" presId="urn:microsoft.com/office/officeart/2005/8/layout/process2"/>
    <dgm:cxn modelId="{F1AAB766-C107-4A49-87C0-751FBD9E4E52}" srcId="{66AE0D16-483F-4D5E-8B44-35E7F6C1A86C}" destId="{9EE43B9E-3CF1-41D8-B62A-9BA846A4DBAA}" srcOrd="2" destOrd="0" parTransId="{4B37CCC1-99A3-4F64-80E8-554E9C51C55E}" sibTransId="{95C8E4EF-E9B4-4BE2-AF69-6B3F3711E68A}"/>
    <dgm:cxn modelId="{06E13F2A-2E03-4879-8FD1-89124040E75E}" type="presOf" srcId="{D5ECCF55-9CE8-423A-BBB2-7AC7084DD555}" destId="{B7348A83-5BA3-4781-A1A7-0858FFE88096}" srcOrd="0" destOrd="0" presId="urn:microsoft.com/office/officeart/2005/8/layout/process2"/>
    <dgm:cxn modelId="{CF3D6C7A-6F50-4598-ACEA-8A6234FD0271}" type="presOf" srcId="{63DBCAB0-839B-44ED-AF0C-2D3CC99E0163}" destId="{D133C64D-6BBC-4697-8AE9-FADF6BF34DDA}" srcOrd="0" destOrd="0" presId="urn:microsoft.com/office/officeart/2005/8/layout/process2"/>
    <dgm:cxn modelId="{9F293F15-334C-4087-9338-91AA369DC703}" type="presParOf" srcId="{A397C655-3463-4594-ACA4-FCC2A59900F3}" destId="{B7348A83-5BA3-4781-A1A7-0858FFE88096}" srcOrd="0" destOrd="0" presId="urn:microsoft.com/office/officeart/2005/8/layout/process2"/>
    <dgm:cxn modelId="{DB7B8230-0917-4778-B7FE-E35FC51B97CA}" type="presParOf" srcId="{A397C655-3463-4594-ACA4-FCC2A59900F3}" destId="{D133C64D-6BBC-4697-8AE9-FADF6BF34DDA}" srcOrd="1" destOrd="0" presId="urn:microsoft.com/office/officeart/2005/8/layout/process2"/>
    <dgm:cxn modelId="{ADDE3F4F-BCA5-4596-86D6-F9E213B81B12}" type="presParOf" srcId="{D133C64D-6BBC-4697-8AE9-FADF6BF34DDA}" destId="{D507B88E-FC3C-4533-BAD2-40F07BF0FBEA}" srcOrd="0" destOrd="0" presId="urn:microsoft.com/office/officeart/2005/8/layout/process2"/>
    <dgm:cxn modelId="{A2F0A30F-C063-4AA2-8721-E2B849FEF1ED}" type="presParOf" srcId="{A397C655-3463-4594-ACA4-FCC2A59900F3}" destId="{9391612D-93F7-4ED1-A62E-435A9E1B8199}" srcOrd="2" destOrd="0" presId="urn:microsoft.com/office/officeart/2005/8/layout/process2"/>
    <dgm:cxn modelId="{43932660-E1E1-4F75-87FD-5DCDF5ACD941}" type="presParOf" srcId="{A397C655-3463-4594-ACA4-FCC2A59900F3}" destId="{852F65C4-2158-4525-B950-34AD2F1BFE6F}" srcOrd="3" destOrd="0" presId="urn:microsoft.com/office/officeart/2005/8/layout/process2"/>
    <dgm:cxn modelId="{2E2F5C16-D9BC-4419-B92C-15CF88287C7A}" type="presParOf" srcId="{852F65C4-2158-4525-B950-34AD2F1BFE6F}" destId="{969CE68F-D12B-45C7-B8BD-293081AFB1DB}" srcOrd="0" destOrd="0" presId="urn:microsoft.com/office/officeart/2005/8/layout/process2"/>
    <dgm:cxn modelId="{97DC02A8-8CF5-464D-9537-8ECCACD17CE7}" type="presParOf" srcId="{A397C655-3463-4594-ACA4-FCC2A59900F3}" destId="{C9A7AB3C-3CBE-4AF7-96E3-A0BB95BBE8D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43230A-A5B8-4B9B-9CD1-331A9C2EED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39F5103-60DD-4612-8825-30BFDBD8D3C0}">
      <dgm:prSet phldrT="[Texto]"/>
      <dgm:spPr/>
      <dgm:t>
        <a:bodyPr/>
        <a:lstStyle/>
        <a:p>
          <a:r>
            <a:rPr lang="es-ES_tradnl" dirty="0" smtClean="0"/>
            <a:t>Pretende:</a:t>
          </a:r>
          <a:endParaRPr lang="es-MX" dirty="0"/>
        </a:p>
      </dgm:t>
    </dgm:pt>
    <dgm:pt modelId="{A9D968EE-B81B-477A-87CD-C03495C51C98}" type="parTrans" cxnId="{BCBD4381-602F-494B-8CB2-B9F2F93595A4}">
      <dgm:prSet/>
      <dgm:spPr/>
      <dgm:t>
        <a:bodyPr/>
        <a:lstStyle/>
        <a:p>
          <a:endParaRPr lang="es-MX"/>
        </a:p>
      </dgm:t>
    </dgm:pt>
    <dgm:pt modelId="{23DDE7C3-CC8C-4A26-82ED-C8F89831C1EB}" type="sibTrans" cxnId="{BCBD4381-602F-494B-8CB2-B9F2F93595A4}">
      <dgm:prSet/>
      <dgm:spPr/>
      <dgm:t>
        <a:bodyPr/>
        <a:lstStyle/>
        <a:p>
          <a:endParaRPr lang="es-MX"/>
        </a:p>
      </dgm:t>
    </dgm:pt>
    <dgm:pt modelId="{0D8417EF-8408-49BE-8D24-BC4522B3051B}">
      <dgm:prSet/>
      <dgm:spPr/>
      <dgm:t>
        <a:bodyPr/>
        <a:lstStyle/>
        <a:p>
          <a:pPr algn="just"/>
          <a:r>
            <a:rPr lang="es-ES_tradnl" b="1" dirty="0" smtClean="0"/>
            <a:t>Incrementar el crédito, como bajar su costo a través de la competencia</a:t>
          </a:r>
          <a:r>
            <a:rPr lang="es-ES_tradnl" dirty="0" smtClean="0"/>
            <a:t>. </a:t>
          </a:r>
          <a:endParaRPr lang="es-MX" dirty="0"/>
        </a:p>
      </dgm:t>
    </dgm:pt>
    <dgm:pt modelId="{F7B886D1-7897-4EF0-A562-3F52941B54F4}" type="parTrans" cxnId="{6801C886-2263-45D5-89BE-C4CB7E37BE34}">
      <dgm:prSet/>
      <dgm:spPr/>
      <dgm:t>
        <a:bodyPr/>
        <a:lstStyle/>
        <a:p>
          <a:endParaRPr lang="es-MX"/>
        </a:p>
      </dgm:t>
    </dgm:pt>
    <dgm:pt modelId="{5C88E9B2-21D3-4448-9895-D0F2064C7249}" type="sibTrans" cxnId="{6801C886-2263-45D5-89BE-C4CB7E37BE34}">
      <dgm:prSet/>
      <dgm:spPr/>
      <dgm:t>
        <a:bodyPr/>
        <a:lstStyle/>
        <a:p>
          <a:endParaRPr lang="es-MX"/>
        </a:p>
      </dgm:t>
    </dgm:pt>
    <dgm:pt modelId="{AC4D5159-8ED5-4263-85F8-9F671763C2F0}">
      <dgm:prSet phldrT="[Texto]"/>
      <dgm:spPr/>
      <dgm:t>
        <a:bodyPr/>
        <a:lstStyle/>
        <a:p>
          <a:r>
            <a:rPr lang="es-ES_tradnl" dirty="0" smtClean="0"/>
            <a:t>La Iniciativa de Reforma Financiera propone :</a:t>
          </a:r>
          <a:endParaRPr lang="es-MX" dirty="0"/>
        </a:p>
      </dgm:t>
    </dgm:pt>
    <dgm:pt modelId="{8AFC647A-638C-454D-8303-DD86A5559C1C}" type="sibTrans" cxnId="{2F68361C-859D-4050-A5CE-E43BB8FBF1DE}">
      <dgm:prSet/>
      <dgm:spPr/>
      <dgm:t>
        <a:bodyPr/>
        <a:lstStyle/>
        <a:p>
          <a:endParaRPr lang="es-MX"/>
        </a:p>
      </dgm:t>
    </dgm:pt>
    <dgm:pt modelId="{2D714695-FDC9-42A1-977E-4D981EBD9D4F}" type="parTrans" cxnId="{2F68361C-859D-4050-A5CE-E43BB8FBF1DE}">
      <dgm:prSet/>
      <dgm:spPr/>
      <dgm:t>
        <a:bodyPr/>
        <a:lstStyle/>
        <a:p>
          <a:endParaRPr lang="es-MX"/>
        </a:p>
      </dgm:t>
    </dgm:pt>
    <dgm:pt modelId="{83A62AB0-1171-40C8-8C44-2AF91C8E423D}">
      <dgm:prSet/>
      <dgm:spPr/>
      <dgm:t>
        <a:bodyPr/>
        <a:lstStyle/>
        <a:p>
          <a:pPr algn="just"/>
          <a:r>
            <a:rPr lang="es-MX" dirty="0" smtClean="0"/>
            <a:t>Expandir el crédito a través de fortalecer el sistema de garantías.</a:t>
          </a:r>
          <a:endParaRPr lang="es-MX" dirty="0"/>
        </a:p>
      </dgm:t>
    </dgm:pt>
    <dgm:pt modelId="{ADFE69B5-121B-43E2-AB37-A743F7BA8C77}" type="parTrans" cxnId="{5994E0AE-A99E-49B7-B9F5-732B71CF897D}">
      <dgm:prSet/>
      <dgm:spPr/>
      <dgm:t>
        <a:bodyPr/>
        <a:lstStyle/>
        <a:p>
          <a:endParaRPr lang="es-MX"/>
        </a:p>
      </dgm:t>
    </dgm:pt>
    <dgm:pt modelId="{B9BC3D14-9734-40CF-AD42-DD86DAD2BFDC}" type="sibTrans" cxnId="{5994E0AE-A99E-49B7-B9F5-732B71CF897D}">
      <dgm:prSet/>
      <dgm:spPr/>
      <dgm:t>
        <a:bodyPr/>
        <a:lstStyle/>
        <a:p>
          <a:endParaRPr lang="es-MX"/>
        </a:p>
      </dgm:t>
    </dgm:pt>
    <dgm:pt modelId="{B1AD7E3B-E32C-41E6-A5F0-52FEB69F1DCE}" type="pres">
      <dgm:prSet presAssocID="{EC43230A-A5B8-4B9B-9CD1-331A9C2EED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F70B9A-0898-4378-863D-A445F1F2D367}" type="pres">
      <dgm:prSet presAssocID="{AC4D5159-8ED5-4263-85F8-9F671763C2F0}" presName="parentLin" presStyleCnt="0"/>
      <dgm:spPr/>
    </dgm:pt>
    <dgm:pt modelId="{5C72BDD1-5CD7-4425-9553-0C8023ECD621}" type="pres">
      <dgm:prSet presAssocID="{AC4D5159-8ED5-4263-85F8-9F671763C2F0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4928A814-641B-42ED-B2BA-C091ADBFD37E}" type="pres">
      <dgm:prSet presAssocID="{AC4D5159-8ED5-4263-85F8-9F671763C2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D5BD74-1BAA-4085-B4A5-03B012A9506A}" type="pres">
      <dgm:prSet presAssocID="{AC4D5159-8ED5-4263-85F8-9F671763C2F0}" presName="negativeSpace" presStyleCnt="0"/>
      <dgm:spPr/>
    </dgm:pt>
    <dgm:pt modelId="{75E7587C-131A-4115-B993-74E47D1AEC32}" type="pres">
      <dgm:prSet presAssocID="{AC4D5159-8ED5-4263-85F8-9F671763C2F0}" presName="childText" presStyleLbl="conFgAcc1" presStyleIdx="0" presStyleCnt="2" custLinFactNeighborX="-3478" custLinFactNeighborY="-135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600499-FCAF-409E-BF54-4C4E55F9F1F0}" type="pres">
      <dgm:prSet presAssocID="{8AFC647A-638C-454D-8303-DD86A5559C1C}" presName="spaceBetweenRectangles" presStyleCnt="0"/>
      <dgm:spPr/>
    </dgm:pt>
    <dgm:pt modelId="{824618D8-6D62-4B45-B730-C7B3A89C1F9F}" type="pres">
      <dgm:prSet presAssocID="{339F5103-60DD-4612-8825-30BFDBD8D3C0}" presName="parentLin" presStyleCnt="0"/>
      <dgm:spPr/>
    </dgm:pt>
    <dgm:pt modelId="{A3BB21CD-479E-4A72-A5EB-5BB8B5B022B6}" type="pres">
      <dgm:prSet presAssocID="{339F5103-60DD-4612-8825-30BFDBD8D3C0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1A2F791-BED2-46BC-A2B8-FD5A77BA7A65}" type="pres">
      <dgm:prSet presAssocID="{339F5103-60DD-4612-8825-30BFDBD8D3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7AA41C-F5CF-43BC-9D6B-D1C1BB3C5BD6}" type="pres">
      <dgm:prSet presAssocID="{339F5103-60DD-4612-8825-30BFDBD8D3C0}" presName="negativeSpace" presStyleCnt="0"/>
      <dgm:spPr/>
    </dgm:pt>
    <dgm:pt modelId="{DA8C2780-AD1B-49D4-9A4C-697782856D94}" type="pres">
      <dgm:prSet presAssocID="{339F5103-60DD-4612-8825-30BFDBD8D3C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FFB20F-2FAD-4CBC-81D3-0C855DD154C0}" type="presOf" srcId="{339F5103-60DD-4612-8825-30BFDBD8D3C0}" destId="{A3BB21CD-479E-4A72-A5EB-5BB8B5B022B6}" srcOrd="0" destOrd="0" presId="urn:microsoft.com/office/officeart/2005/8/layout/list1"/>
    <dgm:cxn modelId="{FD408565-EDA2-4424-BC06-05B01836CD5D}" type="presOf" srcId="{339F5103-60DD-4612-8825-30BFDBD8D3C0}" destId="{11A2F791-BED2-46BC-A2B8-FD5A77BA7A65}" srcOrd="1" destOrd="0" presId="urn:microsoft.com/office/officeart/2005/8/layout/list1"/>
    <dgm:cxn modelId="{2F68361C-859D-4050-A5CE-E43BB8FBF1DE}" srcId="{EC43230A-A5B8-4B9B-9CD1-331A9C2EED10}" destId="{AC4D5159-8ED5-4263-85F8-9F671763C2F0}" srcOrd="0" destOrd="0" parTransId="{2D714695-FDC9-42A1-977E-4D981EBD9D4F}" sibTransId="{8AFC647A-638C-454D-8303-DD86A5559C1C}"/>
    <dgm:cxn modelId="{3A562678-F96B-4C13-A06A-53DBEDACAA0E}" type="presOf" srcId="{AC4D5159-8ED5-4263-85F8-9F671763C2F0}" destId="{5C72BDD1-5CD7-4425-9553-0C8023ECD621}" srcOrd="0" destOrd="0" presId="urn:microsoft.com/office/officeart/2005/8/layout/list1"/>
    <dgm:cxn modelId="{8E6C2B9E-CBBA-4531-85C4-AFB51FE5CEAA}" type="presOf" srcId="{AC4D5159-8ED5-4263-85F8-9F671763C2F0}" destId="{4928A814-641B-42ED-B2BA-C091ADBFD37E}" srcOrd="1" destOrd="0" presId="urn:microsoft.com/office/officeart/2005/8/layout/list1"/>
    <dgm:cxn modelId="{EFE67956-6BA4-4DB7-AB66-9AD255D0349E}" type="presOf" srcId="{83A62AB0-1171-40C8-8C44-2AF91C8E423D}" destId="{DA8C2780-AD1B-49D4-9A4C-697782856D94}" srcOrd="0" destOrd="0" presId="urn:microsoft.com/office/officeart/2005/8/layout/list1"/>
    <dgm:cxn modelId="{BCBD4381-602F-494B-8CB2-B9F2F93595A4}" srcId="{EC43230A-A5B8-4B9B-9CD1-331A9C2EED10}" destId="{339F5103-60DD-4612-8825-30BFDBD8D3C0}" srcOrd="1" destOrd="0" parTransId="{A9D968EE-B81B-477A-87CD-C03495C51C98}" sibTransId="{23DDE7C3-CC8C-4A26-82ED-C8F89831C1EB}"/>
    <dgm:cxn modelId="{C2D290A1-0953-4118-A7F2-658CDC632D2A}" type="presOf" srcId="{0D8417EF-8408-49BE-8D24-BC4522B3051B}" destId="{75E7587C-131A-4115-B993-74E47D1AEC32}" srcOrd="0" destOrd="0" presId="urn:microsoft.com/office/officeart/2005/8/layout/list1"/>
    <dgm:cxn modelId="{6801C886-2263-45D5-89BE-C4CB7E37BE34}" srcId="{AC4D5159-8ED5-4263-85F8-9F671763C2F0}" destId="{0D8417EF-8408-49BE-8D24-BC4522B3051B}" srcOrd="0" destOrd="0" parTransId="{F7B886D1-7897-4EF0-A562-3F52941B54F4}" sibTransId="{5C88E9B2-21D3-4448-9895-D0F2064C7249}"/>
    <dgm:cxn modelId="{5994E0AE-A99E-49B7-B9F5-732B71CF897D}" srcId="{339F5103-60DD-4612-8825-30BFDBD8D3C0}" destId="{83A62AB0-1171-40C8-8C44-2AF91C8E423D}" srcOrd="0" destOrd="0" parTransId="{ADFE69B5-121B-43E2-AB37-A743F7BA8C77}" sibTransId="{B9BC3D14-9734-40CF-AD42-DD86DAD2BFDC}"/>
    <dgm:cxn modelId="{14EECBFF-993F-43E3-AF6B-7E0BAB985AE3}" type="presOf" srcId="{EC43230A-A5B8-4B9B-9CD1-331A9C2EED10}" destId="{B1AD7E3B-E32C-41E6-A5F0-52FEB69F1DCE}" srcOrd="0" destOrd="0" presId="urn:microsoft.com/office/officeart/2005/8/layout/list1"/>
    <dgm:cxn modelId="{AC1E234A-E0F6-42D2-90CE-BACDE96D5A05}" type="presParOf" srcId="{B1AD7E3B-E32C-41E6-A5F0-52FEB69F1DCE}" destId="{CFF70B9A-0898-4378-863D-A445F1F2D367}" srcOrd="0" destOrd="0" presId="urn:microsoft.com/office/officeart/2005/8/layout/list1"/>
    <dgm:cxn modelId="{60C3CD0A-30A4-4329-9A26-FC0642F87B4C}" type="presParOf" srcId="{CFF70B9A-0898-4378-863D-A445F1F2D367}" destId="{5C72BDD1-5CD7-4425-9553-0C8023ECD621}" srcOrd="0" destOrd="0" presId="urn:microsoft.com/office/officeart/2005/8/layout/list1"/>
    <dgm:cxn modelId="{E488CFA1-42BF-4B76-BCFE-E31A6C83F1E2}" type="presParOf" srcId="{CFF70B9A-0898-4378-863D-A445F1F2D367}" destId="{4928A814-641B-42ED-B2BA-C091ADBFD37E}" srcOrd="1" destOrd="0" presId="urn:microsoft.com/office/officeart/2005/8/layout/list1"/>
    <dgm:cxn modelId="{5E2CEC16-6710-4DC5-90E8-74206452CF15}" type="presParOf" srcId="{B1AD7E3B-E32C-41E6-A5F0-52FEB69F1DCE}" destId="{1ED5BD74-1BAA-4085-B4A5-03B012A9506A}" srcOrd="1" destOrd="0" presId="urn:microsoft.com/office/officeart/2005/8/layout/list1"/>
    <dgm:cxn modelId="{901380FC-3C38-441B-82D9-7C10AB5FB30E}" type="presParOf" srcId="{B1AD7E3B-E32C-41E6-A5F0-52FEB69F1DCE}" destId="{75E7587C-131A-4115-B993-74E47D1AEC32}" srcOrd="2" destOrd="0" presId="urn:microsoft.com/office/officeart/2005/8/layout/list1"/>
    <dgm:cxn modelId="{94B95D2E-D985-4BE1-BBC8-C3D3B1D9DF41}" type="presParOf" srcId="{B1AD7E3B-E32C-41E6-A5F0-52FEB69F1DCE}" destId="{C2600499-FCAF-409E-BF54-4C4E55F9F1F0}" srcOrd="3" destOrd="0" presId="urn:microsoft.com/office/officeart/2005/8/layout/list1"/>
    <dgm:cxn modelId="{7DFAACF3-4BA7-4079-879C-D38F2905CA99}" type="presParOf" srcId="{B1AD7E3B-E32C-41E6-A5F0-52FEB69F1DCE}" destId="{824618D8-6D62-4B45-B730-C7B3A89C1F9F}" srcOrd="4" destOrd="0" presId="urn:microsoft.com/office/officeart/2005/8/layout/list1"/>
    <dgm:cxn modelId="{2B4B7DB2-1C07-4006-B0AA-E2FB1857C01F}" type="presParOf" srcId="{824618D8-6D62-4B45-B730-C7B3A89C1F9F}" destId="{A3BB21CD-479E-4A72-A5EB-5BB8B5B022B6}" srcOrd="0" destOrd="0" presId="urn:microsoft.com/office/officeart/2005/8/layout/list1"/>
    <dgm:cxn modelId="{0AA71D29-2F68-43EB-9E8E-F53C395D5B46}" type="presParOf" srcId="{824618D8-6D62-4B45-B730-C7B3A89C1F9F}" destId="{11A2F791-BED2-46BC-A2B8-FD5A77BA7A65}" srcOrd="1" destOrd="0" presId="urn:microsoft.com/office/officeart/2005/8/layout/list1"/>
    <dgm:cxn modelId="{22691B7A-0A6F-4635-AC39-48210E3C6511}" type="presParOf" srcId="{B1AD7E3B-E32C-41E6-A5F0-52FEB69F1DCE}" destId="{587AA41C-F5CF-43BC-9D6B-D1C1BB3C5BD6}" srcOrd="5" destOrd="0" presId="urn:microsoft.com/office/officeart/2005/8/layout/list1"/>
    <dgm:cxn modelId="{B7B979C0-EE28-40E1-893A-068098BF3AB0}" type="presParOf" srcId="{B1AD7E3B-E32C-41E6-A5F0-52FEB69F1DCE}" destId="{DA8C2780-AD1B-49D4-9A4C-697782856D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A627F-8603-4531-BA35-807B1E70FF4C}">
      <dsp:nvSpPr>
        <dsp:cNvPr id="0" name=""/>
        <dsp:cNvSpPr/>
      </dsp:nvSpPr>
      <dsp:spPr>
        <a:xfrm>
          <a:off x="14920" y="116166"/>
          <a:ext cx="6767713" cy="764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Autonomía del banco central</a:t>
          </a:r>
          <a:endParaRPr lang="es-MX" sz="3200" kern="1200" dirty="0">
            <a:latin typeface="Georgia" pitchFamily="18" charset="0"/>
          </a:endParaRPr>
        </a:p>
      </dsp:txBody>
      <dsp:txXfrm>
        <a:off x="37298" y="138544"/>
        <a:ext cx="5626805" cy="719278"/>
      </dsp:txXfrm>
    </dsp:sp>
    <dsp:sp modelId="{D60E5F97-F18E-4173-8A76-A7ABF577B7D3}">
      <dsp:nvSpPr>
        <dsp:cNvPr id="0" name=""/>
        <dsp:cNvSpPr/>
      </dsp:nvSpPr>
      <dsp:spPr>
        <a:xfrm>
          <a:off x="631764" y="1376594"/>
          <a:ext cx="6672616" cy="598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Disciplina fiscal</a:t>
          </a:r>
          <a:endParaRPr lang="es-MX" sz="3200" kern="1200" dirty="0">
            <a:latin typeface="Georgia" pitchFamily="18" charset="0"/>
          </a:endParaRPr>
        </a:p>
      </dsp:txBody>
      <dsp:txXfrm>
        <a:off x="649285" y="1394115"/>
        <a:ext cx="5443007" cy="563186"/>
      </dsp:txXfrm>
    </dsp:sp>
    <dsp:sp modelId="{E7EFAB0C-D020-46EC-837E-771B715679E8}">
      <dsp:nvSpPr>
        <dsp:cNvPr id="0" name=""/>
        <dsp:cNvSpPr/>
      </dsp:nvSpPr>
      <dsp:spPr>
        <a:xfrm>
          <a:off x="1080097" y="2452714"/>
          <a:ext cx="6892652" cy="67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Venta de empresas públicas</a:t>
          </a:r>
          <a:endParaRPr lang="es-MX" sz="3200" kern="1200" dirty="0">
            <a:latin typeface="Georgia" pitchFamily="18" charset="0"/>
          </a:endParaRPr>
        </a:p>
      </dsp:txBody>
      <dsp:txXfrm>
        <a:off x="1099887" y="2472504"/>
        <a:ext cx="5627729" cy="636096"/>
      </dsp:txXfrm>
    </dsp:sp>
    <dsp:sp modelId="{81397260-31AF-4A57-8BBA-CBB79A2C0314}">
      <dsp:nvSpPr>
        <dsp:cNvPr id="0" name=""/>
        <dsp:cNvSpPr/>
      </dsp:nvSpPr>
      <dsp:spPr>
        <a:xfrm>
          <a:off x="1843395" y="3628844"/>
          <a:ext cx="6509542" cy="803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Reforma de fondo de pensiones</a:t>
          </a:r>
          <a:endParaRPr lang="es-MX" sz="3200" kern="1200" dirty="0">
            <a:latin typeface="Georgia" pitchFamily="18" charset="0"/>
          </a:endParaRPr>
        </a:p>
      </dsp:txBody>
      <dsp:txXfrm>
        <a:off x="1866938" y="3652387"/>
        <a:ext cx="5297084" cy="756743"/>
      </dsp:txXfrm>
    </dsp:sp>
    <dsp:sp modelId="{229AACFC-D4D8-4B1D-95D2-25E5AAA8D275}">
      <dsp:nvSpPr>
        <dsp:cNvPr id="0" name=""/>
        <dsp:cNvSpPr/>
      </dsp:nvSpPr>
      <dsp:spPr>
        <a:xfrm>
          <a:off x="6149916" y="763126"/>
          <a:ext cx="647638" cy="647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>
            <a:latin typeface="Georgia" pitchFamily="18" charset="0"/>
          </a:endParaRPr>
        </a:p>
      </dsp:txBody>
      <dsp:txXfrm>
        <a:off x="6295635" y="763126"/>
        <a:ext cx="356200" cy="487348"/>
      </dsp:txXfrm>
    </dsp:sp>
    <dsp:sp modelId="{12731B86-F8F5-4958-98CB-1CDD23104B7C}">
      <dsp:nvSpPr>
        <dsp:cNvPr id="0" name=""/>
        <dsp:cNvSpPr/>
      </dsp:nvSpPr>
      <dsp:spPr>
        <a:xfrm>
          <a:off x="6719211" y="1940652"/>
          <a:ext cx="647638" cy="647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>
            <a:latin typeface="Georgia" pitchFamily="18" charset="0"/>
          </a:endParaRPr>
        </a:p>
      </dsp:txBody>
      <dsp:txXfrm>
        <a:off x="6864930" y="1940652"/>
        <a:ext cx="356200" cy="487348"/>
      </dsp:txXfrm>
    </dsp:sp>
    <dsp:sp modelId="{613EBF39-BC39-42CF-95D0-64C4572A0E92}">
      <dsp:nvSpPr>
        <dsp:cNvPr id="0" name=""/>
        <dsp:cNvSpPr/>
      </dsp:nvSpPr>
      <dsp:spPr>
        <a:xfrm>
          <a:off x="7280009" y="3118177"/>
          <a:ext cx="647638" cy="647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500" kern="1200">
            <a:latin typeface="Georgia" pitchFamily="18" charset="0"/>
          </a:endParaRPr>
        </a:p>
      </dsp:txBody>
      <dsp:txXfrm>
        <a:off x="7425728" y="3118177"/>
        <a:ext cx="356200" cy="487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2454-0C49-4DB2-945E-A160C6E3F8AA}">
      <dsp:nvSpPr>
        <dsp:cNvPr id="0" name=""/>
        <dsp:cNvSpPr/>
      </dsp:nvSpPr>
      <dsp:spPr>
        <a:xfrm>
          <a:off x="0" y="359173"/>
          <a:ext cx="8424936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Parten de que nuestro </a:t>
          </a:r>
          <a:r>
            <a:rPr lang="es-ES_tradnl" sz="2000" b="1" kern="1200" dirty="0" smtClean="0"/>
            <a:t>país tiene una banca sólida, fuerte, con altos índices de capitalización, pero que presta poco.</a:t>
          </a:r>
          <a:endParaRPr lang="es-MX" sz="2000" kern="1200" dirty="0"/>
        </a:p>
      </dsp:txBody>
      <dsp:txXfrm>
        <a:off x="0" y="359173"/>
        <a:ext cx="8424936" cy="1376550"/>
      </dsp:txXfrm>
    </dsp:sp>
    <dsp:sp modelId="{0AE15999-7ACE-4B9F-A351-9A4E1599144F}">
      <dsp:nvSpPr>
        <dsp:cNvPr id="0" name=""/>
        <dsp:cNvSpPr/>
      </dsp:nvSpPr>
      <dsp:spPr>
        <a:xfrm>
          <a:off x="421246" y="78733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Diagnostico erróneo:</a:t>
          </a:r>
          <a:endParaRPr lang="es-MX" sz="2000" kern="1200" dirty="0"/>
        </a:p>
      </dsp:txBody>
      <dsp:txXfrm>
        <a:off x="448626" y="106113"/>
        <a:ext cx="5842695" cy="506120"/>
      </dsp:txXfrm>
    </dsp:sp>
    <dsp:sp modelId="{4B9969A8-494C-4B82-9D9D-7728D37F2A69}">
      <dsp:nvSpPr>
        <dsp:cNvPr id="0" name=""/>
        <dsp:cNvSpPr/>
      </dsp:nvSpPr>
      <dsp:spPr>
        <a:xfrm>
          <a:off x="0" y="2118763"/>
          <a:ext cx="8424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900" kern="1200" dirty="0"/>
        </a:p>
      </dsp:txBody>
      <dsp:txXfrm>
        <a:off x="0" y="2118763"/>
        <a:ext cx="8424936" cy="478800"/>
      </dsp:txXfrm>
    </dsp:sp>
    <dsp:sp modelId="{B4EF5918-8E6D-4695-BD4E-C4E7D4519095}">
      <dsp:nvSpPr>
        <dsp:cNvPr id="0" name=""/>
        <dsp:cNvSpPr/>
      </dsp:nvSpPr>
      <dsp:spPr>
        <a:xfrm>
          <a:off x="421246" y="1838323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La Reforma carece de un diagnóstico del comportamiento de la banca y del sector financiero.</a:t>
          </a:r>
          <a:endParaRPr lang="es-MX" sz="1600" kern="1200" dirty="0"/>
        </a:p>
      </dsp:txBody>
      <dsp:txXfrm>
        <a:off x="448626" y="1865703"/>
        <a:ext cx="5842695" cy="506120"/>
      </dsp:txXfrm>
    </dsp:sp>
    <dsp:sp modelId="{08761E0D-298B-4FA8-A2C2-7CB5A5888DF5}">
      <dsp:nvSpPr>
        <dsp:cNvPr id="0" name=""/>
        <dsp:cNvSpPr/>
      </dsp:nvSpPr>
      <dsp:spPr>
        <a:xfrm>
          <a:off x="0" y="2980603"/>
          <a:ext cx="8424936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95732" rIns="65386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Se ha fortalecido a través de descapitalizar al sector productivo, a los deudores, y al propio gobierno.</a:t>
          </a:r>
          <a:endParaRPr lang="es-MX" sz="1800" kern="1200" dirty="0"/>
        </a:p>
      </dsp:txBody>
      <dsp:txXfrm>
        <a:off x="0" y="2980603"/>
        <a:ext cx="8424936" cy="1047375"/>
      </dsp:txXfrm>
    </dsp:sp>
    <dsp:sp modelId="{F67DE073-B789-47D4-91E9-FA688141ADE9}">
      <dsp:nvSpPr>
        <dsp:cNvPr id="0" name=""/>
        <dsp:cNvSpPr/>
      </dsp:nvSpPr>
      <dsp:spPr>
        <a:xfrm>
          <a:off x="421246" y="2700163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La banca, y su fortaleza han sido disfuncionales a la dinámica económica del país</a:t>
          </a:r>
          <a:r>
            <a:rPr lang="es-ES_tradnl" sz="1800" kern="1200" dirty="0" smtClean="0"/>
            <a:t>.</a:t>
          </a:r>
          <a:endParaRPr lang="es-MX" sz="1800" kern="1200" dirty="0"/>
        </a:p>
      </dsp:txBody>
      <dsp:txXfrm>
        <a:off x="448626" y="2727543"/>
        <a:ext cx="5842695" cy="506120"/>
      </dsp:txXfrm>
    </dsp:sp>
    <dsp:sp modelId="{930E4500-E780-4C9A-BE3C-6C90C8844E36}">
      <dsp:nvSpPr>
        <dsp:cNvPr id="0" name=""/>
        <dsp:cNvSpPr/>
      </dsp:nvSpPr>
      <dsp:spPr>
        <a:xfrm>
          <a:off x="0" y="4411018"/>
          <a:ext cx="8424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C3559-FE7A-40D3-9F9A-89F488CF5BC0}">
      <dsp:nvSpPr>
        <dsp:cNvPr id="0" name=""/>
        <dsp:cNvSpPr/>
      </dsp:nvSpPr>
      <dsp:spPr>
        <a:xfrm>
          <a:off x="421246" y="4130578"/>
          <a:ext cx="5897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La fortaleza de la banca debe sustentarse por el impulso al crecimiento y por tener garantizado el rembolso de los créditos que otorga.</a:t>
          </a:r>
          <a:endParaRPr lang="es-MX" sz="1600" kern="1200" dirty="0"/>
        </a:p>
      </dsp:txBody>
      <dsp:txXfrm>
        <a:off x="448626" y="4157958"/>
        <a:ext cx="5842695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DF639-A3FD-4573-88FA-CE0B845E3947}">
      <dsp:nvSpPr>
        <dsp:cNvPr id="0" name=""/>
        <dsp:cNvSpPr/>
      </dsp:nvSpPr>
      <dsp:spPr>
        <a:xfrm>
          <a:off x="137492" y="130108"/>
          <a:ext cx="7963501" cy="72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Primer Eje:</a:t>
          </a:r>
          <a:endParaRPr lang="es-MX" sz="3300" kern="1200" dirty="0"/>
        </a:p>
      </dsp:txBody>
      <dsp:txXfrm>
        <a:off x="137492" y="130108"/>
        <a:ext cx="7963501" cy="723954"/>
      </dsp:txXfrm>
    </dsp:sp>
    <dsp:sp modelId="{F2B13DFD-9F87-4F65-A196-61BF2C7999D2}">
      <dsp:nvSpPr>
        <dsp:cNvPr id="0" name=""/>
        <dsp:cNvSpPr/>
      </dsp:nvSpPr>
      <dsp:spPr>
        <a:xfrm>
          <a:off x="137492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A5D97-52C9-4DC3-A16A-0EC4F4A68974}">
      <dsp:nvSpPr>
        <dsp:cNvPr id="0" name=""/>
        <dsp:cNvSpPr/>
      </dsp:nvSpPr>
      <dsp:spPr>
        <a:xfrm>
          <a:off x="1256806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04CD-4A19-4D85-9061-94463FA81FB8}">
      <dsp:nvSpPr>
        <dsp:cNvPr id="0" name=""/>
        <dsp:cNvSpPr/>
      </dsp:nvSpPr>
      <dsp:spPr>
        <a:xfrm>
          <a:off x="2377005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5E8B7-116C-4413-A403-AF37D5F007C5}">
      <dsp:nvSpPr>
        <dsp:cNvPr id="0" name=""/>
        <dsp:cNvSpPr/>
      </dsp:nvSpPr>
      <dsp:spPr>
        <a:xfrm>
          <a:off x="3496319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45A-8DAE-40F7-9EE8-24E5DF308A80}">
      <dsp:nvSpPr>
        <dsp:cNvPr id="0" name=""/>
        <dsp:cNvSpPr/>
      </dsp:nvSpPr>
      <dsp:spPr>
        <a:xfrm>
          <a:off x="4616519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837F5-F8F4-4B4A-9A71-AA61D0D8DD01}">
      <dsp:nvSpPr>
        <dsp:cNvPr id="0" name=""/>
        <dsp:cNvSpPr/>
      </dsp:nvSpPr>
      <dsp:spPr>
        <a:xfrm>
          <a:off x="5735833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9A8C6-5A69-4DDC-818D-3A8510A4E219}">
      <dsp:nvSpPr>
        <dsp:cNvPr id="0" name=""/>
        <dsp:cNvSpPr/>
      </dsp:nvSpPr>
      <dsp:spPr>
        <a:xfrm>
          <a:off x="6856032" y="854062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432CE-E2B7-4D4B-98B1-780B67FE2557}">
      <dsp:nvSpPr>
        <dsp:cNvPr id="0" name=""/>
        <dsp:cNvSpPr/>
      </dsp:nvSpPr>
      <dsp:spPr>
        <a:xfrm>
          <a:off x="137492" y="1001534"/>
          <a:ext cx="8067026" cy="1179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Mandato al </a:t>
          </a:r>
          <a:r>
            <a:rPr lang="es-ES_tradnl" sz="2000" b="1" kern="1200" dirty="0" smtClean="0"/>
            <a:t>banco de desarrollo para que propicie el crecimiento del sector financiero</a:t>
          </a:r>
          <a:r>
            <a:rPr lang="es-ES_tradnl" sz="2000" kern="1200" dirty="0" smtClean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dirty="0" smtClean="0"/>
            <a:t>L</a:t>
          </a:r>
          <a:r>
            <a:rPr lang="es-ES_tradnl" sz="2000" kern="1200" dirty="0" smtClean="0"/>
            <a:t>a Reforma contempla </a:t>
          </a:r>
          <a:r>
            <a:rPr lang="es-ES_tradnl" sz="2000" b="1" kern="1200" dirty="0" smtClean="0"/>
            <a:t>que la banca de desarrollo debe maximizar los beneficios de los créditos que realice</a:t>
          </a:r>
          <a:r>
            <a:rPr lang="es-ES_tradnl" sz="1400" b="1" kern="1200" dirty="0" smtClean="0"/>
            <a:t>.</a:t>
          </a:r>
          <a:r>
            <a:rPr lang="es-ES_tradnl" sz="1400" kern="1200" dirty="0" smtClean="0"/>
            <a:t> </a:t>
          </a:r>
          <a:endParaRPr lang="es-MX" sz="1400" kern="1200" dirty="0"/>
        </a:p>
      </dsp:txBody>
      <dsp:txXfrm>
        <a:off x="137492" y="1001534"/>
        <a:ext cx="8067026" cy="1179777"/>
      </dsp:txXfrm>
    </dsp:sp>
    <dsp:sp modelId="{206650E7-0181-49E0-8107-ACCCBFA4C7EE}">
      <dsp:nvSpPr>
        <dsp:cNvPr id="0" name=""/>
        <dsp:cNvSpPr/>
      </dsp:nvSpPr>
      <dsp:spPr>
        <a:xfrm>
          <a:off x="137492" y="2423742"/>
          <a:ext cx="7963501" cy="72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Segundo Eje:</a:t>
          </a:r>
          <a:endParaRPr lang="es-MX" sz="3300" kern="1200" dirty="0"/>
        </a:p>
      </dsp:txBody>
      <dsp:txXfrm>
        <a:off x="137492" y="2423742"/>
        <a:ext cx="7963501" cy="723954"/>
      </dsp:txXfrm>
    </dsp:sp>
    <dsp:sp modelId="{01733148-5C60-4014-8318-A96D54AEDF60}">
      <dsp:nvSpPr>
        <dsp:cNvPr id="0" name=""/>
        <dsp:cNvSpPr/>
      </dsp:nvSpPr>
      <dsp:spPr>
        <a:xfrm>
          <a:off x="137492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5B24E-D657-4E72-9EEE-1FDBD7009BD7}">
      <dsp:nvSpPr>
        <dsp:cNvPr id="0" name=""/>
        <dsp:cNvSpPr/>
      </dsp:nvSpPr>
      <dsp:spPr>
        <a:xfrm>
          <a:off x="1256806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FAF5-31A7-4D51-B34A-CC5B96DCB44D}">
      <dsp:nvSpPr>
        <dsp:cNvPr id="0" name=""/>
        <dsp:cNvSpPr/>
      </dsp:nvSpPr>
      <dsp:spPr>
        <a:xfrm>
          <a:off x="2377005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3DC6E-EE8F-469D-A74D-3916514536F0}">
      <dsp:nvSpPr>
        <dsp:cNvPr id="0" name=""/>
        <dsp:cNvSpPr/>
      </dsp:nvSpPr>
      <dsp:spPr>
        <a:xfrm>
          <a:off x="3496319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328A9-9139-416B-81E5-541301AB3064}">
      <dsp:nvSpPr>
        <dsp:cNvPr id="0" name=""/>
        <dsp:cNvSpPr/>
      </dsp:nvSpPr>
      <dsp:spPr>
        <a:xfrm>
          <a:off x="4616519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9758-70B1-4443-B38A-6A2BB6500A4F}">
      <dsp:nvSpPr>
        <dsp:cNvPr id="0" name=""/>
        <dsp:cNvSpPr/>
      </dsp:nvSpPr>
      <dsp:spPr>
        <a:xfrm>
          <a:off x="5735833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84195-D9E1-4472-9DD0-42ECC432B4E8}">
      <dsp:nvSpPr>
        <dsp:cNvPr id="0" name=""/>
        <dsp:cNvSpPr/>
      </dsp:nvSpPr>
      <dsp:spPr>
        <a:xfrm>
          <a:off x="6856032" y="3147697"/>
          <a:ext cx="1863459" cy="147472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D386B-0DA0-4A54-AEC2-AA9726D4D42C}">
      <dsp:nvSpPr>
        <dsp:cNvPr id="0" name=""/>
        <dsp:cNvSpPr/>
      </dsp:nvSpPr>
      <dsp:spPr>
        <a:xfrm>
          <a:off x="137492" y="3295169"/>
          <a:ext cx="8067026" cy="1179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Fomentar la competencia en el sistema financiero para abaratar las tasas</a:t>
          </a:r>
          <a:r>
            <a:rPr lang="es-ES_tradnl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Con la estructura altamente </a:t>
          </a:r>
          <a:r>
            <a:rPr lang="es-ES_tradnl" sz="1800" b="1" kern="1200" dirty="0" err="1" smtClean="0"/>
            <a:t>oligopolizada</a:t>
          </a:r>
          <a:r>
            <a:rPr lang="es-ES_tradnl" sz="1800" b="1" kern="1200" dirty="0" smtClean="0"/>
            <a:t> del sector bancario-financiero, no hay perspectivas de que se de una competencia.</a:t>
          </a:r>
          <a:endParaRPr lang="es-MX" sz="1800" kern="1200" dirty="0"/>
        </a:p>
      </dsp:txBody>
      <dsp:txXfrm>
        <a:off x="137492" y="3295169"/>
        <a:ext cx="8067026" cy="11797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3B4D-7F07-4C28-8A9F-0BDADC387F06}">
      <dsp:nvSpPr>
        <dsp:cNvPr id="0" name=""/>
        <dsp:cNvSpPr/>
      </dsp:nvSpPr>
      <dsp:spPr>
        <a:xfrm>
          <a:off x="133297" y="269048"/>
          <a:ext cx="7971285" cy="72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Tercer Eje:</a:t>
          </a:r>
          <a:endParaRPr lang="es-MX" sz="3300" kern="1200" dirty="0"/>
        </a:p>
      </dsp:txBody>
      <dsp:txXfrm>
        <a:off x="133297" y="269048"/>
        <a:ext cx="7971285" cy="724662"/>
      </dsp:txXfrm>
    </dsp:sp>
    <dsp:sp modelId="{FAF1434D-D2CB-477F-9962-6ABB69562CD3}">
      <dsp:nvSpPr>
        <dsp:cNvPr id="0" name=""/>
        <dsp:cNvSpPr/>
      </dsp:nvSpPr>
      <dsp:spPr>
        <a:xfrm>
          <a:off x="133297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D7BCA-2EE2-4CAC-BC2B-CFEFF0371DB4}">
      <dsp:nvSpPr>
        <dsp:cNvPr id="0" name=""/>
        <dsp:cNvSpPr/>
      </dsp:nvSpPr>
      <dsp:spPr>
        <a:xfrm>
          <a:off x="1253706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CA516-E95E-4F41-8029-2ED9BAFE9507}">
      <dsp:nvSpPr>
        <dsp:cNvPr id="0" name=""/>
        <dsp:cNvSpPr/>
      </dsp:nvSpPr>
      <dsp:spPr>
        <a:xfrm>
          <a:off x="2375000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B8C35-74E2-495B-8D63-0C4B7D72B060}">
      <dsp:nvSpPr>
        <dsp:cNvPr id="0" name=""/>
        <dsp:cNvSpPr/>
      </dsp:nvSpPr>
      <dsp:spPr>
        <a:xfrm>
          <a:off x="3495408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5A5C1-9A81-48D3-8360-75EB7EC4BCB6}">
      <dsp:nvSpPr>
        <dsp:cNvPr id="0" name=""/>
        <dsp:cNvSpPr/>
      </dsp:nvSpPr>
      <dsp:spPr>
        <a:xfrm>
          <a:off x="4616702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44613-4AA8-4731-9449-E35D8D076AB8}">
      <dsp:nvSpPr>
        <dsp:cNvPr id="0" name=""/>
        <dsp:cNvSpPr/>
      </dsp:nvSpPr>
      <dsp:spPr>
        <a:xfrm>
          <a:off x="5737111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F81D0-B1A6-4E95-9F3F-9016BF7B110B}">
      <dsp:nvSpPr>
        <dsp:cNvPr id="0" name=""/>
        <dsp:cNvSpPr/>
      </dsp:nvSpPr>
      <dsp:spPr>
        <a:xfrm>
          <a:off x="6858405" y="993710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1754D-929B-4D73-87A2-23C9A8484C22}">
      <dsp:nvSpPr>
        <dsp:cNvPr id="0" name=""/>
        <dsp:cNvSpPr/>
      </dsp:nvSpPr>
      <dsp:spPr>
        <a:xfrm>
          <a:off x="133297" y="1141326"/>
          <a:ext cx="8074912" cy="1180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Reduce el riesgo de la actividad bancaria simplificando los regímenes para el otorgamiento y ejecución de garantías  crediticias</a:t>
          </a:r>
          <a:r>
            <a:rPr lang="es-ES_tradnl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Se apoyarán a sectores que no tienen acceso al crédito, siempre que otorguen garantías que respondan por los éstos</a:t>
          </a:r>
          <a:r>
            <a:rPr lang="es-ES_tradnl" sz="1800" kern="1200" dirty="0" smtClean="0"/>
            <a:t>.</a:t>
          </a:r>
          <a:endParaRPr lang="es-MX" sz="1800" kern="1200" dirty="0"/>
        </a:p>
      </dsp:txBody>
      <dsp:txXfrm>
        <a:off x="133297" y="1141326"/>
        <a:ext cx="8074912" cy="1180931"/>
      </dsp:txXfrm>
    </dsp:sp>
    <dsp:sp modelId="{7F476664-172C-4640-AB27-C597FBFB5BF2}">
      <dsp:nvSpPr>
        <dsp:cNvPr id="0" name=""/>
        <dsp:cNvSpPr/>
      </dsp:nvSpPr>
      <dsp:spPr>
        <a:xfrm>
          <a:off x="133297" y="2570685"/>
          <a:ext cx="7971285" cy="72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 dirty="0"/>
        </a:p>
      </dsp:txBody>
      <dsp:txXfrm>
        <a:off x="133297" y="2570685"/>
        <a:ext cx="7971285" cy="724662"/>
      </dsp:txXfrm>
    </dsp:sp>
    <dsp:sp modelId="{8F8F77A4-4FB5-49FB-9CAE-BE93DCD64AE7}">
      <dsp:nvSpPr>
        <dsp:cNvPr id="0" name=""/>
        <dsp:cNvSpPr/>
      </dsp:nvSpPr>
      <dsp:spPr>
        <a:xfrm>
          <a:off x="133297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DA84-ECAF-4B06-94B3-B3AB190257F7}">
      <dsp:nvSpPr>
        <dsp:cNvPr id="0" name=""/>
        <dsp:cNvSpPr/>
      </dsp:nvSpPr>
      <dsp:spPr>
        <a:xfrm>
          <a:off x="1253706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9A03-8BCF-4C46-A194-CFA6985DED61}">
      <dsp:nvSpPr>
        <dsp:cNvPr id="0" name=""/>
        <dsp:cNvSpPr/>
      </dsp:nvSpPr>
      <dsp:spPr>
        <a:xfrm>
          <a:off x="2375000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6B14E-9AE1-46C0-98C5-602A667BB64C}">
      <dsp:nvSpPr>
        <dsp:cNvPr id="0" name=""/>
        <dsp:cNvSpPr/>
      </dsp:nvSpPr>
      <dsp:spPr>
        <a:xfrm>
          <a:off x="3495408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664D-D16F-45ED-B0DB-E324FE313512}">
      <dsp:nvSpPr>
        <dsp:cNvPr id="0" name=""/>
        <dsp:cNvSpPr/>
      </dsp:nvSpPr>
      <dsp:spPr>
        <a:xfrm>
          <a:off x="4616702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995A1-F7D9-4D67-A751-6DC737939696}">
      <dsp:nvSpPr>
        <dsp:cNvPr id="0" name=""/>
        <dsp:cNvSpPr/>
      </dsp:nvSpPr>
      <dsp:spPr>
        <a:xfrm>
          <a:off x="5737111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F3FE-A874-4D5E-A6CB-C9B0E97A6967}">
      <dsp:nvSpPr>
        <dsp:cNvPr id="0" name=""/>
        <dsp:cNvSpPr/>
      </dsp:nvSpPr>
      <dsp:spPr>
        <a:xfrm>
          <a:off x="6858405" y="3295347"/>
          <a:ext cx="1865280" cy="14761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4334F-2326-4FFF-94BA-368DF6593832}">
      <dsp:nvSpPr>
        <dsp:cNvPr id="0" name=""/>
        <dsp:cNvSpPr/>
      </dsp:nvSpPr>
      <dsp:spPr>
        <a:xfrm>
          <a:off x="133297" y="3442964"/>
          <a:ext cx="8074912" cy="1180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/>
            <a:t>Penaliza al deudor. Facilita la liquidación de empresas para proteger al acreedor.  </a:t>
          </a:r>
          <a:endParaRPr lang="es-ES_tradnl" sz="1900" b="1" kern="1200" dirty="0" smtClean="0"/>
        </a:p>
      </dsp:txBody>
      <dsp:txXfrm>
        <a:off x="133297" y="3442964"/>
        <a:ext cx="8074912" cy="11809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0A07-B660-4F89-82C7-A9DD411E9292}">
      <dsp:nvSpPr>
        <dsp:cNvPr id="0" name=""/>
        <dsp:cNvSpPr/>
      </dsp:nvSpPr>
      <dsp:spPr>
        <a:xfrm>
          <a:off x="20" y="72016"/>
          <a:ext cx="4263384" cy="255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Si la economía no ofrece condiciones de crecimiento y de reembolso de la deuda, la banca no prestará, y las empresas no demandarán a su vez créditos dado el alto riesgo que ello implica ante la alta viabilidad de perder las garantías por no tener asegurado el reembolso del crédito</a:t>
          </a:r>
          <a:r>
            <a:rPr lang="es-ES_tradnl" sz="1800" kern="1200" dirty="0" smtClean="0"/>
            <a:t>.</a:t>
          </a:r>
          <a:endParaRPr lang="es-MX" sz="1800" kern="1200" dirty="0"/>
        </a:p>
      </dsp:txBody>
      <dsp:txXfrm>
        <a:off x="20" y="72016"/>
        <a:ext cx="4263384" cy="2558030"/>
      </dsp:txXfrm>
    </dsp:sp>
    <dsp:sp modelId="{7741DC71-65F8-40C9-ADF0-3CEA609A350F}">
      <dsp:nvSpPr>
        <dsp:cNvPr id="0" name=""/>
        <dsp:cNvSpPr/>
      </dsp:nvSpPr>
      <dsp:spPr>
        <a:xfrm>
          <a:off x="4536516" y="72016"/>
          <a:ext cx="4263384" cy="255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Mientras las empresas no vean incrementados sus ingresos, y tengan capacidad de asegurar el reembolso del crédito, seguirán muchas de ellas sin ser sujetas de crédito</a:t>
          </a:r>
          <a:r>
            <a:rPr lang="es-ES_tradnl" sz="1800" kern="1200" dirty="0" smtClean="0"/>
            <a:t>. </a:t>
          </a:r>
          <a:endParaRPr lang="es-MX" sz="1800" kern="1200" dirty="0"/>
        </a:p>
      </dsp:txBody>
      <dsp:txXfrm>
        <a:off x="4536516" y="72016"/>
        <a:ext cx="4263384" cy="2558030"/>
      </dsp:txXfrm>
    </dsp:sp>
    <dsp:sp modelId="{087C6889-B9C8-4AE0-8E7B-DA2278A0A35A}">
      <dsp:nvSpPr>
        <dsp:cNvPr id="0" name=""/>
        <dsp:cNvSpPr/>
      </dsp:nvSpPr>
      <dsp:spPr>
        <a:xfrm>
          <a:off x="20" y="2880316"/>
          <a:ext cx="4263384" cy="255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Se configura un contexto donde el costo de la deuda, crece en mayor medida que el ingreso nacional</a:t>
          </a:r>
          <a:r>
            <a:rPr lang="es-ES_tradnl" sz="1800" kern="1200" dirty="0" smtClean="0"/>
            <a:t>, </a:t>
          </a:r>
          <a:r>
            <a:rPr lang="es-ES_tradnl" sz="1800" b="1" kern="1200" dirty="0" smtClean="0"/>
            <a:t>por lo que seguirá la restricción crediticia por parte de la banca.</a:t>
          </a:r>
          <a:endParaRPr lang="es-MX" sz="1800" kern="1200" dirty="0"/>
        </a:p>
      </dsp:txBody>
      <dsp:txXfrm>
        <a:off x="20" y="2880316"/>
        <a:ext cx="4263384" cy="2558030"/>
      </dsp:txXfrm>
    </dsp:sp>
    <dsp:sp modelId="{8465C7A3-852E-43FC-8026-1DE5DE3743EB}">
      <dsp:nvSpPr>
        <dsp:cNvPr id="0" name=""/>
        <dsp:cNvSpPr/>
      </dsp:nvSpPr>
      <dsp:spPr>
        <a:xfrm>
          <a:off x="4464508" y="2880316"/>
          <a:ext cx="4263384" cy="255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La Reforma presentada no se entrelaza con una política macroeconómica, monetaria, cambiaria y fiscal que impulse el desarrollo económico, y que asegure condiciones de crecimiento e ingreso.</a:t>
          </a:r>
          <a:r>
            <a:rPr lang="es-ES_tradnl" sz="1800" kern="1200" dirty="0" smtClean="0"/>
            <a:t> </a:t>
          </a:r>
          <a:endParaRPr lang="es-MX" sz="1800" kern="1200" dirty="0"/>
        </a:p>
      </dsp:txBody>
      <dsp:txXfrm>
        <a:off x="4464508" y="2880316"/>
        <a:ext cx="4263384" cy="25580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CCE1F-3430-4D9C-B226-836E3FB990F2}">
      <dsp:nvSpPr>
        <dsp:cNvPr id="0" name=""/>
        <dsp:cNvSpPr/>
      </dsp:nvSpPr>
      <dsp:spPr>
        <a:xfrm>
          <a:off x="132213" y="428076"/>
          <a:ext cx="7906478" cy="71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Cuarto Eje:</a:t>
          </a:r>
          <a:endParaRPr lang="es-MX" sz="3300" kern="1200" dirty="0"/>
        </a:p>
      </dsp:txBody>
      <dsp:txXfrm>
        <a:off x="132213" y="428076"/>
        <a:ext cx="7906478" cy="718770"/>
      </dsp:txXfrm>
    </dsp:sp>
    <dsp:sp modelId="{53D2306F-3185-4A6D-A3CD-AD5A1F7CA87D}">
      <dsp:nvSpPr>
        <dsp:cNvPr id="0" name=""/>
        <dsp:cNvSpPr/>
      </dsp:nvSpPr>
      <dsp:spPr>
        <a:xfrm>
          <a:off x="132213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F2A2-425C-4E0C-8A69-23EC9917B9A9}">
      <dsp:nvSpPr>
        <dsp:cNvPr id="0" name=""/>
        <dsp:cNvSpPr/>
      </dsp:nvSpPr>
      <dsp:spPr>
        <a:xfrm>
          <a:off x="1243513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37289-0F4C-402C-B2F0-56D1B72A667E}">
      <dsp:nvSpPr>
        <dsp:cNvPr id="0" name=""/>
        <dsp:cNvSpPr/>
      </dsp:nvSpPr>
      <dsp:spPr>
        <a:xfrm>
          <a:off x="2355691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54578-4064-4393-8645-0961FBCE7065}">
      <dsp:nvSpPr>
        <dsp:cNvPr id="0" name=""/>
        <dsp:cNvSpPr/>
      </dsp:nvSpPr>
      <dsp:spPr>
        <a:xfrm>
          <a:off x="3466990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3E30C-1257-4B40-AACB-A43609DD7D28}">
      <dsp:nvSpPr>
        <dsp:cNvPr id="0" name=""/>
        <dsp:cNvSpPr/>
      </dsp:nvSpPr>
      <dsp:spPr>
        <a:xfrm>
          <a:off x="4579168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6EE36-1869-458B-AA0C-74F47A20FDDF}">
      <dsp:nvSpPr>
        <dsp:cNvPr id="0" name=""/>
        <dsp:cNvSpPr/>
      </dsp:nvSpPr>
      <dsp:spPr>
        <a:xfrm>
          <a:off x="5690468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2396-F2BE-4AB9-8CCF-CA41C7194BBC}">
      <dsp:nvSpPr>
        <dsp:cNvPr id="0" name=""/>
        <dsp:cNvSpPr/>
      </dsp:nvSpPr>
      <dsp:spPr>
        <a:xfrm>
          <a:off x="6802646" y="1146847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FBD94-DE9B-400A-92C5-A19C6676CF58}">
      <dsp:nvSpPr>
        <dsp:cNvPr id="0" name=""/>
        <dsp:cNvSpPr/>
      </dsp:nvSpPr>
      <dsp:spPr>
        <a:xfrm>
          <a:off x="132213" y="1293263"/>
          <a:ext cx="8009262" cy="1171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Elimina barreras regulatorias para facilitar la innovación financiera.</a:t>
          </a:r>
        </a:p>
      </dsp:txBody>
      <dsp:txXfrm>
        <a:off x="132213" y="1293263"/>
        <a:ext cx="8009262" cy="1171330"/>
      </dsp:txXfrm>
    </dsp:sp>
    <dsp:sp modelId="{503C65BE-5734-4B48-8B0D-7B17D989AA80}">
      <dsp:nvSpPr>
        <dsp:cNvPr id="0" name=""/>
        <dsp:cNvSpPr/>
      </dsp:nvSpPr>
      <dsp:spPr>
        <a:xfrm>
          <a:off x="132213" y="2717581"/>
          <a:ext cx="7906478" cy="71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Se abre más el sector a la IED</a:t>
          </a:r>
          <a:endParaRPr lang="es-MX" sz="3300" kern="1200" dirty="0"/>
        </a:p>
      </dsp:txBody>
      <dsp:txXfrm>
        <a:off x="132213" y="2717581"/>
        <a:ext cx="7906478" cy="718770"/>
      </dsp:txXfrm>
    </dsp:sp>
    <dsp:sp modelId="{12B1C974-9E54-4741-BEE4-028725357D68}">
      <dsp:nvSpPr>
        <dsp:cNvPr id="0" name=""/>
        <dsp:cNvSpPr/>
      </dsp:nvSpPr>
      <dsp:spPr>
        <a:xfrm>
          <a:off x="132213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0F5B3-AC88-4F11-9E91-EF89BF2746C3}">
      <dsp:nvSpPr>
        <dsp:cNvPr id="0" name=""/>
        <dsp:cNvSpPr/>
      </dsp:nvSpPr>
      <dsp:spPr>
        <a:xfrm>
          <a:off x="1243513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B5A99-4F0F-403C-B178-42BF528DD598}">
      <dsp:nvSpPr>
        <dsp:cNvPr id="0" name=""/>
        <dsp:cNvSpPr/>
      </dsp:nvSpPr>
      <dsp:spPr>
        <a:xfrm>
          <a:off x="2355691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1CBAB-758C-4FC8-8B77-5C49A2E2B98B}">
      <dsp:nvSpPr>
        <dsp:cNvPr id="0" name=""/>
        <dsp:cNvSpPr/>
      </dsp:nvSpPr>
      <dsp:spPr>
        <a:xfrm>
          <a:off x="3466990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D6EE1-4354-47DE-B189-073298671B32}">
      <dsp:nvSpPr>
        <dsp:cNvPr id="0" name=""/>
        <dsp:cNvSpPr/>
      </dsp:nvSpPr>
      <dsp:spPr>
        <a:xfrm>
          <a:off x="4579168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2E3F3-8257-4FBC-8AD1-E8CAF1F4AB8B}">
      <dsp:nvSpPr>
        <dsp:cNvPr id="0" name=""/>
        <dsp:cNvSpPr/>
      </dsp:nvSpPr>
      <dsp:spPr>
        <a:xfrm>
          <a:off x="5690468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6DFE3-E7EE-49B6-88CB-9283545B1904}">
      <dsp:nvSpPr>
        <dsp:cNvPr id="0" name=""/>
        <dsp:cNvSpPr/>
      </dsp:nvSpPr>
      <dsp:spPr>
        <a:xfrm>
          <a:off x="6802646" y="3436352"/>
          <a:ext cx="1850115" cy="1464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CD03E-3AF1-4E2E-AE3F-63E3C81946DF}">
      <dsp:nvSpPr>
        <dsp:cNvPr id="0" name=""/>
        <dsp:cNvSpPr/>
      </dsp:nvSpPr>
      <dsp:spPr>
        <a:xfrm>
          <a:off x="132213" y="3582768"/>
          <a:ext cx="8009262" cy="1171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Si bien contempla defensa de ciertos derechos de los usuarios bancarios, está más dirigida a defender los derechos e incrementar el poder de las instituciones financieras.</a:t>
          </a:r>
          <a:endParaRPr lang="es-MX" sz="2000" kern="1200" dirty="0"/>
        </a:p>
      </dsp:txBody>
      <dsp:txXfrm>
        <a:off x="132213" y="3582768"/>
        <a:ext cx="8009262" cy="11713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668D-B13C-4636-B4CD-5D336827A40A}">
      <dsp:nvSpPr>
        <dsp:cNvPr id="0" name=""/>
        <dsp:cNvSpPr/>
      </dsp:nvSpPr>
      <dsp:spPr>
        <a:xfrm>
          <a:off x="0" y="0"/>
          <a:ext cx="8274286" cy="194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En un contexto de contracción económica es inviable incrementar la recaudación tributaria, tal como pretende la Reforma Hacendaria</a:t>
          </a:r>
          <a:endParaRPr lang="es-MX" sz="2900" kern="1200" dirty="0"/>
        </a:p>
      </dsp:txBody>
      <dsp:txXfrm>
        <a:off x="56869" y="56869"/>
        <a:ext cx="8160548" cy="1827899"/>
      </dsp:txXfrm>
    </dsp:sp>
    <dsp:sp modelId="{ABE37170-CDAA-4544-BA5F-9727C166E90F}">
      <dsp:nvSpPr>
        <dsp:cNvPr id="0" name=""/>
        <dsp:cNvSpPr/>
      </dsp:nvSpPr>
      <dsp:spPr>
        <a:xfrm>
          <a:off x="3056" y="2161543"/>
          <a:ext cx="3970387" cy="19416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Tal Reforma esta desacelerando la actividad económica.</a:t>
          </a:r>
          <a:endParaRPr lang="es-MX" sz="2900" kern="1200" dirty="0"/>
        </a:p>
      </dsp:txBody>
      <dsp:txXfrm>
        <a:off x="59925" y="2218412"/>
        <a:ext cx="3856649" cy="1827899"/>
      </dsp:txXfrm>
    </dsp:sp>
    <dsp:sp modelId="{AB5E3E10-30E6-4CF9-8341-E73A8666D0B8}">
      <dsp:nvSpPr>
        <dsp:cNvPr id="0" name=""/>
        <dsp:cNvSpPr/>
      </dsp:nvSpPr>
      <dsp:spPr>
        <a:xfrm>
          <a:off x="4306956" y="2161543"/>
          <a:ext cx="3970387" cy="19416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Y termina  recaudando menos.</a:t>
          </a:r>
          <a:endParaRPr lang="es-MX" sz="2900" kern="1200" dirty="0"/>
        </a:p>
      </dsp:txBody>
      <dsp:txXfrm>
        <a:off x="4363825" y="2218412"/>
        <a:ext cx="3856649" cy="18278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259F6-5B4A-4A5B-B39F-890A93FC346D}">
      <dsp:nvSpPr>
        <dsp:cNvPr id="0" name=""/>
        <dsp:cNvSpPr/>
      </dsp:nvSpPr>
      <dsp:spPr>
        <a:xfrm>
          <a:off x="828900" y="2215"/>
          <a:ext cx="3153866" cy="18923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La reforma energética NO incrementará la recaudación tributaria.</a:t>
          </a:r>
          <a:endParaRPr lang="es-MX" sz="2200" kern="1200" dirty="0"/>
        </a:p>
      </dsp:txBody>
      <dsp:txXfrm>
        <a:off x="828900" y="2215"/>
        <a:ext cx="3153866" cy="1892319"/>
      </dsp:txXfrm>
    </dsp:sp>
    <dsp:sp modelId="{402A1E71-8CEA-4286-AF00-3C2EA8C36B83}">
      <dsp:nvSpPr>
        <dsp:cNvPr id="0" name=""/>
        <dsp:cNvSpPr/>
      </dsp:nvSpPr>
      <dsp:spPr>
        <a:xfrm>
          <a:off x="4298153" y="2215"/>
          <a:ext cx="3153866" cy="1892319"/>
        </a:xfrm>
        <a:prstGeom prst="rect">
          <a:avLst/>
        </a:prstGeom>
        <a:solidFill>
          <a:schemeClr val="accent3">
            <a:hueOff val="5096306"/>
            <a:satOff val="-416"/>
            <a:lumOff val="-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Llevara a que la renta sea apropiada por aquellos que inviertan en dicho sector.</a:t>
          </a:r>
          <a:endParaRPr lang="es-MX" sz="2200" kern="1200" dirty="0"/>
        </a:p>
      </dsp:txBody>
      <dsp:txXfrm>
        <a:off x="4298153" y="2215"/>
        <a:ext cx="3153866" cy="1892319"/>
      </dsp:txXfrm>
    </dsp:sp>
    <dsp:sp modelId="{597B6717-3D22-4363-96A3-8A8497462B62}">
      <dsp:nvSpPr>
        <dsp:cNvPr id="0" name=""/>
        <dsp:cNvSpPr/>
      </dsp:nvSpPr>
      <dsp:spPr>
        <a:xfrm>
          <a:off x="2563526" y="2209921"/>
          <a:ext cx="3153866" cy="1892319"/>
        </a:xfrm>
        <a:prstGeom prst="rect">
          <a:avLst/>
        </a:prstGeom>
        <a:solidFill>
          <a:schemeClr val="accent3">
            <a:hueOff val="10192613"/>
            <a:satOff val="-831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Dicha reforma vendrá a achicar el tamaño del Edo. y lo subordinará aún más a los intereses del gran capital.</a:t>
          </a:r>
          <a:endParaRPr lang="es-MX" sz="2200" kern="1200" dirty="0"/>
        </a:p>
      </dsp:txBody>
      <dsp:txXfrm>
        <a:off x="2563526" y="2209921"/>
        <a:ext cx="3153866" cy="18923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414D-376E-4D66-8621-FD1F9965FD18}">
      <dsp:nvSpPr>
        <dsp:cNvPr id="0" name=""/>
        <dsp:cNvSpPr/>
      </dsp:nvSpPr>
      <dsp:spPr>
        <a:xfrm>
          <a:off x="0" y="600068"/>
          <a:ext cx="8208912" cy="246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 smtClean="0">
              <a:latin typeface="Georgia" pitchFamily="18" charset="0"/>
            </a:rPr>
            <a:t>Las políticas macroeconómicas de ‘estabilidad’ y las reformas estructurales profundizan </a:t>
          </a:r>
          <a:r>
            <a:rPr lang="es-ES_tradnl" sz="4000" kern="1200" smtClean="0">
              <a:latin typeface="Georgia" pitchFamily="18" charset="0"/>
            </a:rPr>
            <a:t>el subdesarrollo.</a:t>
          </a:r>
          <a:endParaRPr lang="es-MX" sz="4000" b="1" kern="1200" dirty="0">
            <a:latin typeface="Georgia" pitchFamily="18" charset="0"/>
            <a:cs typeface="Times New Roman" pitchFamily="18" charset="0"/>
          </a:endParaRPr>
        </a:p>
      </dsp:txBody>
      <dsp:txXfrm>
        <a:off x="72059" y="672127"/>
        <a:ext cx="8064794" cy="23161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2DB0-75FA-4141-B2CB-5CC085DA6DA0}">
      <dsp:nvSpPr>
        <dsp:cNvPr id="0" name=""/>
        <dsp:cNvSpPr/>
      </dsp:nvSpPr>
      <dsp:spPr>
        <a:xfrm>
          <a:off x="0" y="4568"/>
          <a:ext cx="8208912" cy="4671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500" kern="1200" dirty="0" smtClean="0">
              <a:latin typeface="Georgia" pitchFamily="18" charset="0"/>
            </a:rPr>
            <a:t>En vez de impulsar reformas estructurales para atraer capitales, el gobierno tendría que recuperar el control de la moneda, regular al sector financiero y al sector externo y trabajar con tipo de cambio flexible, para flexibilizar la política monetaria y fiscal para desarrollar el mercado interno. </a:t>
          </a:r>
          <a:endParaRPr lang="es-MX" sz="3500" b="1" kern="1200" dirty="0">
            <a:latin typeface="Georgia" pitchFamily="18" charset="0"/>
            <a:cs typeface="Times New Roman" pitchFamily="18" charset="0"/>
          </a:endParaRPr>
        </a:p>
      </dsp:txBody>
      <dsp:txXfrm>
        <a:off x="136820" y="141388"/>
        <a:ext cx="7935272" cy="43977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9A3F1-C656-4D3C-8137-70A71538D2E5}">
      <dsp:nvSpPr>
        <dsp:cNvPr id="0" name=""/>
        <dsp:cNvSpPr/>
      </dsp:nvSpPr>
      <dsp:spPr>
        <a:xfrm>
          <a:off x="0" y="0"/>
          <a:ext cx="6567129" cy="858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El objetivo de las políticas debe ser la generación de empleo bien remunerado:</a:t>
          </a:r>
          <a:endParaRPr lang="es-MX" sz="3200" b="1" kern="1200" dirty="0">
            <a:latin typeface="Georgia" pitchFamily="18" charset="0"/>
            <a:cs typeface="Times New Roman" pitchFamily="18" charset="0"/>
          </a:endParaRPr>
        </a:p>
      </dsp:txBody>
      <dsp:txXfrm>
        <a:off x="25133" y="25133"/>
        <a:ext cx="5568668" cy="807829"/>
      </dsp:txXfrm>
    </dsp:sp>
    <dsp:sp modelId="{8F206971-5717-49C0-81DA-E5A6CEF5D2C1}">
      <dsp:nvSpPr>
        <dsp:cNvPr id="0" name=""/>
        <dsp:cNvSpPr/>
      </dsp:nvSpPr>
      <dsp:spPr>
        <a:xfrm>
          <a:off x="549997" y="1014112"/>
          <a:ext cx="6567129" cy="858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no comprometer la soberanía nacional, </a:t>
          </a:r>
          <a:endParaRPr lang="es-MX" sz="3200" b="1" kern="1200" dirty="0">
            <a:latin typeface="Georgia" pitchFamily="18" charset="0"/>
            <a:cs typeface="Times New Roman" pitchFamily="18" charset="0"/>
          </a:endParaRPr>
        </a:p>
      </dsp:txBody>
      <dsp:txXfrm>
        <a:off x="575130" y="1039245"/>
        <a:ext cx="5409104" cy="807829"/>
      </dsp:txXfrm>
    </dsp:sp>
    <dsp:sp modelId="{69747BE5-C2DD-4FC4-8D61-54B5A0054E27}">
      <dsp:nvSpPr>
        <dsp:cNvPr id="0" name=""/>
        <dsp:cNvSpPr/>
      </dsp:nvSpPr>
      <dsp:spPr>
        <a:xfrm>
          <a:off x="1091785" y="2028225"/>
          <a:ext cx="6567129" cy="858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no subordinarse  al sector financiero. </a:t>
          </a:r>
          <a:endParaRPr lang="es-MX" sz="3200" b="1" kern="1200" dirty="0">
            <a:latin typeface="Georgia" pitchFamily="18" charset="0"/>
            <a:cs typeface="Times New Roman" pitchFamily="18" charset="0"/>
          </a:endParaRPr>
        </a:p>
      </dsp:txBody>
      <dsp:txXfrm>
        <a:off x="1116918" y="2053358"/>
        <a:ext cx="5417313" cy="807829"/>
      </dsp:txXfrm>
    </dsp:sp>
    <dsp:sp modelId="{60C3C332-628B-4D2B-B9A0-28CE2042F92D}">
      <dsp:nvSpPr>
        <dsp:cNvPr id="0" name=""/>
        <dsp:cNvSpPr/>
      </dsp:nvSpPr>
      <dsp:spPr>
        <a:xfrm>
          <a:off x="1641782" y="3042337"/>
          <a:ext cx="6567129" cy="858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latin typeface="Georgia" pitchFamily="18" charset="0"/>
              <a:cs typeface="Times New Roman" pitchFamily="18" charset="0"/>
            </a:rPr>
            <a:t>Reconstruir un Proyecto de Nación incluyente y más equitativo.</a:t>
          </a:r>
          <a:endParaRPr lang="es-MX" sz="3200" b="1" kern="1200" dirty="0">
            <a:latin typeface="Georgia" pitchFamily="18" charset="0"/>
            <a:cs typeface="Times New Roman" pitchFamily="18" charset="0"/>
          </a:endParaRPr>
        </a:p>
      </dsp:txBody>
      <dsp:txXfrm>
        <a:off x="1666915" y="3067470"/>
        <a:ext cx="5409104" cy="807829"/>
      </dsp:txXfrm>
    </dsp:sp>
    <dsp:sp modelId="{898958EC-C13D-462F-9823-0930DC5E3405}">
      <dsp:nvSpPr>
        <dsp:cNvPr id="0" name=""/>
        <dsp:cNvSpPr/>
      </dsp:nvSpPr>
      <dsp:spPr>
        <a:xfrm>
          <a:off x="6009367" y="657222"/>
          <a:ext cx="557761" cy="5577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>
            <a:latin typeface="Georgia" pitchFamily="18" charset="0"/>
            <a:cs typeface="Times New Roman" pitchFamily="18" charset="0"/>
          </a:endParaRPr>
        </a:p>
      </dsp:txBody>
      <dsp:txXfrm>
        <a:off x="6134863" y="657222"/>
        <a:ext cx="306769" cy="419715"/>
      </dsp:txXfrm>
    </dsp:sp>
    <dsp:sp modelId="{5CEC1398-3670-4A5D-B3B7-940DC8ADB46B}">
      <dsp:nvSpPr>
        <dsp:cNvPr id="0" name=""/>
        <dsp:cNvSpPr/>
      </dsp:nvSpPr>
      <dsp:spPr>
        <a:xfrm>
          <a:off x="6559364" y="1671335"/>
          <a:ext cx="557761" cy="5577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/>
        </a:p>
      </dsp:txBody>
      <dsp:txXfrm>
        <a:off x="6684860" y="1671335"/>
        <a:ext cx="306769" cy="419715"/>
      </dsp:txXfrm>
    </dsp:sp>
    <dsp:sp modelId="{C5E46890-19DD-46FB-81E1-5FB77FB6C2F7}">
      <dsp:nvSpPr>
        <dsp:cNvPr id="0" name=""/>
        <dsp:cNvSpPr/>
      </dsp:nvSpPr>
      <dsp:spPr>
        <a:xfrm>
          <a:off x="7101152" y="2685448"/>
          <a:ext cx="557761" cy="5577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/>
        </a:p>
      </dsp:txBody>
      <dsp:txXfrm>
        <a:off x="7226648" y="2685448"/>
        <a:ext cx="306769" cy="41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69AA-4985-44F9-911C-CC4B1D955C2E}">
      <dsp:nvSpPr>
        <dsp:cNvPr id="0" name=""/>
        <dsp:cNvSpPr/>
      </dsp:nvSpPr>
      <dsp:spPr>
        <a:xfrm>
          <a:off x="0" y="648072"/>
          <a:ext cx="8784976" cy="4608000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08372-0D07-4947-80D7-2A60DFFEB3AA}">
      <dsp:nvSpPr>
        <dsp:cNvPr id="0" name=""/>
        <dsp:cNvSpPr/>
      </dsp:nvSpPr>
      <dsp:spPr>
        <a:xfrm>
          <a:off x="6696746" y="1824022"/>
          <a:ext cx="1006930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gency FB" pitchFamily="34" charset="0"/>
            </a:rPr>
            <a:t>Reforma Energética</a:t>
          </a:r>
          <a:endParaRPr lang="es-MX" sz="2000" kern="1200" dirty="0">
            <a:latin typeface="Agency FB" pitchFamily="34" charset="0"/>
          </a:endParaRPr>
        </a:p>
      </dsp:txBody>
      <dsp:txXfrm>
        <a:off x="6696746" y="1824022"/>
        <a:ext cx="1006930" cy="2304000"/>
      </dsp:txXfrm>
    </dsp:sp>
    <dsp:sp modelId="{BCB85ABD-CA7B-4042-9855-2344CEA058AB}">
      <dsp:nvSpPr>
        <dsp:cNvPr id="0" name=""/>
        <dsp:cNvSpPr/>
      </dsp:nvSpPr>
      <dsp:spPr>
        <a:xfrm>
          <a:off x="4896542" y="1398612"/>
          <a:ext cx="1447658" cy="302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>
              <a:latin typeface="Agency FB" pitchFamily="34" charset="0"/>
            </a:rPr>
            <a:t>Reforma hacendaria</a:t>
          </a:r>
          <a:endParaRPr lang="es-MX" sz="2800" kern="1200" dirty="0">
            <a:latin typeface="Agency FB" pitchFamily="34" charset="0"/>
          </a:endParaRPr>
        </a:p>
      </dsp:txBody>
      <dsp:txXfrm>
        <a:off x="4896542" y="1398612"/>
        <a:ext cx="1447658" cy="3024069"/>
      </dsp:txXfrm>
    </dsp:sp>
    <dsp:sp modelId="{24790185-F841-4001-A112-C1239B6D8818}">
      <dsp:nvSpPr>
        <dsp:cNvPr id="0" name=""/>
        <dsp:cNvSpPr/>
      </dsp:nvSpPr>
      <dsp:spPr>
        <a:xfrm>
          <a:off x="3168351" y="1753116"/>
          <a:ext cx="1648492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>
              <a:latin typeface="Agency FB" pitchFamily="34" charset="0"/>
            </a:rPr>
            <a:t>Reforma de competitividad</a:t>
          </a:r>
          <a:endParaRPr lang="es-MX" sz="2800" kern="1200" dirty="0">
            <a:latin typeface="Agency FB" pitchFamily="34" charset="0"/>
          </a:endParaRPr>
        </a:p>
      </dsp:txBody>
      <dsp:txXfrm>
        <a:off x="3168351" y="1753116"/>
        <a:ext cx="1648492" cy="2304000"/>
      </dsp:txXfrm>
    </dsp:sp>
    <dsp:sp modelId="{BA72D381-FBC2-4CE4-84FB-CA85D8B217FF}">
      <dsp:nvSpPr>
        <dsp:cNvPr id="0" name=""/>
        <dsp:cNvSpPr/>
      </dsp:nvSpPr>
      <dsp:spPr>
        <a:xfrm>
          <a:off x="1656187" y="1611317"/>
          <a:ext cx="1217259" cy="288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>
              <a:latin typeface="Agency FB" pitchFamily="34" charset="0"/>
            </a:rPr>
            <a:t>Reforma laboral</a:t>
          </a:r>
          <a:endParaRPr lang="es-MX" sz="2800" b="1" kern="1200" dirty="0">
            <a:latin typeface="Agency FB" pitchFamily="34" charset="0"/>
            <a:cs typeface="Times New Roman" pitchFamily="18" charset="0"/>
          </a:endParaRPr>
        </a:p>
      </dsp:txBody>
      <dsp:txXfrm>
        <a:off x="1656187" y="1611317"/>
        <a:ext cx="1217259" cy="2880069"/>
      </dsp:txXfrm>
    </dsp:sp>
    <dsp:sp modelId="{0A70C086-3CC5-42A0-8AC5-F956C6DECB3E}">
      <dsp:nvSpPr>
        <dsp:cNvPr id="0" name=""/>
        <dsp:cNvSpPr/>
      </dsp:nvSpPr>
      <dsp:spPr>
        <a:xfrm>
          <a:off x="0" y="1611317"/>
          <a:ext cx="1329542" cy="273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>
              <a:latin typeface="Agency FB" pitchFamily="34" charset="0"/>
            </a:rPr>
            <a:t>Ley de Asociaciones Público Privadas</a:t>
          </a:r>
          <a:endParaRPr lang="es-MX" sz="2400" b="0" kern="1200" dirty="0">
            <a:latin typeface="Agency FB" pitchFamily="34" charset="0"/>
            <a:cs typeface="Times New Roman" pitchFamily="18" charset="0"/>
          </a:endParaRPr>
        </a:p>
      </dsp:txBody>
      <dsp:txXfrm>
        <a:off x="0" y="1611317"/>
        <a:ext cx="1329542" cy="2736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DD10-F59D-4BFE-986A-FD26D501701A}">
      <dsp:nvSpPr>
        <dsp:cNvPr id="0" name=""/>
        <dsp:cNvSpPr/>
      </dsp:nvSpPr>
      <dsp:spPr>
        <a:xfrm>
          <a:off x="241249" y="122370"/>
          <a:ext cx="6415880" cy="99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Reducir la participación del gobierno e incrementar la del sector privado en la economía</a:t>
          </a:r>
          <a:r>
            <a:rPr lang="es-ES_tradnl" sz="2700" kern="1200" dirty="0" smtClean="0">
              <a:latin typeface="Georgia" pitchFamily="18" charset="0"/>
            </a:rPr>
            <a:t>.</a:t>
          </a:r>
          <a:endParaRPr lang="es-MX" sz="2700" b="1" kern="1200" dirty="0">
            <a:latin typeface="Georgia" pitchFamily="18" charset="0"/>
            <a:cs typeface="Times New Roman" pitchFamily="18" charset="0"/>
          </a:endParaRPr>
        </a:p>
      </dsp:txBody>
      <dsp:txXfrm>
        <a:off x="270434" y="151555"/>
        <a:ext cx="5099482" cy="938091"/>
      </dsp:txXfrm>
    </dsp:sp>
    <dsp:sp modelId="{CF37D697-33E3-4B9D-85DD-9225557B72B2}">
      <dsp:nvSpPr>
        <dsp:cNvPr id="0" name=""/>
        <dsp:cNvSpPr/>
      </dsp:nvSpPr>
      <dsp:spPr>
        <a:xfrm>
          <a:off x="536472" y="1630444"/>
          <a:ext cx="7056770" cy="1108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Que sean las fuerzas del mercado de economía abierta las que determinen el acontecer nacional</a:t>
          </a:r>
          <a:endParaRPr lang="es-MX" sz="2400" kern="1200" dirty="0">
            <a:latin typeface="Georgia" pitchFamily="18" charset="0"/>
          </a:endParaRPr>
        </a:p>
      </dsp:txBody>
      <dsp:txXfrm>
        <a:off x="568941" y="1662913"/>
        <a:ext cx="5487843" cy="1043630"/>
      </dsp:txXfrm>
    </dsp:sp>
    <dsp:sp modelId="{E13E1433-1EBF-4AF8-B9AB-CC7BEA5F3A1C}">
      <dsp:nvSpPr>
        <dsp:cNvPr id="0" name=""/>
        <dsp:cNvSpPr/>
      </dsp:nvSpPr>
      <dsp:spPr>
        <a:xfrm>
          <a:off x="1112543" y="2979037"/>
          <a:ext cx="7135966" cy="1539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Incrementar la entrada de capitales para viabilizar la estabilidad cambiaria, como nuestra inserción en el proceso de globalización</a:t>
          </a:r>
          <a:r>
            <a:rPr lang="es-ES_tradnl" sz="2700" kern="1200" dirty="0" smtClean="0">
              <a:latin typeface="Georgia" pitchFamily="18" charset="0"/>
            </a:rPr>
            <a:t>.</a:t>
          </a:r>
          <a:endParaRPr lang="es-MX" sz="2700" kern="1200" dirty="0">
            <a:latin typeface="Georgia" pitchFamily="18" charset="0"/>
          </a:endParaRPr>
        </a:p>
      </dsp:txBody>
      <dsp:txXfrm>
        <a:off x="1157637" y="3024131"/>
        <a:ext cx="5524909" cy="1449449"/>
      </dsp:txXfrm>
    </dsp:sp>
    <dsp:sp modelId="{739A5E48-3903-411B-AE71-2DC8C7C02C24}">
      <dsp:nvSpPr>
        <dsp:cNvPr id="0" name=""/>
        <dsp:cNvSpPr/>
      </dsp:nvSpPr>
      <dsp:spPr>
        <a:xfrm>
          <a:off x="6066534" y="966943"/>
          <a:ext cx="871442" cy="871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>
            <a:latin typeface="Georgia" pitchFamily="18" charset="0"/>
            <a:cs typeface="Times New Roman" pitchFamily="18" charset="0"/>
          </a:endParaRPr>
        </a:p>
      </dsp:txBody>
      <dsp:txXfrm>
        <a:off x="6262608" y="966943"/>
        <a:ext cx="479294" cy="655760"/>
      </dsp:txXfrm>
    </dsp:sp>
    <dsp:sp modelId="{1A65C36E-74A7-49F2-9155-7B008A56554E}">
      <dsp:nvSpPr>
        <dsp:cNvPr id="0" name=""/>
        <dsp:cNvSpPr/>
      </dsp:nvSpPr>
      <dsp:spPr>
        <a:xfrm>
          <a:off x="6682203" y="2522133"/>
          <a:ext cx="871442" cy="871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>
            <a:latin typeface="Georgia" pitchFamily="18" charset="0"/>
          </a:endParaRPr>
        </a:p>
      </dsp:txBody>
      <dsp:txXfrm>
        <a:off x="6878277" y="2522133"/>
        <a:ext cx="479294" cy="65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9FC0B-387B-42EE-B897-8BFE5BD74FBC}">
      <dsp:nvSpPr>
        <dsp:cNvPr id="0" name=""/>
        <dsp:cNvSpPr/>
      </dsp:nvSpPr>
      <dsp:spPr>
        <a:xfrm>
          <a:off x="221770" y="0"/>
          <a:ext cx="8700459" cy="543778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0915FE-8BC0-4EDF-8840-D42F18C8889C}">
      <dsp:nvSpPr>
        <dsp:cNvPr id="0" name=""/>
        <dsp:cNvSpPr/>
      </dsp:nvSpPr>
      <dsp:spPr>
        <a:xfrm>
          <a:off x="1326728" y="3753160"/>
          <a:ext cx="226211" cy="2262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C511C-6B4C-46FB-BB5A-8E4A96C30BF1}">
      <dsp:nvSpPr>
        <dsp:cNvPr id="0" name=""/>
        <dsp:cNvSpPr/>
      </dsp:nvSpPr>
      <dsp:spPr>
        <a:xfrm>
          <a:off x="1439834" y="3866266"/>
          <a:ext cx="2027206" cy="157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65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Georgia" pitchFamily="18" charset="0"/>
            </a:rPr>
            <a:t>Aumentar la eficiencia, la competitividad, el empleo.</a:t>
          </a:r>
          <a:endParaRPr lang="es-MX" sz="2000" b="1" kern="1200" dirty="0">
            <a:latin typeface="Georgia" pitchFamily="18" charset="0"/>
            <a:cs typeface="Times New Roman" pitchFamily="18" charset="0"/>
          </a:endParaRPr>
        </a:p>
      </dsp:txBody>
      <dsp:txXfrm>
        <a:off x="1439834" y="3866266"/>
        <a:ext cx="2027206" cy="1571520"/>
      </dsp:txXfrm>
    </dsp:sp>
    <dsp:sp modelId="{B0F45261-FB15-43DD-98D7-96950AD0AA3E}">
      <dsp:nvSpPr>
        <dsp:cNvPr id="0" name=""/>
        <dsp:cNvSpPr/>
      </dsp:nvSpPr>
      <dsp:spPr>
        <a:xfrm>
          <a:off x="3323484" y="2275170"/>
          <a:ext cx="408921" cy="408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C07EC-1009-4E3B-A378-7803E4B0B7F8}">
      <dsp:nvSpPr>
        <dsp:cNvPr id="0" name=""/>
        <dsp:cNvSpPr/>
      </dsp:nvSpPr>
      <dsp:spPr>
        <a:xfrm>
          <a:off x="3338730" y="2766172"/>
          <a:ext cx="2466538" cy="104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67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Georgia" pitchFamily="18" charset="0"/>
            </a:rPr>
            <a:t>Propiciar crecimiento ante la insuficiencia de los fundamentos macroeconómicos.</a:t>
          </a:r>
          <a:endParaRPr lang="es-MX" sz="2000" kern="1200" dirty="0">
            <a:latin typeface="Georgia" pitchFamily="18" charset="0"/>
          </a:endParaRPr>
        </a:p>
      </dsp:txBody>
      <dsp:txXfrm>
        <a:off x="3338730" y="2766172"/>
        <a:ext cx="2466538" cy="1040708"/>
      </dsp:txXfrm>
    </dsp:sp>
    <dsp:sp modelId="{5AD4F9BD-E36A-429E-B8E7-94196B97322B}">
      <dsp:nvSpPr>
        <dsp:cNvPr id="0" name=""/>
        <dsp:cNvSpPr/>
      </dsp:nvSpPr>
      <dsp:spPr>
        <a:xfrm>
          <a:off x="5724810" y="1375760"/>
          <a:ext cx="565529" cy="5655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CA9E81-FB53-461C-87B8-C6B9B8862631}">
      <dsp:nvSpPr>
        <dsp:cNvPr id="0" name=""/>
        <dsp:cNvSpPr/>
      </dsp:nvSpPr>
      <dsp:spPr>
        <a:xfrm>
          <a:off x="5942301" y="2218063"/>
          <a:ext cx="2440374" cy="117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66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Georgia" pitchFamily="18" charset="0"/>
            </a:rPr>
            <a:t>Mejorar el grado de inversión de la deuda, y asegurar el reembolso de la deuda.</a:t>
          </a:r>
          <a:endParaRPr lang="es-MX" sz="2000" kern="1200" dirty="0">
            <a:latin typeface="Georgia" pitchFamily="18" charset="0"/>
          </a:endParaRPr>
        </a:p>
      </dsp:txBody>
      <dsp:txXfrm>
        <a:off x="5942301" y="2218063"/>
        <a:ext cx="2440374" cy="1176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DD10-F59D-4BFE-986A-FD26D501701A}">
      <dsp:nvSpPr>
        <dsp:cNvPr id="0" name=""/>
        <dsp:cNvSpPr/>
      </dsp:nvSpPr>
      <dsp:spPr>
        <a:xfrm>
          <a:off x="0" y="0"/>
          <a:ext cx="7222402" cy="1584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 dirty="0" smtClean="0">
              <a:latin typeface="Georgia" pitchFamily="18" charset="0"/>
            </a:rPr>
            <a:t>Con las reformas estructurales los gobiernos han dejado de tener el control de la política económica, del sistema bancario y del sector externo</a:t>
          </a:r>
          <a:r>
            <a:rPr lang="es-ES_tradnl" sz="2500" b="0" kern="1200" dirty="0" smtClean="0">
              <a:latin typeface="Georgia" pitchFamily="18" charset="0"/>
            </a:rPr>
            <a:t>.</a:t>
          </a:r>
          <a:endParaRPr lang="es-MX" sz="2500" b="0" kern="1200" dirty="0">
            <a:latin typeface="Georgia" pitchFamily="18" charset="0"/>
            <a:cs typeface="Times New Roman" pitchFamily="18" charset="0"/>
          </a:endParaRPr>
        </a:p>
      </dsp:txBody>
      <dsp:txXfrm>
        <a:off x="46399" y="46399"/>
        <a:ext cx="5512952" cy="1491378"/>
      </dsp:txXfrm>
    </dsp:sp>
    <dsp:sp modelId="{CF37D697-33E3-4B9D-85DD-9225557B72B2}">
      <dsp:nvSpPr>
        <dsp:cNvPr id="0" name=""/>
        <dsp:cNvSpPr/>
      </dsp:nvSpPr>
      <dsp:spPr>
        <a:xfrm>
          <a:off x="637270" y="1848205"/>
          <a:ext cx="7222402" cy="1584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dirty="0" smtClean="0">
              <a:latin typeface="Georgia" pitchFamily="18" charset="0"/>
            </a:rPr>
            <a:t>Las políticas macroeconómicas de ‘estabilidad’ y las reformas estructurales atentan sobre las condiciones endógenas de acumulación, y la prestación de los servicios públicos</a:t>
          </a:r>
          <a:r>
            <a:rPr lang="es-ES_tradnl" sz="2500" b="0" kern="1200" dirty="0" smtClean="0">
              <a:latin typeface="Georgia" pitchFamily="18" charset="0"/>
            </a:rPr>
            <a:t>.</a:t>
          </a:r>
          <a:endParaRPr lang="es-MX" sz="2500" b="0" kern="1200" dirty="0">
            <a:latin typeface="Georgia" pitchFamily="18" charset="0"/>
          </a:endParaRPr>
        </a:p>
      </dsp:txBody>
      <dsp:txXfrm>
        <a:off x="683669" y="1894604"/>
        <a:ext cx="5462619" cy="1491378"/>
      </dsp:txXfrm>
    </dsp:sp>
    <dsp:sp modelId="{E13E1433-1EBF-4AF8-B9AB-CC7BEA5F3A1C}">
      <dsp:nvSpPr>
        <dsp:cNvPr id="0" name=""/>
        <dsp:cNvSpPr/>
      </dsp:nvSpPr>
      <dsp:spPr>
        <a:xfrm>
          <a:off x="1274541" y="3696410"/>
          <a:ext cx="7222402" cy="1584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dirty="0" smtClean="0">
              <a:latin typeface="Georgia" pitchFamily="18" charset="0"/>
            </a:rPr>
            <a:t>Muchas economías no tienen condiciones endógenas para estabilizar su moneda, ni para mantener el libre movimiento de mercancías y capitales, ni para hacer frente a embates externos.</a:t>
          </a:r>
          <a:endParaRPr lang="es-MX" sz="2000" b="0" kern="1200" dirty="0">
            <a:latin typeface="Georgia" pitchFamily="18" charset="0"/>
          </a:endParaRPr>
        </a:p>
      </dsp:txBody>
      <dsp:txXfrm>
        <a:off x="1320940" y="3742809"/>
        <a:ext cx="5462619" cy="1491378"/>
      </dsp:txXfrm>
    </dsp:sp>
    <dsp:sp modelId="{739A5E48-3903-411B-AE71-2DC8C7C02C24}">
      <dsp:nvSpPr>
        <dsp:cNvPr id="0" name=""/>
        <dsp:cNvSpPr/>
      </dsp:nvSpPr>
      <dsp:spPr>
        <a:xfrm>
          <a:off x="6192687" y="1201333"/>
          <a:ext cx="1029714" cy="1029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b="0" kern="1200">
            <a:latin typeface="Georgia" pitchFamily="18" charset="0"/>
            <a:cs typeface="Times New Roman" pitchFamily="18" charset="0"/>
          </a:endParaRPr>
        </a:p>
      </dsp:txBody>
      <dsp:txXfrm>
        <a:off x="6424373" y="1201333"/>
        <a:ext cx="566342" cy="774860"/>
      </dsp:txXfrm>
    </dsp:sp>
    <dsp:sp modelId="{1A65C36E-74A7-49F2-9155-7B008A56554E}">
      <dsp:nvSpPr>
        <dsp:cNvPr id="0" name=""/>
        <dsp:cNvSpPr/>
      </dsp:nvSpPr>
      <dsp:spPr>
        <a:xfrm>
          <a:off x="6829958" y="3038977"/>
          <a:ext cx="1029714" cy="10297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b="0" kern="1200">
            <a:latin typeface="Georgia" pitchFamily="18" charset="0"/>
          </a:endParaRPr>
        </a:p>
      </dsp:txBody>
      <dsp:txXfrm>
        <a:off x="7061644" y="3038977"/>
        <a:ext cx="566342" cy="774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2EC94-4270-47FA-82DD-5660A0A03E02}">
      <dsp:nvSpPr>
        <dsp:cNvPr id="0" name=""/>
        <dsp:cNvSpPr/>
      </dsp:nvSpPr>
      <dsp:spPr>
        <a:xfrm>
          <a:off x="0" y="0"/>
          <a:ext cx="6542646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Los fundamentos económicos dependen de la entrada de capitales.</a:t>
          </a:r>
          <a:endParaRPr lang="es-MX" sz="2400" b="0" kern="1200" dirty="0">
            <a:latin typeface="Georgia" pitchFamily="18" charset="0"/>
            <a:cs typeface="Times New Roman" pitchFamily="18" charset="0"/>
          </a:endParaRPr>
        </a:p>
      </dsp:txBody>
      <dsp:txXfrm>
        <a:off x="27839" y="27839"/>
        <a:ext cx="5405768" cy="894827"/>
      </dsp:txXfrm>
    </dsp:sp>
    <dsp:sp modelId="{4B1A5E5A-4EB3-4AD9-B4BE-81E6E87DCE4E}">
      <dsp:nvSpPr>
        <dsp:cNvPr id="0" name=""/>
        <dsp:cNvSpPr/>
      </dsp:nvSpPr>
      <dsp:spPr>
        <a:xfrm>
          <a:off x="488574" y="1082520"/>
          <a:ext cx="6542646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Ante el riesgo de menor entrada de capitales, y menores exportaciones, se abre más la economía a la IED</a:t>
          </a:r>
          <a:r>
            <a:rPr lang="es-ES_tradnl" sz="2800" kern="1200" dirty="0" smtClean="0">
              <a:latin typeface="Georgia" pitchFamily="18" charset="0"/>
            </a:rPr>
            <a:t>.</a:t>
          </a:r>
          <a:endParaRPr lang="es-MX" sz="2800" kern="1200" dirty="0">
            <a:latin typeface="Georgia" pitchFamily="18" charset="0"/>
          </a:endParaRPr>
        </a:p>
      </dsp:txBody>
      <dsp:txXfrm>
        <a:off x="516413" y="1110359"/>
        <a:ext cx="5380565" cy="894827"/>
      </dsp:txXfrm>
    </dsp:sp>
    <dsp:sp modelId="{B3E33294-5DBB-4364-BDE5-2D2B0880EB76}">
      <dsp:nvSpPr>
        <dsp:cNvPr id="0" name=""/>
        <dsp:cNvSpPr/>
      </dsp:nvSpPr>
      <dsp:spPr>
        <a:xfrm>
          <a:off x="977148" y="2165040"/>
          <a:ext cx="6542646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Al no tener la economía motor de crecimiento, les urge la entrada de capitales</a:t>
          </a:r>
          <a:r>
            <a:rPr lang="es-ES_tradnl" sz="2800" kern="1200" dirty="0" smtClean="0">
              <a:latin typeface="Georgia" pitchFamily="18" charset="0"/>
            </a:rPr>
            <a:t>.</a:t>
          </a:r>
          <a:endParaRPr lang="es-MX" sz="2800" kern="1200" dirty="0">
            <a:latin typeface="Georgia" pitchFamily="18" charset="0"/>
          </a:endParaRPr>
        </a:p>
      </dsp:txBody>
      <dsp:txXfrm>
        <a:off x="1004987" y="2192879"/>
        <a:ext cx="5380565" cy="894827"/>
      </dsp:txXfrm>
    </dsp:sp>
    <dsp:sp modelId="{BA3FCC23-9BAD-490E-8C48-B67A6FFFE600}">
      <dsp:nvSpPr>
        <dsp:cNvPr id="0" name=""/>
        <dsp:cNvSpPr/>
      </dsp:nvSpPr>
      <dsp:spPr>
        <a:xfrm>
          <a:off x="1465722" y="3247561"/>
          <a:ext cx="6542646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Se cae en un círculo vicioso de mayor dependencia de entrada de capitales</a:t>
          </a:r>
          <a:r>
            <a:rPr lang="es-ES_tradnl" sz="2800" kern="1200" dirty="0" smtClean="0">
              <a:latin typeface="Georgia" pitchFamily="18" charset="0"/>
            </a:rPr>
            <a:t>.</a:t>
          </a:r>
          <a:endParaRPr lang="es-MX" sz="2800" kern="1200" dirty="0">
            <a:latin typeface="Georgia" pitchFamily="18" charset="0"/>
          </a:endParaRPr>
        </a:p>
      </dsp:txBody>
      <dsp:txXfrm>
        <a:off x="1493561" y="3275400"/>
        <a:ext cx="5380565" cy="894827"/>
      </dsp:txXfrm>
    </dsp:sp>
    <dsp:sp modelId="{02E98EAD-AFEE-43AE-BB8A-804E0CEDC9C8}">
      <dsp:nvSpPr>
        <dsp:cNvPr id="0" name=""/>
        <dsp:cNvSpPr/>
      </dsp:nvSpPr>
      <dsp:spPr>
        <a:xfrm>
          <a:off x="1954297" y="4330081"/>
          <a:ext cx="6542646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La economía no tiene condiciones internas para reducir la inflación y mantener   la apertura económica. </a:t>
          </a:r>
          <a:endParaRPr lang="es-MX" sz="2400" kern="1200" dirty="0">
            <a:latin typeface="Georgia" pitchFamily="18" charset="0"/>
          </a:endParaRPr>
        </a:p>
      </dsp:txBody>
      <dsp:txXfrm>
        <a:off x="1982136" y="4357920"/>
        <a:ext cx="5380565" cy="894827"/>
      </dsp:txXfrm>
    </dsp:sp>
    <dsp:sp modelId="{4598C51A-2F35-43F7-B2F0-19B5B07A54C0}">
      <dsp:nvSpPr>
        <dsp:cNvPr id="0" name=""/>
        <dsp:cNvSpPr/>
      </dsp:nvSpPr>
      <dsp:spPr>
        <a:xfrm>
          <a:off x="5924818" y="694397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b="0" kern="1200">
            <a:latin typeface="Georgia" pitchFamily="18" charset="0"/>
            <a:cs typeface="Times New Roman" pitchFamily="18" charset="0"/>
          </a:endParaRPr>
        </a:p>
      </dsp:txBody>
      <dsp:txXfrm>
        <a:off x="6063829" y="694397"/>
        <a:ext cx="339806" cy="464916"/>
      </dsp:txXfrm>
    </dsp:sp>
    <dsp:sp modelId="{D8E4F943-66F8-4FD0-9222-D5F766AD5A53}">
      <dsp:nvSpPr>
        <dsp:cNvPr id="0" name=""/>
        <dsp:cNvSpPr/>
      </dsp:nvSpPr>
      <dsp:spPr>
        <a:xfrm>
          <a:off x="6413392" y="1776917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Georgia" pitchFamily="18" charset="0"/>
          </a:endParaRPr>
        </a:p>
      </dsp:txBody>
      <dsp:txXfrm>
        <a:off x="6552403" y="1776917"/>
        <a:ext cx="339806" cy="464916"/>
      </dsp:txXfrm>
    </dsp:sp>
    <dsp:sp modelId="{83DBDC7C-9E8C-43B4-BECA-01ED486FB435}">
      <dsp:nvSpPr>
        <dsp:cNvPr id="0" name=""/>
        <dsp:cNvSpPr/>
      </dsp:nvSpPr>
      <dsp:spPr>
        <a:xfrm>
          <a:off x="6901966" y="2843596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Georgia" pitchFamily="18" charset="0"/>
          </a:endParaRPr>
        </a:p>
      </dsp:txBody>
      <dsp:txXfrm>
        <a:off x="7040977" y="2843596"/>
        <a:ext cx="339806" cy="464916"/>
      </dsp:txXfrm>
    </dsp:sp>
    <dsp:sp modelId="{59DAE8BD-9F03-409C-B1C5-98A911D3A573}">
      <dsp:nvSpPr>
        <dsp:cNvPr id="0" name=""/>
        <dsp:cNvSpPr/>
      </dsp:nvSpPr>
      <dsp:spPr>
        <a:xfrm>
          <a:off x="7390541" y="3936677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Georgia" pitchFamily="18" charset="0"/>
          </a:endParaRPr>
        </a:p>
      </dsp:txBody>
      <dsp:txXfrm>
        <a:off x="7529552" y="3936677"/>
        <a:ext cx="339806" cy="464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414D-376E-4D66-8621-FD1F9965FD18}">
      <dsp:nvSpPr>
        <dsp:cNvPr id="0" name=""/>
        <dsp:cNvSpPr/>
      </dsp:nvSpPr>
      <dsp:spPr>
        <a:xfrm>
          <a:off x="0" y="600068"/>
          <a:ext cx="8208912" cy="246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latin typeface="Georgia" pitchFamily="18" charset="0"/>
            </a:rPr>
            <a:t>Ello, conjuntamente con la liberalización y desregulación del sector externo y financiero, le impiden al gobierno tener política económica a favor de satisfacer las demandas nacionales</a:t>
          </a:r>
          <a:r>
            <a:rPr lang="es-ES_tradnl" sz="3500" kern="1200" dirty="0" smtClean="0">
              <a:latin typeface="Georgia" pitchFamily="18" charset="0"/>
            </a:rPr>
            <a:t>.</a:t>
          </a:r>
          <a:endParaRPr lang="es-MX" sz="3500" b="1" kern="1200" dirty="0">
            <a:latin typeface="Georgia" pitchFamily="18" charset="0"/>
            <a:cs typeface="Times New Roman" pitchFamily="18" charset="0"/>
          </a:endParaRPr>
        </a:p>
      </dsp:txBody>
      <dsp:txXfrm>
        <a:off x="72059" y="672127"/>
        <a:ext cx="8064794" cy="2316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8A83-5BA3-4781-A1A7-0858FFE88096}">
      <dsp:nvSpPr>
        <dsp:cNvPr id="0" name=""/>
        <dsp:cNvSpPr/>
      </dsp:nvSpPr>
      <dsp:spPr>
        <a:xfrm>
          <a:off x="1798264" y="2221"/>
          <a:ext cx="4545749" cy="113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La reforma laboral aprovecha el desempleo y la debilidad sindical</a:t>
          </a:r>
          <a:r>
            <a:rPr lang="es-ES_tradnl" sz="2000" kern="1200" dirty="0" smtClean="0">
              <a:latin typeface="Georgia" pitchFamily="18" charset="0"/>
            </a:rPr>
            <a:t>.</a:t>
          </a:r>
          <a:endParaRPr lang="es-MX" sz="2000" b="1" kern="1200" dirty="0">
            <a:latin typeface="Georgia" pitchFamily="18" charset="0"/>
            <a:cs typeface="Times New Roman" pitchFamily="18" charset="0"/>
          </a:endParaRPr>
        </a:p>
      </dsp:txBody>
      <dsp:txXfrm>
        <a:off x="1831549" y="35506"/>
        <a:ext cx="4479179" cy="1069867"/>
      </dsp:txXfrm>
    </dsp:sp>
    <dsp:sp modelId="{D133C64D-6BBC-4697-8AE9-FADF6BF34DDA}">
      <dsp:nvSpPr>
        <dsp:cNvPr id="0" name=""/>
        <dsp:cNvSpPr/>
      </dsp:nvSpPr>
      <dsp:spPr>
        <a:xfrm rot="5400000">
          <a:off x="3858057" y="1167070"/>
          <a:ext cx="426164" cy="511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latin typeface="Georgia" pitchFamily="18" charset="0"/>
            <a:cs typeface="Times New Roman" pitchFamily="18" charset="0"/>
          </a:endParaRPr>
        </a:p>
      </dsp:txBody>
      <dsp:txXfrm rot="-5400000">
        <a:off x="3917721" y="1209686"/>
        <a:ext cx="306838" cy="298315"/>
      </dsp:txXfrm>
    </dsp:sp>
    <dsp:sp modelId="{9391612D-93F7-4ED1-A62E-435A9E1B8199}">
      <dsp:nvSpPr>
        <dsp:cNvPr id="0" name=""/>
        <dsp:cNvSpPr/>
      </dsp:nvSpPr>
      <dsp:spPr>
        <a:xfrm>
          <a:off x="1798264" y="1706877"/>
          <a:ext cx="4545749" cy="113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No mejorará la competitividad y no hay perspectivas de crecimiento de exportaciones.</a:t>
          </a:r>
          <a:endParaRPr lang="es-MX" sz="2400" kern="1200" dirty="0">
            <a:latin typeface="Georgia" pitchFamily="18" charset="0"/>
          </a:endParaRPr>
        </a:p>
      </dsp:txBody>
      <dsp:txXfrm>
        <a:off x="1831549" y="1740162"/>
        <a:ext cx="4479179" cy="1069867"/>
      </dsp:txXfrm>
    </dsp:sp>
    <dsp:sp modelId="{852F65C4-2158-4525-B950-34AD2F1BFE6F}">
      <dsp:nvSpPr>
        <dsp:cNvPr id="0" name=""/>
        <dsp:cNvSpPr/>
      </dsp:nvSpPr>
      <dsp:spPr>
        <a:xfrm rot="5400000">
          <a:off x="3858057" y="2871726"/>
          <a:ext cx="426164" cy="511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500" kern="1200">
            <a:latin typeface="Georgia" pitchFamily="18" charset="0"/>
          </a:endParaRPr>
        </a:p>
      </dsp:txBody>
      <dsp:txXfrm rot="-5400000">
        <a:off x="3917721" y="2914342"/>
        <a:ext cx="306838" cy="298315"/>
      </dsp:txXfrm>
    </dsp:sp>
    <dsp:sp modelId="{C9A7AB3C-3CBE-4AF7-96E3-A0BB95BBE8DE}">
      <dsp:nvSpPr>
        <dsp:cNvPr id="0" name=""/>
        <dsp:cNvSpPr/>
      </dsp:nvSpPr>
      <dsp:spPr>
        <a:xfrm>
          <a:off x="1798264" y="3411533"/>
          <a:ext cx="4545749" cy="113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latin typeface="Georgia" pitchFamily="18" charset="0"/>
            </a:rPr>
            <a:t>Los menores salarios no incrementan el empleo, y atenta sobre el mercado interno</a:t>
          </a:r>
          <a:endParaRPr lang="es-MX" sz="2500" kern="1200" dirty="0">
            <a:latin typeface="Georgia" pitchFamily="18" charset="0"/>
          </a:endParaRPr>
        </a:p>
      </dsp:txBody>
      <dsp:txXfrm>
        <a:off x="1831549" y="3444818"/>
        <a:ext cx="4479179" cy="1069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7587C-131A-4115-B993-74E47D1AEC32}">
      <dsp:nvSpPr>
        <dsp:cNvPr id="0" name=""/>
        <dsp:cNvSpPr/>
      </dsp:nvSpPr>
      <dsp:spPr>
        <a:xfrm>
          <a:off x="0" y="1181569"/>
          <a:ext cx="82809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16560" rIns="642691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/>
            <a:t>Incrementar el crédito, como bajar su costo a través de la competencia</a:t>
          </a:r>
          <a:r>
            <a:rPr lang="es-ES_tradnl" sz="2000" kern="1200" dirty="0" smtClean="0"/>
            <a:t>. </a:t>
          </a:r>
          <a:endParaRPr lang="es-MX" sz="2000" kern="1200" dirty="0"/>
        </a:p>
      </dsp:txBody>
      <dsp:txXfrm>
        <a:off x="0" y="1181569"/>
        <a:ext cx="8280920" cy="1134000"/>
      </dsp:txXfrm>
    </dsp:sp>
    <dsp:sp modelId="{4928A814-641B-42ED-B2BA-C091ADBFD37E}">
      <dsp:nvSpPr>
        <dsp:cNvPr id="0" name=""/>
        <dsp:cNvSpPr/>
      </dsp:nvSpPr>
      <dsp:spPr>
        <a:xfrm>
          <a:off x="414046" y="900951"/>
          <a:ext cx="57966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La Iniciativa de Reforma Financiera propone :</a:t>
          </a:r>
          <a:endParaRPr lang="es-MX" sz="2000" kern="1200" dirty="0"/>
        </a:p>
      </dsp:txBody>
      <dsp:txXfrm>
        <a:off x="442867" y="929772"/>
        <a:ext cx="5739002" cy="532758"/>
      </dsp:txXfrm>
    </dsp:sp>
    <dsp:sp modelId="{DA8C2780-AD1B-49D4-9A4C-697782856D94}">
      <dsp:nvSpPr>
        <dsp:cNvPr id="0" name=""/>
        <dsp:cNvSpPr/>
      </dsp:nvSpPr>
      <dsp:spPr>
        <a:xfrm>
          <a:off x="0" y="2733352"/>
          <a:ext cx="82809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416560" rIns="642691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Expandir el crédito a través de fortalecer el sistema de garantías.</a:t>
          </a:r>
          <a:endParaRPr lang="es-MX" sz="2000" kern="1200" dirty="0"/>
        </a:p>
      </dsp:txBody>
      <dsp:txXfrm>
        <a:off x="0" y="2733352"/>
        <a:ext cx="8280920" cy="1134000"/>
      </dsp:txXfrm>
    </dsp:sp>
    <dsp:sp modelId="{11A2F791-BED2-46BC-A2B8-FD5A77BA7A65}">
      <dsp:nvSpPr>
        <dsp:cNvPr id="0" name=""/>
        <dsp:cNvSpPr/>
      </dsp:nvSpPr>
      <dsp:spPr>
        <a:xfrm>
          <a:off x="414046" y="2438152"/>
          <a:ext cx="57966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Pretende:</a:t>
          </a:r>
          <a:endParaRPr lang="es-MX" sz="2000" kern="1200" dirty="0"/>
        </a:p>
      </dsp:txBody>
      <dsp:txXfrm>
        <a:off x="442867" y="2466973"/>
        <a:ext cx="573900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B72DFB-AEE7-46E4-8AB4-F68E575CC033}" type="datetime1">
              <a:rPr lang="es-MX"/>
              <a:pPr/>
              <a:t>07/05/14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MX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73D45C-8741-4B6C-9470-048DC96D2DA6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41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0BE83-C863-4997-9E86-E5EE3428D792}" type="slidenum">
              <a:rPr lang="es-MX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0BE83-C863-4997-9E86-E5EE3428D792}" type="slidenum">
              <a:rPr lang="es-MX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21920"/>
            <a:ext cx="8814816" cy="208788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17501"/>
            <a:ext cx="8229600" cy="18415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349500"/>
            <a:ext cx="6560234" cy="14605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/>
          <a:p>
            <a:fld id="{4D1F5999-8B22-43A0-BC90-7A1490415058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3CBC6-4E13-438E-82AE-D9570CE910B9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/>
          <a:p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6A20-A8F1-40EE-9B91-8194D4A379BB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C5AD-2EAE-4DEF-A844-DF0D5718D340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B165-B5EB-4FD5-9F11-F7F68659F133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91E3-4136-4644-9AE4-5BBE2980C208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29D3-36C0-4BCD-849D-EB6366149BB9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2060-028A-43F9-858F-B6E21609EF10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2722880"/>
            <a:ext cx="74066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15192"/>
            <a:ext cx="7772400" cy="2275840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739761"/>
            <a:ext cx="7772400" cy="1258093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/>
          <a:p>
            <a:fld id="{0A70E2A9-6DEB-4C14-87C6-334C2978B439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4C4427-0E5C-455B-A496-24E88857735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/>
          <a:p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D3D8-6D72-43C7-A79F-F78DB2BF05EE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/>
          <a:p>
            <a:fld id="{C1920969-3675-457E-A50E-C83685D76F2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9957"/>
            <a:ext cx="82296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28480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2848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5110-D370-4611-958C-C46BAC7882F4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/>
          <a:p>
            <a:fld id="{EB9FA2DF-4A84-4AED-9F5B-5C00DE7BB0A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1015"/>
            <a:ext cx="8229600" cy="9525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8041-2CBC-44E9-A9D3-9A970410EA8D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A4F8-ED86-49C6-9557-87BF70A1437A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B1EF-0BBD-4A2B-9F99-74E6F4AC6DCE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98E-BD2F-4C0E-AF0C-4565772135E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881380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254000"/>
            <a:ext cx="3931920" cy="635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922967"/>
            <a:ext cx="3931920" cy="889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1841500"/>
            <a:ext cx="8666456" cy="331470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/>
          <a:p>
            <a:fld id="{52063B22-DF2B-45E6-8D70-77C0CAED1BD9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C6E54-7446-43A1-AE40-87F595A7068E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/>
          <a:p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3937000"/>
            <a:ext cx="5486400" cy="55378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4490780"/>
            <a:ext cx="5486400" cy="76021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08220"/>
            <a:ext cx="8534400" cy="36195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/>
          <a:p>
            <a:fld id="{5B11A303-C4F4-41AB-BD87-7C55609A9847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C8FB9B-4969-436D-8600-E471B4452AFB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/>
          <a:p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22571"/>
            <a:ext cx="8810846" cy="54711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5334000"/>
            <a:ext cx="4212264" cy="22860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5334000"/>
            <a:ext cx="3002280" cy="22860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866298EE-2305-45C6-BB30-BFC630362AA3}" type="datetime1">
              <a:rPr lang="es-MX" smtClean="0"/>
              <a:pPr/>
              <a:t>07/05/14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5428807"/>
            <a:ext cx="464288" cy="22860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E05EA8E2-981D-4D89-81B2-89B23123D430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11280"/>
            <a:ext cx="8229600" cy="952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371864"/>
            <a:ext cx="8229600" cy="3771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10" y="0"/>
            <a:ext cx="934222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12701" y="817563"/>
            <a:ext cx="8880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_tradnl" sz="1600" b="1">
              <a:latin typeface="Georgia" charset="0"/>
            </a:endParaRPr>
          </a:p>
          <a:p>
            <a:pPr algn="just"/>
            <a:endParaRPr lang="es-ES_tradnl" sz="2800" b="1">
              <a:latin typeface="Georgia" charset="0"/>
            </a:endParaRPr>
          </a:p>
          <a:p>
            <a:pPr algn="just"/>
            <a:endParaRPr lang="es-ES_tradnl" sz="2800" b="1">
              <a:latin typeface="Georgia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23851" y="817563"/>
            <a:ext cx="8569325" cy="3810000"/>
          </a:xfrm>
        </p:spPr>
        <p:txBody>
          <a:bodyPr>
            <a:normAutofit fontScale="85000" lnSpcReduction="20000"/>
          </a:bodyPr>
          <a:lstStyle/>
          <a:p>
            <a:pPr marL="107950" indent="0" algn="ctr" eaLnBrk="1" hangingPunct="1">
              <a:buNone/>
            </a:pPr>
            <a:r>
              <a:rPr lang="es-MX" sz="5400" b="1" dirty="0" smtClean="0">
                <a:latin typeface="Times New Roman" charset="0"/>
                <a:cs typeface="Times New Roman" charset="0"/>
              </a:rPr>
              <a:t>”A que responden las reformas estructurales“</a:t>
            </a:r>
          </a:p>
          <a:p>
            <a:pPr marL="107950" indent="0" algn="ctr" eaLnBrk="1" hangingPunct="1">
              <a:buNone/>
            </a:pPr>
            <a:endParaRPr lang="es-ES_tradnl" sz="4000" b="1" dirty="0" smtClean="0">
              <a:latin typeface="Times New Roman" charset="0"/>
              <a:cs typeface="Times New Roman" charset="0"/>
            </a:endParaRP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dirty="0" smtClean="0">
                <a:latin typeface="Times New Roman" charset="0"/>
                <a:cs typeface="Times New Roman" charset="0"/>
              </a:rPr>
              <a:t>Arturo Huerta González</a:t>
            </a: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dirty="0" smtClean="0">
                <a:latin typeface="Times New Roman" charset="0"/>
                <a:cs typeface="Times New Roman" charset="0"/>
              </a:rPr>
              <a:t>Posgrado de Economía  </a:t>
            </a:r>
          </a:p>
          <a:p>
            <a:pPr marL="107950" indent="0" algn="ctr" eaLnBrk="1" hangingPunct="1">
              <a:buFont typeface="Wingdings 3" charset="2"/>
              <a:buNone/>
            </a:pPr>
            <a:endParaRPr lang="es-ES_tradnl" b="1" dirty="0" smtClean="0">
              <a:latin typeface="Times New Roman" charset="0"/>
              <a:cs typeface="Times New Roman" charset="0"/>
            </a:endParaRP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dirty="0" smtClean="0">
                <a:latin typeface="Times New Roman" charset="0"/>
                <a:cs typeface="Times New Roman" charset="0"/>
              </a:rPr>
              <a:t>4º Congreso de los Alumnos de Posgrado, UNAM</a:t>
            </a: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sz="4000" b="1" dirty="0" smtClean="0">
                <a:latin typeface="Times New Roman" charset="0"/>
                <a:cs typeface="Times New Roman" charset="0"/>
              </a:rPr>
              <a:t>                                                                    </a:t>
            </a:r>
          </a:p>
          <a:p>
            <a:pPr marL="107950" indent="0" algn="r" eaLnBrk="1" hangingPunct="1">
              <a:buFont typeface="Wingdings 3" charset="2"/>
              <a:buNone/>
            </a:pPr>
            <a:r>
              <a:rPr lang="es-MX" sz="2800" b="1" dirty="0" smtClean="0">
                <a:latin typeface="Times New Roman" charset="0"/>
                <a:cs typeface="Times New Roman" charset="0"/>
              </a:rPr>
              <a:t>Abril 23, 24 25, 2014</a:t>
            </a:r>
            <a:endParaRPr lang="es-ES_tradnl" sz="2800" b="1" dirty="0" smtClean="0">
              <a:latin typeface="Times New Roman" charset="0"/>
              <a:cs typeface="Times New Roman" charset="0"/>
            </a:endParaRPr>
          </a:p>
          <a:p>
            <a:pPr marL="107950" indent="0"/>
            <a:endParaRPr lang="es-MX" sz="4000" dirty="0" smtClean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737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3205"/>
            <a:ext cx="8229600" cy="628121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Reforma Financiera</a:t>
            </a:r>
            <a:r>
              <a:rPr lang="es-MX" dirty="0" smtClean="0"/>
              <a:t>: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16208451"/>
              </p:ext>
            </p:extLst>
          </p:nvPr>
        </p:nvGraphicFramePr>
        <p:xfrm>
          <a:off x="467544" y="841276"/>
          <a:ext cx="828092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2902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Diagnóstico: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24649383"/>
              </p:ext>
            </p:extLst>
          </p:nvPr>
        </p:nvGraphicFramePr>
        <p:xfrm>
          <a:off x="467544" y="697260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4513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347864" y="937287"/>
            <a:ext cx="5544616" cy="42189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¿Cómo va a promover el crédito al sector </a:t>
            </a:r>
            <a: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productivo, sin </a:t>
            </a:r>
            <a:r>
              <a:rPr lang="es-MX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analizar previamente del porque la banca no le presta a dicho sector</a:t>
            </a:r>
            <a: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marL="0" indent="0" algn="just">
              <a:buNone/>
            </a:pPr>
            <a: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se incrementará el crédito, ni se reducirá su costo, mientras siga la política macroeconómica de estabilidad.</a:t>
            </a:r>
            <a:r>
              <a:rPr lang="es-MX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MX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73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8418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7234"/>
            <a:ext cx="8229600" cy="628121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La Reforma contempla cuatro </a:t>
            </a:r>
            <a:r>
              <a:rPr lang="es-ES_tradnl" dirty="0" smtClean="0"/>
              <a:t>ejes:</a:t>
            </a:r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48885975"/>
              </p:ext>
            </p:extLst>
          </p:nvPr>
        </p:nvGraphicFramePr>
        <p:xfrm>
          <a:off x="107504" y="769268"/>
          <a:ext cx="88569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7209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66200901"/>
              </p:ext>
            </p:extLst>
          </p:nvPr>
        </p:nvGraphicFramePr>
        <p:xfrm>
          <a:off x="107504" y="26521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4186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62361195"/>
              </p:ext>
            </p:extLst>
          </p:nvPr>
        </p:nvGraphicFramePr>
        <p:xfrm>
          <a:off x="179512" y="121196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4411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26526436"/>
              </p:ext>
            </p:extLst>
          </p:nvPr>
        </p:nvGraphicFramePr>
        <p:xfrm>
          <a:off x="179512" y="19320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0771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4294967295"/>
          </p:nvPr>
        </p:nvSpPr>
        <p:spPr>
          <a:xfrm>
            <a:off x="1" y="121709"/>
            <a:ext cx="8435975" cy="4983428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/>
              <a:t>La Reforma Financiera no presenta lineamientos de política económica que puedan viabilizar la expansión crediticia y la reducción de su costo</a:t>
            </a:r>
            <a:r>
              <a:rPr lang="es-ES_tradnl" sz="2400" dirty="0"/>
              <a:t>. </a:t>
            </a:r>
            <a:endParaRPr lang="es-ES_tradnl" sz="2400" dirty="0" smtClean="0"/>
          </a:p>
          <a:p>
            <a:pPr algn="ctr"/>
            <a:r>
              <a:rPr lang="es-ES_tradnl" sz="2400" b="1" dirty="0" smtClean="0"/>
              <a:t>La </a:t>
            </a:r>
            <a:r>
              <a:rPr lang="es-ES_tradnl" sz="2400" b="1" dirty="0"/>
              <a:t>tasa de interés no podrá reducirse mientras el banco central siga priorizando la estabilidad del tipo de cambio</a:t>
            </a:r>
            <a:r>
              <a:rPr lang="es-ES_tradnl" sz="2400" dirty="0"/>
              <a:t>.</a:t>
            </a:r>
            <a:endParaRPr lang="es-MX" sz="2400" dirty="0"/>
          </a:p>
          <a:p>
            <a:pPr algn="ctr"/>
            <a:r>
              <a:rPr lang="es-ES_tradnl" sz="2400" b="1" dirty="0"/>
              <a:t>No hay ninguna propuesta de política económica tendiente a mejorar el ingreso de los sectores </a:t>
            </a:r>
            <a:r>
              <a:rPr lang="es-ES_tradnl" sz="2400" b="1" dirty="0" smtClean="0"/>
              <a:t>productivos</a:t>
            </a:r>
            <a:r>
              <a:rPr lang="es-ES_tradnl" sz="2400" dirty="0" smtClean="0"/>
              <a:t>.</a:t>
            </a:r>
            <a:endParaRPr lang="es-MX" sz="2400" dirty="0" smtClean="0"/>
          </a:p>
          <a:p>
            <a:pPr algn="ctr">
              <a:buNone/>
            </a:pPr>
            <a:endParaRPr lang="es-MX" sz="2400" dirty="0" smtClean="0"/>
          </a:p>
          <a:p>
            <a:pPr algn="ctr"/>
            <a:r>
              <a:rPr lang="es-ES_tradnl" sz="2400" b="1" dirty="0" smtClean="0"/>
              <a:t>La </a:t>
            </a:r>
            <a:r>
              <a:rPr lang="es-ES_tradnl" sz="2400" b="1" dirty="0"/>
              <a:t>solución no es que les otorguen créditos, pues ello no resuelve sus problemas de sobreendeudamiento (lo incrementa), y de insolvencia. Necesitan que se les reduzca su </a:t>
            </a:r>
            <a:r>
              <a:rPr lang="es-ES_tradnl" sz="2000" b="1" dirty="0"/>
              <a:t>deuda, y que se reactive el mercado para ver incrementados sus </a:t>
            </a:r>
            <a:r>
              <a:rPr lang="es-ES_tradnl" sz="2000" b="1" dirty="0" smtClean="0"/>
              <a:t>ingresos.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621581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" y="264584"/>
            <a:ext cx="8291513" cy="51858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_tradnl" sz="3400" b="1" dirty="0" smtClean="0"/>
              <a:t>La </a:t>
            </a:r>
            <a:r>
              <a:rPr lang="es-ES_tradnl" sz="3400" b="1" dirty="0"/>
              <a:t>supuesta fortaleza bancaria de la cual habla la Reforma Financiera, tiende a debilitarse ante el recrudecimiento de los problemas de </a:t>
            </a:r>
            <a:r>
              <a:rPr lang="es-ES_tradnl" sz="3400" b="1" dirty="0" smtClean="0"/>
              <a:t>insolvencia</a:t>
            </a:r>
            <a:r>
              <a:rPr lang="es-ES_tradnl" sz="3400" dirty="0" smtClean="0"/>
              <a:t>.</a:t>
            </a:r>
            <a:endParaRPr lang="es-MX" sz="3400" dirty="0"/>
          </a:p>
          <a:p>
            <a:pPr algn="ctr"/>
            <a:r>
              <a:rPr lang="es-ES_tradnl" sz="3400" b="1" dirty="0"/>
              <a:t>La banca de desarrollo</a:t>
            </a:r>
            <a:r>
              <a:rPr lang="es-ES_tradnl" sz="3400" dirty="0"/>
              <a:t> </a:t>
            </a:r>
            <a:r>
              <a:rPr lang="es-ES_tradnl" sz="3400" b="1" dirty="0" smtClean="0"/>
              <a:t>debe actuar</a:t>
            </a:r>
            <a:r>
              <a:rPr lang="es-ES_tradnl" sz="3400" dirty="0" smtClean="0"/>
              <a:t> a </a:t>
            </a:r>
            <a:r>
              <a:rPr lang="es-ES_tradnl" sz="3400" b="1" dirty="0" smtClean="0"/>
              <a:t>favor </a:t>
            </a:r>
            <a:r>
              <a:rPr lang="es-ES_tradnl" sz="3400" b="1" dirty="0"/>
              <a:t>de sectores estratégicos y prioritarios,</a:t>
            </a:r>
            <a:r>
              <a:rPr lang="es-ES_tradnl" sz="3400" b="1" dirty="0" smtClean="0"/>
              <a:t> del </a:t>
            </a:r>
            <a:r>
              <a:rPr lang="es-ES_tradnl" sz="3400" b="1" dirty="0"/>
              <a:t>desarrollo tecnológico e incremento de la productividad,</a:t>
            </a:r>
            <a:r>
              <a:rPr lang="es-ES_tradnl" sz="3400" b="1" dirty="0" smtClean="0"/>
              <a:t> del </a:t>
            </a:r>
            <a:r>
              <a:rPr lang="es-ES_tradnl" sz="3400" b="1" dirty="0"/>
              <a:t>desarrollo regional,</a:t>
            </a:r>
            <a:r>
              <a:rPr lang="es-ES_tradnl" sz="3400" b="1" dirty="0" smtClean="0"/>
              <a:t> de </a:t>
            </a:r>
            <a:r>
              <a:rPr lang="es-ES_tradnl" sz="3400" b="1" dirty="0"/>
              <a:t>sectores productivos con altos encadenamientos productivos </a:t>
            </a:r>
            <a:r>
              <a:rPr lang="es-ES_tradnl" sz="3400" b="1" dirty="0" smtClean="0"/>
              <a:t>internos</a:t>
            </a:r>
            <a:r>
              <a:rPr lang="es-ES_tradnl" sz="3400" dirty="0" smtClean="0"/>
              <a:t>.</a:t>
            </a:r>
            <a:endParaRPr lang="es-MX" sz="3400" dirty="0"/>
          </a:p>
          <a:p>
            <a:pPr algn="ctr"/>
            <a:r>
              <a:rPr lang="es-ES_tradnl" sz="3400" b="1" dirty="0"/>
              <a:t>Mientras no se intervenga y regule a la banca y a los mercados financieros para que éstos actúen a favor de lo productivo y del empleo, continuarán las prácticas especulativas de tales mercados, y la disfuncionalidad de dicho sector a favor del crecimiento y del </a:t>
            </a:r>
            <a:r>
              <a:rPr lang="es-ES_tradnl" sz="3400" b="1" dirty="0" smtClean="0"/>
              <a:t>empleo</a:t>
            </a:r>
            <a:r>
              <a:rPr lang="es-ES_tradnl" sz="3400" dirty="0" smtClean="0"/>
              <a:t>.</a:t>
            </a:r>
            <a:endParaRPr lang="es-MX" sz="3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44602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Reforma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Hacendaria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. Mayor progresividad en el ISR</a:t>
            </a:r>
          </a:p>
          <a:p>
            <a:pPr lvl="1"/>
            <a:r>
              <a:rPr lang="es-ES" dirty="0"/>
              <a:t>Impuesto a las ganancias de capital en 10%</a:t>
            </a:r>
          </a:p>
          <a:p>
            <a:pPr lvl="1"/>
            <a:r>
              <a:rPr lang="es-ES" dirty="0"/>
              <a:t>Eliminar ¾ partes de los tratamientos preferenciales y la mitad de los regímenes </a:t>
            </a:r>
            <a:r>
              <a:rPr lang="es-ES" dirty="0" smtClean="0"/>
              <a:t>especiales (reducción de subsidios tributarios)</a:t>
            </a:r>
          </a:p>
          <a:p>
            <a:pPr lvl="1"/>
            <a:r>
              <a:rPr lang="es-ES" dirty="0"/>
              <a:t>Desaparece el IETU, así como el impuesto a los depósitos en efectivo.</a:t>
            </a:r>
          </a:p>
          <a:p>
            <a:pPr lvl="1"/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976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65317895"/>
              </p:ext>
            </p:extLst>
          </p:nvPr>
        </p:nvGraphicFramePr>
        <p:xfrm>
          <a:off x="395536" y="908844"/>
          <a:ext cx="8496944" cy="452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1 CuadroTexto"/>
          <p:cNvSpPr txBox="1">
            <a:spLocks noChangeArrowheads="1"/>
          </p:cNvSpPr>
          <p:nvPr/>
        </p:nvSpPr>
        <p:spPr bwMode="auto">
          <a:xfrm>
            <a:off x="250825" y="216959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>
                <a:latin typeface="Georgia" charset="0"/>
              </a:rPr>
              <a:t>¿A qué han respondido las reformas estructurales?</a:t>
            </a:r>
            <a:endParaRPr lang="es-MX" sz="2800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2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337220"/>
            <a:ext cx="4172272" cy="495029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Desaparece el régimen de consolidación fiscal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Homologa el IVA en la </a:t>
            </a:r>
            <a:r>
              <a:rPr lang="es-ES" dirty="0" smtClean="0"/>
              <a:t>frontera</a:t>
            </a:r>
          </a:p>
          <a:p>
            <a:endParaRPr lang="es-ES" dirty="0"/>
          </a:p>
          <a:p>
            <a:r>
              <a:rPr lang="es-ES" dirty="0"/>
              <a:t>Limita deducciones personales al 10% del ingreso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Impuesto ecológico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IVA a </a:t>
            </a:r>
            <a:r>
              <a:rPr lang="es-ES" dirty="0" smtClean="0"/>
              <a:t>refrescos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Cobro </a:t>
            </a:r>
            <a:r>
              <a:rPr lang="es-ES" dirty="0"/>
              <a:t>de derechos al sector minero.</a:t>
            </a:r>
          </a:p>
          <a:p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337220"/>
            <a:ext cx="3898776" cy="495029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Eliminar la deducción inmediata de la inversión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Trabajar con gasto público deficitario del 1.5% del PIB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Estima aumentar la recaudación en 1.4% del PIB hasta 3% en 2018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Seguro de desempleo.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669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5332"/>
            <a:ext cx="4258816" cy="379816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Crecimiento </a:t>
            </a:r>
            <a:r>
              <a:rPr lang="es-ES" dirty="0"/>
              <a:t>económico</a:t>
            </a:r>
          </a:p>
          <a:p>
            <a:r>
              <a:rPr lang="es-ES" dirty="0"/>
              <a:t>Equidad tributaria. Progresividad en el pago de impuestos.</a:t>
            </a:r>
          </a:p>
          <a:p>
            <a:r>
              <a:rPr lang="es-ES" dirty="0"/>
              <a:t>Ampliar servicios de seguridad social.</a:t>
            </a:r>
          </a:p>
          <a:p>
            <a:r>
              <a:rPr lang="es-ES" dirty="0"/>
              <a:t>Incentivar recaudación en Estados y Municipios.</a:t>
            </a:r>
          </a:p>
          <a:p>
            <a:r>
              <a:rPr lang="es-ES" dirty="0"/>
              <a:t>Fortalecer a Pemex.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7380"/>
            <a:ext cx="43053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523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Su inoperatividad </a:t>
            </a:r>
            <a:endParaRPr lang="es-MX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4294967295"/>
          </p:nvPr>
        </p:nvGraphicFramePr>
        <p:xfrm>
          <a:off x="251520" y="1201316"/>
          <a:ext cx="8280400" cy="410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Reforma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energética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Diagnóstico</a:t>
            </a:r>
          </a:p>
          <a:p>
            <a:pPr lvl="1"/>
            <a:r>
              <a:rPr lang="es-ES" dirty="0"/>
              <a:t>Disminución de la producción y de las exportaciones de crudo y gas.</a:t>
            </a:r>
          </a:p>
          <a:p>
            <a:pPr lvl="1"/>
            <a:r>
              <a:rPr lang="es-ES" dirty="0"/>
              <a:t>Aumento de importaciones de gasolina, gas, y petroquímicos.</a:t>
            </a:r>
          </a:p>
          <a:p>
            <a:pPr lvl="1"/>
            <a:r>
              <a:rPr lang="es-ES" dirty="0"/>
              <a:t>No tenemos capacidad de exploración en aguas profundas.</a:t>
            </a:r>
          </a:p>
          <a:p>
            <a:pPr lvl="1"/>
            <a:r>
              <a:rPr lang="es-ES" dirty="0"/>
              <a:t>Los yacimientos son más costosos que en el pasado.</a:t>
            </a:r>
          </a:p>
          <a:p>
            <a:pPr lvl="1"/>
            <a:r>
              <a:rPr lang="es-ES" dirty="0"/>
              <a:t>Pemex altamente endeudado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25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Propuesta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 lvl="1"/>
            <a:r>
              <a:rPr lang="es-ES" dirty="0"/>
              <a:t>Que Pemex no siga asumiendo todo el riesgo de la inversión.</a:t>
            </a:r>
          </a:p>
          <a:p>
            <a:pPr lvl="1"/>
            <a:r>
              <a:rPr lang="es-ES" dirty="0"/>
              <a:t>Contratos de ganancia compartida</a:t>
            </a:r>
          </a:p>
          <a:p>
            <a:pPr lvl="1"/>
            <a:r>
              <a:rPr lang="es-ES" dirty="0"/>
              <a:t>Apertura a la competencia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Se apuesta al petróleo para mejorar el sector externo y sector público 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ES" dirty="0"/>
              <a:t>Apertura a terceros en la cadena productiva</a:t>
            </a:r>
          </a:p>
          <a:p>
            <a:pPr lvl="1"/>
            <a:r>
              <a:rPr lang="es-ES" dirty="0"/>
              <a:t>Fortalecer a Pemex para que pueda competir.</a:t>
            </a:r>
          </a:p>
          <a:p>
            <a:pPr lvl="1"/>
            <a:r>
              <a:rPr lang="es-ES" dirty="0"/>
              <a:t>Dar certeza jurídica a los inversionistas.</a:t>
            </a:r>
          </a:p>
          <a:p>
            <a:pPr lvl="1"/>
            <a:r>
              <a:rPr lang="es-ES" dirty="0"/>
              <a:t>Régimen fiscal igual a todos los jugadores de la industria petrolera.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65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Permitirá </a:t>
            </a:r>
            <a:r>
              <a:rPr lang="es-ES" dirty="0"/>
              <a:t>incrementar la recaudación.</a:t>
            </a:r>
          </a:p>
          <a:p>
            <a:r>
              <a:rPr lang="es-ES" dirty="0"/>
              <a:t>Pemex es el ancla de las finanzas públicas.</a:t>
            </a:r>
          </a:p>
          <a:p>
            <a:r>
              <a:rPr lang="es-ES" dirty="0"/>
              <a:t>Permitirá reducir costos y precios, e incrementar competitividad.</a:t>
            </a:r>
          </a:p>
          <a:p>
            <a:r>
              <a:rPr lang="es-ES" dirty="0"/>
              <a:t>Redundará en mayor crecimiento económico</a:t>
            </a:r>
          </a:p>
          <a:p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52977"/>
            <a:ext cx="432833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09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552" y="1273324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Deja de ser sector estratégico</a:t>
            </a:r>
            <a:endParaRPr lang="es-MX" dirty="0"/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467544" y="997293"/>
          <a:ext cx="8208912" cy="366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467544" y="457233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467544" y="817274"/>
          <a:ext cx="8208912" cy="390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0442957"/>
              </p:ext>
            </p:extLst>
          </p:nvPr>
        </p:nvGraphicFramePr>
        <p:xfrm>
          <a:off x="179512" y="-382860"/>
          <a:ext cx="878497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10" y="0"/>
            <a:ext cx="934222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12701" y="817563"/>
            <a:ext cx="8880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_tradnl" sz="1600" b="1">
              <a:latin typeface="Georgia" charset="0"/>
            </a:endParaRPr>
          </a:p>
          <a:p>
            <a:pPr algn="just"/>
            <a:endParaRPr lang="es-ES_tradnl" sz="2800" b="1">
              <a:latin typeface="Georgia" charset="0"/>
            </a:endParaRPr>
          </a:p>
          <a:p>
            <a:pPr algn="just"/>
            <a:endParaRPr lang="es-ES_tradnl" sz="2800" b="1">
              <a:latin typeface="Georgia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23851" y="817563"/>
            <a:ext cx="8569325" cy="3810000"/>
          </a:xfrm>
        </p:spPr>
        <p:txBody>
          <a:bodyPr>
            <a:normAutofit fontScale="92500" lnSpcReduction="20000"/>
          </a:bodyPr>
          <a:lstStyle/>
          <a:p>
            <a:pPr marL="107950" indent="0" algn="ctr" eaLnBrk="1" hangingPunct="1">
              <a:buNone/>
            </a:pPr>
            <a:r>
              <a:rPr lang="es-MX" sz="5400" b="1" dirty="0" smtClean="0">
                <a:latin typeface="Times New Roman" charset="0"/>
                <a:cs typeface="Times New Roman" charset="0"/>
              </a:rPr>
              <a:t>”A que responden las reformas estructurales“</a:t>
            </a:r>
          </a:p>
          <a:p>
            <a:pPr marL="107950" indent="0" algn="ctr" eaLnBrk="1" hangingPunct="1">
              <a:buNone/>
            </a:pPr>
            <a:endParaRPr lang="es-ES_tradnl" sz="4000" b="1" dirty="0" smtClean="0">
              <a:latin typeface="Times New Roman" charset="0"/>
              <a:cs typeface="Times New Roman" charset="0"/>
            </a:endParaRP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dirty="0" smtClean="0">
                <a:latin typeface="Times New Roman" charset="0"/>
                <a:cs typeface="Times New Roman" charset="0"/>
              </a:rPr>
              <a:t>Arturo Huerta González</a:t>
            </a: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dirty="0" smtClean="0">
                <a:latin typeface="Times New Roman" charset="0"/>
                <a:cs typeface="Times New Roman" charset="0"/>
              </a:rPr>
              <a:t>Posgrado de </a:t>
            </a:r>
            <a:r>
              <a:rPr lang="es-ES_tradnl" b="1" smtClean="0">
                <a:latin typeface="Times New Roman" charset="0"/>
                <a:cs typeface="Times New Roman" charset="0"/>
              </a:rPr>
              <a:t>Economía </a:t>
            </a:r>
          </a:p>
          <a:p>
            <a:pPr marL="107950" indent="0" algn="ctr" eaLnBrk="1" hangingPunct="1">
              <a:buFont typeface="Wingdings 3" charset="2"/>
              <a:buNone/>
            </a:pPr>
            <a:r>
              <a:rPr lang="es-ES_tradnl" b="1" smtClean="0">
                <a:latin typeface="Times New Roman" charset="0"/>
                <a:cs typeface="Times New Roman" charset="0"/>
              </a:rPr>
              <a:t>4º </a:t>
            </a:r>
            <a:r>
              <a:rPr lang="es-ES_tradnl" b="1" dirty="0" smtClean="0">
                <a:latin typeface="Times New Roman" charset="0"/>
                <a:cs typeface="Times New Roman" charset="0"/>
              </a:rPr>
              <a:t>Congreso de los Alumnos </a:t>
            </a:r>
            <a:r>
              <a:rPr lang="es-ES_tradnl" b="1" smtClean="0">
                <a:latin typeface="Times New Roman" charset="0"/>
                <a:cs typeface="Times New Roman" charset="0"/>
              </a:rPr>
              <a:t>de Posgrado, UNAM</a:t>
            </a:r>
          </a:p>
          <a:p>
            <a:pPr marL="107950" indent="0" algn="ctr" eaLnBrk="1" hangingPunct="1">
              <a:buFont typeface="Wingdings 3" charset="2"/>
              <a:buNone/>
            </a:pPr>
            <a:endParaRPr lang="es-ES_tradnl" sz="4000" b="1" dirty="0" smtClean="0">
              <a:latin typeface="Times New Roman" charset="0"/>
              <a:cs typeface="Times New Roman" charset="0"/>
            </a:endParaRPr>
          </a:p>
          <a:p>
            <a:pPr marL="107950" indent="0" algn="r" eaLnBrk="1" hangingPunct="1">
              <a:buFont typeface="Wingdings 3" charset="2"/>
              <a:buNone/>
            </a:pPr>
            <a:r>
              <a:rPr lang="es-MX" sz="2800" b="1" dirty="0" smtClean="0">
                <a:latin typeface="Times New Roman" charset="0"/>
                <a:cs typeface="Times New Roman" charset="0"/>
              </a:rPr>
              <a:t>Abril 23, 24 y 25, 2014</a:t>
            </a:r>
            <a:endParaRPr lang="es-ES_tradnl" sz="2800" b="1" dirty="0" smtClean="0">
              <a:latin typeface="Times New Roman" charset="0"/>
              <a:cs typeface="Times New Roman" charset="0"/>
            </a:endParaRPr>
          </a:p>
          <a:p>
            <a:pPr marL="107950" indent="0"/>
            <a:endParaRPr lang="es-MX" sz="4000" dirty="0" smtClean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021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40949157"/>
              </p:ext>
            </p:extLst>
          </p:nvPr>
        </p:nvGraphicFramePr>
        <p:xfrm>
          <a:off x="395536" y="908845"/>
          <a:ext cx="8208912" cy="446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1 CuadroTexto"/>
          <p:cNvSpPr txBox="1">
            <a:spLocks noChangeArrowheads="1"/>
          </p:cNvSpPr>
          <p:nvPr/>
        </p:nvSpPr>
        <p:spPr bwMode="auto">
          <a:xfrm>
            <a:off x="250825" y="216959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>
                <a:latin typeface="Georgia" charset="0"/>
              </a:rPr>
              <a:t>Reformas estructurales encaminadas a:</a:t>
            </a:r>
            <a:endParaRPr lang="es-MX" sz="3200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16755060"/>
              </p:ext>
            </p:extLst>
          </p:nvPr>
        </p:nvGraphicFramePr>
        <p:xfrm>
          <a:off x="0" y="277213"/>
          <a:ext cx="9144000" cy="543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72514265"/>
              </p:ext>
            </p:extLst>
          </p:nvPr>
        </p:nvGraphicFramePr>
        <p:xfrm>
          <a:off x="395536" y="217207"/>
          <a:ext cx="8496944" cy="528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954609725"/>
              </p:ext>
            </p:extLst>
          </p:nvPr>
        </p:nvGraphicFramePr>
        <p:xfrm>
          <a:off x="395536" y="217207"/>
          <a:ext cx="8496944" cy="528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982713334"/>
              </p:ext>
            </p:extLst>
          </p:nvPr>
        </p:nvGraphicFramePr>
        <p:xfrm>
          <a:off x="284230" y="1357333"/>
          <a:ext cx="8208912" cy="366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1 CuadroTexto"/>
          <p:cNvSpPr txBox="1">
            <a:spLocks noChangeArrowheads="1"/>
          </p:cNvSpPr>
          <p:nvPr/>
        </p:nvSpPr>
        <p:spPr bwMode="auto">
          <a:xfrm>
            <a:off x="250825" y="216958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MX" sz="3600">
                <a:latin typeface="Georgia" charset="0"/>
              </a:rPr>
              <a:t>La autonomía del banco central le quitó el monopolio del dinero al gobierno.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255248767"/>
              </p:ext>
            </p:extLst>
          </p:nvPr>
        </p:nvGraphicFramePr>
        <p:xfrm>
          <a:off x="625253" y="1164807"/>
          <a:ext cx="8142279" cy="455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1 CuadroTexto"/>
          <p:cNvSpPr txBox="1">
            <a:spLocks noChangeArrowheads="1"/>
          </p:cNvSpPr>
          <p:nvPr/>
        </p:nvSpPr>
        <p:spPr bwMode="auto">
          <a:xfrm>
            <a:off x="246063" y="96573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MX" sz="2800" dirty="0">
                <a:latin typeface="Georgia" charset="0"/>
              </a:rPr>
              <a:t>No será con las reformas estructurales, como se avanzará hacia un desarrollo sostenido</a:t>
            </a:r>
            <a:r>
              <a:rPr lang="es-MX" sz="3200" dirty="0">
                <a:latin typeface="Georgia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47607" y="270361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47607" y="270361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 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2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1661</TotalTime>
  <Words>1650</Words>
  <Application>Microsoft Macintosh PowerPoint</Application>
  <PresentationFormat>Presentación en pantalla (16:10)</PresentationFormat>
  <Paragraphs>159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Fundición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Reforma Financiera:</vt:lpstr>
      <vt:lpstr>Diagnóstico: </vt:lpstr>
      <vt:lpstr>Presentación de PowerPoint</vt:lpstr>
      <vt:lpstr>La Reforma contempla cuatro ejes: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Reforma Hacendaria</vt:lpstr>
      <vt:lpstr>Presentación de PowerPoint</vt:lpstr>
      <vt:lpstr>Objetivos</vt:lpstr>
      <vt:lpstr>Su inoperatividad </vt:lpstr>
      <vt:lpstr>Reforma energética</vt:lpstr>
      <vt:lpstr>Propuesta</vt:lpstr>
      <vt:lpstr>Objetivos</vt:lpstr>
      <vt:lpstr>Deja de ser sector estratégico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Eduardo Vega </cp:lastModifiedBy>
  <cp:revision>129</cp:revision>
  <dcterms:created xsi:type="dcterms:W3CDTF">2014-04-21T15:28:51Z</dcterms:created>
  <dcterms:modified xsi:type="dcterms:W3CDTF">2014-05-07T13:25:03Z</dcterms:modified>
</cp:coreProperties>
</file>