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9" r:id="rId3"/>
    <p:sldId id="260" r:id="rId4"/>
    <p:sldId id="261" r:id="rId5"/>
    <p:sldId id="264" r:id="rId6"/>
    <p:sldId id="278" r:id="rId7"/>
    <p:sldId id="263" r:id="rId8"/>
    <p:sldId id="269" r:id="rId9"/>
    <p:sldId id="266" r:id="rId10"/>
    <p:sldId id="267" r:id="rId11"/>
    <p:sldId id="270" r:id="rId12"/>
    <p:sldId id="271" r:id="rId13"/>
    <p:sldId id="272" r:id="rId14"/>
    <p:sldId id="274" r:id="rId15"/>
    <p:sldId id="275" r:id="rId16"/>
    <p:sldId id="276" r:id="rId17"/>
    <p:sldId id="279" r:id="rId18"/>
    <p:sldId id="277" r:id="rId19"/>
  </p:sldIdLst>
  <p:sldSz cx="9144000" cy="6858000" type="screen4x3"/>
  <p:notesSz cx="9296400" cy="7010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735" autoAdjust="0"/>
    <p:restoredTop sz="94660"/>
  </p:normalViewPr>
  <p:slideViewPr>
    <p:cSldViewPr>
      <p:cViewPr varScale="1">
        <p:scale>
          <a:sx n="66" d="100"/>
          <a:sy n="66" d="100"/>
        </p:scale>
        <p:origin x="-806" y="-82"/>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394E0FD9-0FD6-4D78-AF7D-B4F70F816671}" type="datetimeFigureOut">
              <a:rPr lang="en-US" smtClean="0"/>
              <a:t>5/7/2014</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C02F4C0E-C234-4B62-B010-DC973ECA9807}" type="slidenum">
              <a:rPr lang="en-US" smtClean="0"/>
              <a:t>‹#›</a:t>
            </a:fld>
            <a:endParaRPr lang="en-US"/>
          </a:p>
        </p:txBody>
      </p:sp>
    </p:spTree>
    <p:extLst>
      <p:ext uri="{BB962C8B-B14F-4D97-AF65-F5344CB8AC3E}">
        <p14:creationId xmlns:p14="http://schemas.microsoft.com/office/powerpoint/2010/main" val="2877209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CC9CC77C-6495-4918-AA19-02CC820F47E1}" type="datetimeFigureOut">
              <a:rPr lang="en-US" smtClean="0"/>
              <a:t>5/7/2014</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76E33A91-02AC-4FDC-AD79-BDEC4760C72F}" type="slidenum">
              <a:rPr lang="en-US" smtClean="0"/>
              <a:t>‹#›</a:t>
            </a:fld>
            <a:endParaRPr lang="en-US"/>
          </a:p>
        </p:txBody>
      </p:sp>
    </p:spTree>
    <p:extLst>
      <p:ext uri="{BB962C8B-B14F-4D97-AF65-F5344CB8AC3E}">
        <p14:creationId xmlns:p14="http://schemas.microsoft.com/office/powerpoint/2010/main" val="1665592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mtClean="0"/>
              <a:t>Con</a:t>
            </a:r>
            <a:r>
              <a:rPr lang="en-US" baseline="0" smtClean="0"/>
              <a:t> qué nos quedamos, precedencia de las variables: evitar la medición sin teoría.</a:t>
            </a:r>
            <a:endParaRPr lang="en-US" smtClean="0"/>
          </a:p>
          <a:p>
            <a:r>
              <a:rPr lang="es-MX"/>
              <a:t>Tjalling C. Koopmans (1947), </a:t>
            </a:r>
            <a:r>
              <a:rPr lang="en-US" b="1" smtClean="0"/>
              <a:t>Imperativo</a:t>
            </a:r>
            <a:r>
              <a:rPr lang="en-US" smtClean="0"/>
              <a:t>… El mejor ejemplo, el IPC, (COLI) costo de vida o costo de una canasta de productos (COGI).</a:t>
            </a:r>
          </a:p>
        </p:txBody>
      </p:sp>
      <p:sp>
        <p:nvSpPr>
          <p:cNvPr id="4" name="Slide Number Placeholder 3"/>
          <p:cNvSpPr>
            <a:spLocks noGrp="1"/>
          </p:cNvSpPr>
          <p:nvPr>
            <p:ph type="sldNum" sz="quarter" idx="10"/>
          </p:nvPr>
        </p:nvSpPr>
        <p:spPr/>
        <p:txBody>
          <a:bodyPr/>
          <a:lstStyle/>
          <a:p>
            <a:fld id="{68165306-AE30-46EA-8E2F-2A2222D41104}" type="slidenum">
              <a:rPr lang="en-US" smtClean="0"/>
              <a:t>8</a:t>
            </a:fld>
            <a:endParaRPr lang="en-US"/>
          </a:p>
        </p:txBody>
      </p:sp>
    </p:spTree>
    <p:extLst>
      <p:ext uri="{BB962C8B-B14F-4D97-AF65-F5344CB8AC3E}">
        <p14:creationId xmlns:p14="http://schemas.microsoft.com/office/powerpoint/2010/main" val="1740609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Un botón de muestra sobre la calidad del libro recomendado…</a:t>
            </a:r>
            <a:endParaRPr lang="en-US"/>
          </a:p>
        </p:txBody>
      </p:sp>
      <p:sp>
        <p:nvSpPr>
          <p:cNvPr id="4" name="Slide Number Placeholder 3"/>
          <p:cNvSpPr>
            <a:spLocks noGrp="1"/>
          </p:cNvSpPr>
          <p:nvPr>
            <p:ph type="sldNum" sz="quarter" idx="10"/>
          </p:nvPr>
        </p:nvSpPr>
        <p:spPr/>
        <p:txBody>
          <a:bodyPr/>
          <a:lstStyle/>
          <a:p>
            <a:fld id="{1BD85EB9-9925-4B85-8952-7D70102644DA}" type="slidenum">
              <a:rPr lang="en-US" smtClean="0"/>
              <a:t>9</a:t>
            </a:fld>
            <a:endParaRPr lang="en-US"/>
          </a:p>
        </p:txBody>
      </p:sp>
    </p:spTree>
    <p:extLst>
      <p:ext uri="{BB962C8B-B14F-4D97-AF65-F5344CB8AC3E}">
        <p14:creationId xmlns:p14="http://schemas.microsoft.com/office/powerpoint/2010/main" val="4046788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Un botón de muestra sobre la calidad del libro recomendado…</a:t>
            </a:r>
            <a:endParaRPr lang="en-US"/>
          </a:p>
        </p:txBody>
      </p:sp>
      <p:sp>
        <p:nvSpPr>
          <p:cNvPr id="4" name="Slide Number Placeholder 3"/>
          <p:cNvSpPr>
            <a:spLocks noGrp="1"/>
          </p:cNvSpPr>
          <p:nvPr>
            <p:ph type="sldNum" sz="quarter" idx="10"/>
          </p:nvPr>
        </p:nvSpPr>
        <p:spPr/>
        <p:txBody>
          <a:bodyPr/>
          <a:lstStyle/>
          <a:p>
            <a:fld id="{1BD85EB9-9925-4B85-8952-7D70102644DA}" type="slidenum">
              <a:rPr lang="en-US" smtClean="0"/>
              <a:t>10</a:t>
            </a:fld>
            <a:endParaRPr lang="en-US"/>
          </a:p>
        </p:txBody>
      </p:sp>
    </p:spTree>
    <p:extLst>
      <p:ext uri="{BB962C8B-B14F-4D97-AF65-F5344CB8AC3E}">
        <p14:creationId xmlns:p14="http://schemas.microsoft.com/office/powerpoint/2010/main" val="4046788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mtClean="0">
                <a:latin typeface="Times New Roman" pitchFamily="18" charset="0"/>
                <a:cs typeface="Times New Roman" pitchFamily="18" charset="0"/>
              </a:rPr>
              <a:t>Algo parecido observamos en el caso de nuestro vecino país del norte.</a:t>
            </a:r>
            <a:endParaRPr lang="en-US"/>
          </a:p>
        </p:txBody>
      </p:sp>
      <p:sp>
        <p:nvSpPr>
          <p:cNvPr id="4" name="Slide Number Placeholder 3"/>
          <p:cNvSpPr>
            <a:spLocks noGrp="1"/>
          </p:cNvSpPr>
          <p:nvPr>
            <p:ph type="sldNum" sz="quarter" idx="10"/>
          </p:nvPr>
        </p:nvSpPr>
        <p:spPr/>
        <p:txBody>
          <a:bodyPr/>
          <a:lstStyle/>
          <a:p>
            <a:fld id="{68165306-AE30-46EA-8E2F-2A2222D41104}" type="slidenum">
              <a:rPr lang="en-US" smtClean="0"/>
              <a:t>12</a:t>
            </a:fld>
            <a:endParaRPr lang="en-US"/>
          </a:p>
        </p:txBody>
      </p:sp>
    </p:spTree>
    <p:extLst>
      <p:ext uri="{BB962C8B-B14F-4D97-AF65-F5344CB8AC3E}">
        <p14:creationId xmlns:p14="http://schemas.microsoft.com/office/powerpoint/2010/main" val="1642243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No es un Manual, pero sí es un libro moderno en</a:t>
            </a:r>
            <a:r>
              <a:rPr lang="en-US" baseline="0" smtClean="0"/>
              <a:t> inglés y español, con un capítulo del INEGI, El SCNM.</a:t>
            </a:r>
          </a:p>
          <a:p>
            <a:pPr defTabSz="931774">
              <a:defRPr/>
            </a:pPr>
            <a:r>
              <a:rPr lang="en-US" smtClean="0"/>
              <a:t>Nuevo Manual,</a:t>
            </a:r>
            <a:r>
              <a:rPr lang="en-US" baseline="0" smtClean="0"/>
              <a:t> </a:t>
            </a:r>
            <a:r>
              <a:rPr lang="en-US" smtClean="0"/>
              <a:t>INEGI</a:t>
            </a:r>
            <a:r>
              <a:rPr lang="en-US" baseline="0" smtClean="0"/>
              <a:t> SCN2008 que será lanzado este año incorporará recomendaciones (discrepancias estadísticas).</a:t>
            </a:r>
            <a:endParaRPr lang="en-US" smtClean="0"/>
          </a:p>
          <a:p>
            <a:endParaRPr lang="en-US"/>
          </a:p>
        </p:txBody>
      </p:sp>
      <p:sp>
        <p:nvSpPr>
          <p:cNvPr id="4" name="Slide Number Placeholder 3"/>
          <p:cNvSpPr>
            <a:spLocks noGrp="1"/>
          </p:cNvSpPr>
          <p:nvPr>
            <p:ph type="sldNum" sz="quarter" idx="10"/>
          </p:nvPr>
        </p:nvSpPr>
        <p:spPr/>
        <p:txBody>
          <a:bodyPr/>
          <a:lstStyle/>
          <a:p>
            <a:fld id="{1BD85EB9-9925-4B85-8952-7D70102644DA}" type="slidenum">
              <a:rPr lang="en-US" smtClean="0"/>
              <a:t>14</a:t>
            </a:fld>
            <a:endParaRPr lang="en-US"/>
          </a:p>
        </p:txBody>
      </p:sp>
    </p:spTree>
    <p:extLst>
      <p:ext uri="{BB962C8B-B14F-4D97-AF65-F5344CB8AC3E}">
        <p14:creationId xmlns:p14="http://schemas.microsoft.com/office/powerpoint/2010/main" val="2893262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En la</a:t>
            </a:r>
            <a:r>
              <a:rPr lang="en-US" baseline="0" smtClean="0"/>
              <a:t> prueba escrita aparece el capitulado con detalle.</a:t>
            </a:r>
            <a:endParaRPr lang="en-US"/>
          </a:p>
        </p:txBody>
      </p:sp>
      <p:sp>
        <p:nvSpPr>
          <p:cNvPr id="4" name="Slide Number Placeholder 3"/>
          <p:cNvSpPr>
            <a:spLocks noGrp="1"/>
          </p:cNvSpPr>
          <p:nvPr>
            <p:ph type="sldNum" sz="quarter" idx="10"/>
          </p:nvPr>
        </p:nvSpPr>
        <p:spPr/>
        <p:txBody>
          <a:bodyPr/>
          <a:lstStyle/>
          <a:p>
            <a:fld id="{1BD85EB9-9925-4B85-8952-7D70102644DA}" type="slidenum">
              <a:rPr lang="en-US" smtClean="0"/>
              <a:t>15</a:t>
            </a:fld>
            <a:endParaRPr lang="en-US"/>
          </a:p>
        </p:txBody>
      </p:sp>
    </p:spTree>
    <p:extLst>
      <p:ext uri="{BB962C8B-B14F-4D97-AF65-F5344CB8AC3E}">
        <p14:creationId xmlns:p14="http://schemas.microsoft.com/office/powerpoint/2010/main" val="730656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E2B1CF-8302-43C7-B725-B5E095AA5CEE}"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E69B1-ACBD-4AED-948D-EFB3CDA26024}" type="slidenum">
              <a:rPr lang="en-US" smtClean="0"/>
              <a:t>‹#›</a:t>
            </a:fld>
            <a:endParaRPr lang="en-US"/>
          </a:p>
        </p:txBody>
      </p:sp>
    </p:spTree>
    <p:extLst>
      <p:ext uri="{BB962C8B-B14F-4D97-AF65-F5344CB8AC3E}">
        <p14:creationId xmlns:p14="http://schemas.microsoft.com/office/powerpoint/2010/main" val="3734919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E2B1CF-8302-43C7-B725-B5E095AA5CEE}"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E69B1-ACBD-4AED-948D-EFB3CDA26024}" type="slidenum">
              <a:rPr lang="en-US" smtClean="0"/>
              <a:t>‹#›</a:t>
            </a:fld>
            <a:endParaRPr lang="en-US"/>
          </a:p>
        </p:txBody>
      </p:sp>
    </p:spTree>
    <p:extLst>
      <p:ext uri="{BB962C8B-B14F-4D97-AF65-F5344CB8AC3E}">
        <p14:creationId xmlns:p14="http://schemas.microsoft.com/office/powerpoint/2010/main" val="2132602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E2B1CF-8302-43C7-B725-B5E095AA5CEE}"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E69B1-ACBD-4AED-948D-EFB3CDA26024}" type="slidenum">
              <a:rPr lang="en-US" smtClean="0"/>
              <a:t>‹#›</a:t>
            </a:fld>
            <a:endParaRPr lang="en-US"/>
          </a:p>
        </p:txBody>
      </p:sp>
    </p:spTree>
    <p:extLst>
      <p:ext uri="{BB962C8B-B14F-4D97-AF65-F5344CB8AC3E}">
        <p14:creationId xmlns:p14="http://schemas.microsoft.com/office/powerpoint/2010/main" val="1144357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E2B1CF-8302-43C7-B725-B5E095AA5CEE}"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E69B1-ACBD-4AED-948D-EFB3CDA26024}" type="slidenum">
              <a:rPr lang="en-US" smtClean="0"/>
              <a:t>‹#›</a:t>
            </a:fld>
            <a:endParaRPr lang="en-US"/>
          </a:p>
        </p:txBody>
      </p:sp>
    </p:spTree>
    <p:extLst>
      <p:ext uri="{BB962C8B-B14F-4D97-AF65-F5344CB8AC3E}">
        <p14:creationId xmlns:p14="http://schemas.microsoft.com/office/powerpoint/2010/main" val="2272328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E2B1CF-8302-43C7-B725-B5E095AA5CEE}"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E69B1-ACBD-4AED-948D-EFB3CDA26024}" type="slidenum">
              <a:rPr lang="en-US" smtClean="0"/>
              <a:t>‹#›</a:t>
            </a:fld>
            <a:endParaRPr lang="en-US"/>
          </a:p>
        </p:txBody>
      </p:sp>
    </p:spTree>
    <p:extLst>
      <p:ext uri="{BB962C8B-B14F-4D97-AF65-F5344CB8AC3E}">
        <p14:creationId xmlns:p14="http://schemas.microsoft.com/office/powerpoint/2010/main" val="758933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E2B1CF-8302-43C7-B725-B5E095AA5CEE}" type="datetimeFigureOut">
              <a:rPr lang="en-US" smtClean="0"/>
              <a:t>5/7/2014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E69B1-ACBD-4AED-948D-EFB3CDA26024}" type="slidenum">
              <a:rPr lang="en-US" smtClean="0"/>
              <a:t>‹#›</a:t>
            </a:fld>
            <a:endParaRPr lang="en-US"/>
          </a:p>
        </p:txBody>
      </p:sp>
    </p:spTree>
    <p:extLst>
      <p:ext uri="{BB962C8B-B14F-4D97-AF65-F5344CB8AC3E}">
        <p14:creationId xmlns:p14="http://schemas.microsoft.com/office/powerpoint/2010/main" val="3485197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E2B1CF-8302-43C7-B725-B5E095AA5CEE}" type="datetimeFigureOut">
              <a:rPr lang="en-US" smtClean="0"/>
              <a:t>5/7/2014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BE69B1-ACBD-4AED-948D-EFB3CDA26024}" type="slidenum">
              <a:rPr lang="en-US" smtClean="0"/>
              <a:t>‹#›</a:t>
            </a:fld>
            <a:endParaRPr lang="en-US"/>
          </a:p>
        </p:txBody>
      </p:sp>
    </p:spTree>
    <p:extLst>
      <p:ext uri="{BB962C8B-B14F-4D97-AF65-F5344CB8AC3E}">
        <p14:creationId xmlns:p14="http://schemas.microsoft.com/office/powerpoint/2010/main" val="4275021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E2B1CF-8302-43C7-B725-B5E095AA5CEE}" type="datetimeFigureOut">
              <a:rPr lang="en-US" smtClean="0"/>
              <a:t>5/7/2014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BE69B1-ACBD-4AED-948D-EFB3CDA26024}" type="slidenum">
              <a:rPr lang="en-US" smtClean="0"/>
              <a:t>‹#›</a:t>
            </a:fld>
            <a:endParaRPr lang="en-US"/>
          </a:p>
        </p:txBody>
      </p:sp>
    </p:spTree>
    <p:extLst>
      <p:ext uri="{BB962C8B-B14F-4D97-AF65-F5344CB8AC3E}">
        <p14:creationId xmlns:p14="http://schemas.microsoft.com/office/powerpoint/2010/main" val="1997544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E2B1CF-8302-43C7-B725-B5E095AA5CEE}" type="datetimeFigureOut">
              <a:rPr lang="en-US" smtClean="0"/>
              <a:t>5/7/2014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BE69B1-ACBD-4AED-948D-EFB3CDA26024}" type="slidenum">
              <a:rPr lang="en-US" smtClean="0"/>
              <a:t>‹#›</a:t>
            </a:fld>
            <a:endParaRPr lang="en-US"/>
          </a:p>
        </p:txBody>
      </p:sp>
    </p:spTree>
    <p:extLst>
      <p:ext uri="{BB962C8B-B14F-4D97-AF65-F5344CB8AC3E}">
        <p14:creationId xmlns:p14="http://schemas.microsoft.com/office/powerpoint/2010/main" val="4011820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2B1CF-8302-43C7-B725-B5E095AA5CEE}" type="datetimeFigureOut">
              <a:rPr lang="en-US" smtClean="0"/>
              <a:t>5/7/2014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E69B1-ACBD-4AED-948D-EFB3CDA26024}" type="slidenum">
              <a:rPr lang="en-US" smtClean="0"/>
              <a:t>‹#›</a:t>
            </a:fld>
            <a:endParaRPr lang="en-US"/>
          </a:p>
        </p:txBody>
      </p:sp>
    </p:spTree>
    <p:extLst>
      <p:ext uri="{BB962C8B-B14F-4D97-AF65-F5344CB8AC3E}">
        <p14:creationId xmlns:p14="http://schemas.microsoft.com/office/powerpoint/2010/main" val="37722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2B1CF-8302-43C7-B725-B5E095AA5CEE}" type="datetimeFigureOut">
              <a:rPr lang="en-US" smtClean="0"/>
              <a:t>5/7/2014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E69B1-ACBD-4AED-948D-EFB3CDA26024}" type="slidenum">
              <a:rPr lang="en-US" smtClean="0"/>
              <a:t>‹#›</a:t>
            </a:fld>
            <a:endParaRPr lang="en-US"/>
          </a:p>
        </p:txBody>
      </p:sp>
    </p:spTree>
    <p:extLst>
      <p:ext uri="{BB962C8B-B14F-4D97-AF65-F5344CB8AC3E}">
        <p14:creationId xmlns:p14="http://schemas.microsoft.com/office/powerpoint/2010/main" val="2685348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E2B1CF-8302-43C7-B725-B5E095AA5CEE}" type="datetimeFigureOut">
              <a:rPr lang="en-US" smtClean="0"/>
              <a:t>5/7/2014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BE69B1-ACBD-4AED-948D-EFB3CDA26024}" type="slidenum">
              <a:rPr lang="en-US" smtClean="0"/>
              <a:t>‹#›</a:t>
            </a:fld>
            <a:endParaRPr lang="en-US"/>
          </a:p>
        </p:txBody>
      </p:sp>
    </p:spTree>
    <p:extLst>
      <p:ext uri="{BB962C8B-B14F-4D97-AF65-F5344CB8AC3E}">
        <p14:creationId xmlns:p14="http://schemas.microsoft.com/office/powerpoint/2010/main" val="487975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MX" b="1">
                <a:latin typeface="Times New Roman" panose="02020603050405020304" pitchFamily="18" charset="0"/>
                <a:cs typeface="Times New Roman" panose="02020603050405020304" pitchFamily="18" charset="0"/>
              </a:rPr>
              <a:t>Contabilidad Social</a:t>
            </a:r>
            <a:r>
              <a:rPr lang="es-MX" b="1" smtClean="0">
                <a:latin typeface="Times New Roman" panose="02020603050405020304" pitchFamily="18" charset="0"/>
                <a:cs typeface="Times New Roman" panose="02020603050405020304" pitchFamily="18" charset="0"/>
              </a:rPr>
              <a:t>:</a:t>
            </a:r>
            <a:br>
              <a:rPr lang="es-MX" b="1" smtClean="0">
                <a:latin typeface="Times New Roman" panose="02020603050405020304" pitchFamily="18" charset="0"/>
                <a:cs typeface="Times New Roman" panose="02020603050405020304" pitchFamily="18" charset="0"/>
              </a:rPr>
            </a:br>
            <a:r>
              <a:rPr lang="es-MX" b="1" smtClean="0">
                <a:latin typeface="Times New Roman" panose="02020603050405020304" pitchFamily="18" charset="0"/>
                <a:cs typeface="Times New Roman" panose="02020603050405020304" pitchFamily="18" charset="0"/>
              </a:rPr>
              <a:t> </a:t>
            </a:r>
            <a:r>
              <a:rPr lang="es-MX" b="1">
                <a:latin typeface="Times New Roman" panose="02020603050405020304" pitchFamily="18" charset="0"/>
                <a:cs typeface="Times New Roman" panose="02020603050405020304" pitchFamily="18" charset="0"/>
              </a:rPr>
              <a:t>Un Enfoque Económico</a:t>
            </a:r>
            <a:endParaRPr lang="en-US">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4797152"/>
            <a:ext cx="6400800" cy="841648"/>
          </a:xfrm>
        </p:spPr>
        <p:txBody>
          <a:bodyPr>
            <a:normAutofit fontScale="92500"/>
          </a:bodyPr>
          <a:lstStyle/>
          <a:p>
            <a:r>
              <a:rPr lang="es-MX" b="1">
                <a:solidFill>
                  <a:schemeClr val="tx1"/>
                </a:solidFill>
                <a:latin typeface="Times New Roman" panose="02020603050405020304" pitchFamily="18" charset="0"/>
                <a:cs typeface="Times New Roman" panose="02020603050405020304" pitchFamily="18" charset="0"/>
              </a:rPr>
              <a:t>carlos.guerrero.de.lizardi@itesm.mx</a:t>
            </a:r>
            <a:endParaRPr lang="en-US">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0613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192688"/>
          </a:xfrm>
        </p:spPr>
        <p:txBody>
          <a:bodyPr>
            <a:normAutofit fontScale="92500" lnSpcReduction="20000"/>
          </a:bodyPr>
          <a:lstStyle/>
          <a:p>
            <a:pPr marL="0" indent="0" algn="just">
              <a:buNone/>
            </a:pPr>
            <a:r>
              <a:rPr lang="en-US" smtClean="0">
                <a:latin typeface="Times New Roman" pitchFamily="18" charset="0"/>
                <a:cs typeface="Times New Roman" pitchFamily="18" charset="0"/>
              </a:rPr>
              <a:t>“</a:t>
            </a:r>
            <a:r>
              <a:rPr lang="es-MX">
                <a:latin typeface="Times New Roman" panose="02020603050405020304" pitchFamily="18" charset="0"/>
                <a:cs typeface="Times New Roman" panose="02020603050405020304" pitchFamily="18" charset="0"/>
              </a:rPr>
              <a:t>Por esta razón los contables nacionales han de </a:t>
            </a:r>
            <a:r>
              <a:rPr lang="es-MX" smtClean="0">
                <a:latin typeface="Times New Roman" panose="02020603050405020304" pitchFamily="18" charset="0"/>
                <a:cs typeface="Times New Roman" panose="02020603050405020304" pitchFamily="18" charset="0"/>
              </a:rPr>
              <a:t>realizar determinados </a:t>
            </a:r>
            <a:r>
              <a:rPr lang="es-MX">
                <a:latin typeface="Times New Roman" panose="02020603050405020304" pitchFamily="18" charset="0"/>
                <a:cs typeface="Times New Roman" panose="02020603050405020304" pitchFamily="18" charset="0"/>
              </a:rPr>
              <a:t>ajustes al elaborar las cuentas nacionales, que, como queda reseñado </a:t>
            </a:r>
            <a:r>
              <a:rPr lang="es-MX" smtClean="0">
                <a:latin typeface="Times New Roman" panose="02020603050405020304" pitchFamily="18" charset="0"/>
                <a:cs typeface="Times New Roman" panose="02020603050405020304" pitchFamily="18" charset="0"/>
              </a:rPr>
              <a:t>más arriba</a:t>
            </a:r>
            <a:r>
              <a:rPr lang="es-MX">
                <a:latin typeface="Times New Roman" panose="02020603050405020304" pitchFamily="18" charset="0"/>
                <a:cs typeface="Times New Roman" panose="02020603050405020304" pitchFamily="18" charset="0"/>
              </a:rPr>
              <a:t>, no son sino aproximaciones. Ni siquiera es posible dar una indicación </a:t>
            </a:r>
            <a:r>
              <a:rPr lang="es-MX" smtClean="0">
                <a:latin typeface="Times New Roman" panose="02020603050405020304" pitchFamily="18" charset="0"/>
                <a:cs typeface="Times New Roman" panose="02020603050405020304" pitchFamily="18" charset="0"/>
              </a:rPr>
              <a:t>cuantitativa sobre </a:t>
            </a:r>
            <a:r>
              <a:rPr lang="es-MX">
                <a:latin typeface="Times New Roman" panose="02020603050405020304" pitchFamily="18" charset="0"/>
                <a:cs typeface="Times New Roman" panose="02020603050405020304" pitchFamily="18" charset="0"/>
              </a:rPr>
              <a:t>la exactitud del PIB. En realidad, las cuentas nacionales, y en particular el PIB, </a:t>
            </a:r>
            <a:r>
              <a:rPr lang="es-MX" smtClean="0">
                <a:latin typeface="Times New Roman" panose="02020603050405020304" pitchFamily="18" charset="0"/>
                <a:cs typeface="Times New Roman" panose="02020603050405020304" pitchFamily="18" charset="0"/>
              </a:rPr>
              <a:t>no son </a:t>
            </a:r>
            <a:r>
              <a:rPr lang="es-MX">
                <a:latin typeface="Times New Roman" panose="02020603050405020304" pitchFamily="18" charset="0"/>
                <a:cs typeface="Times New Roman" panose="02020603050405020304" pitchFamily="18" charset="0"/>
              </a:rPr>
              <a:t>el resultado de una única gran encuesta de cuyos resultados se puedan </a:t>
            </a:r>
            <a:r>
              <a:rPr lang="es-MX" smtClean="0">
                <a:latin typeface="Times New Roman" panose="02020603050405020304" pitchFamily="18" charset="0"/>
                <a:cs typeface="Times New Roman" panose="02020603050405020304" pitchFamily="18" charset="0"/>
              </a:rPr>
              <a:t>ofrecer intervalos </a:t>
            </a:r>
            <a:r>
              <a:rPr lang="es-MX">
                <a:latin typeface="Times New Roman" panose="02020603050405020304" pitchFamily="18" charset="0"/>
                <a:cs typeface="Times New Roman" panose="02020603050405020304" pitchFamily="18" charset="0"/>
              </a:rPr>
              <a:t>de confianza. Por el contrario, son el resultado de combinar datos </a:t>
            </a:r>
            <a:r>
              <a:rPr lang="es-MX" smtClean="0">
                <a:latin typeface="Times New Roman" panose="02020603050405020304" pitchFamily="18" charset="0"/>
                <a:cs typeface="Times New Roman" panose="02020603050405020304" pitchFamily="18" charset="0"/>
              </a:rPr>
              <a:t>que proceden </a:t>
            </a:r>
            <a:r>
              <a:rPr lang="es-MX">
                <a:latin typeface="Times New Roman" panose="02020603050405020304" pitchFamily="18" charset="0"/>
                <a:cs typeface="Times New Roman" panose="02020603050405020304" pitchFamily="18" charset="0"/>
              </a:rPr>
              <a:t>de diversas fuentes, muchas de las cuales requieren ser ajustadas </a:t>
            </a:r>
            <a:r>
              <a:rPr lang="es-MX" smtClean="0">
                <a:latin typeface="Times New Roman" panose="02020603050405020304" pitchFamily="18" charset="0"/>
                <a:cs typeface="Times New Roman" panose="02020603050405020304" pitchFamily="18" charset="0"/>
              </a:rPr>
              <a:t>para introducirlas </a:t>
            </a:r>
            <a:r>
              <a:rPr lang="es-MX">
                <a:latin typeface="Times New Roman" panose="02020603050405020304" pitchFamily="18" charset="0"/>
                <a:cs typeface="Times New Roman" panose="02020603050405020304" pitchFamily="18" charset="0"/>
              </a:rPr>
              <a:t>en la base de datos de las cuentas nacionales y que, </a:t>
            </a:r>
            <a:r>
              <a:rPr lang="es-MX" smtClean="0">
                <a:latin typeface="Times New Roman" panose="02020603050405020304" pitchFamily="18" charset="0"/>
                <a:cs typeface="Times New Roman" panose="02020603050405020304" pitchFamily="18" charset="0"/>
              </a:rPr>
              <a:t>posteriormente, vuelven </a:t>
            </a:r>
            <a:r>
              <a:rPr lang="es-MX">
                <a:latin typeface="Times New Roman" panose="02020603050405020304" pitchFamily="18" charset="0"/>
                <a:cs typeface="Times New Roman" panose="02020603050405020304" pitchFamily="18" charset="0"/>
              </a:rPr>
              <a:t>a ser ajustadas con el fin de mejorar la </a:t>
            </a:r>
            <a:r>
              <a:rPr lang="es-MX" smtClean="0">
                <a:latin typeface="Times New Roman" panose="02020603050405020304" pitchFamily="18" charset="0"/>
                <a:cs typeface="Times New Roman" panose="02020603050405020304" pitchFamily="18" charset="0"/>
              </a:rPr>
              <a:t>coherencia </a:t>
            </a:r>
            <a:r>
              <a:rPr lang="es-MX">
                <a:latin typeface="Times New Roman" panose="02020603050405020304" pitchFamily="18" charset="0"/>
                <a:cs typeface="Times New Roman" panose="02020603050405020304" pitchFamily="18" charset="0"/>
              </a:rPr>
              <a:t>del sistema, incluso </a:t>
            </a:r>
            <a:r>
              <a:rPr lang="es-MX" smtClean="0">
                <a:latin typeface="Times New Roman" panose="02020603050405020304" pitchFamily="18" charset="0"/>
                <a:cs typeface="Times New Roman" panose="02020603050405020304" pitchFamily="18" charset="0"/>
              </a:rPr>
              <a:t>utilizando </a:t>
            </a:r>
            <a:r>
              <a:rPr lang="en-US" smtClean="0">
                <a:latin typeface="Times New Roman" panose="02020603050405020304" pitchFamily="18" charset="0"/>
                <a:cs typeface="Times New Roman" panose="02020603050405020304" pitchFamily="18" charset="0"/>
              </a:rPr>
              <a:t>métodos </a:t>
            </a:r>
            <a:r>
              <a:rPr lang="en-US">
                <a:latin typeface="Times New Roman" panose="02020603050405020304" pitchFamily="18" charset="0"/>
                <a:cs typeface="Times New Roman" panose="02020603050405020304" pitchFamily="18" charset="0"/>
              </a:rPr>
              <a:t>no científicos</a:t>
            </a:r>
            <a:r>
              <a:rPr lang="en-US" smtClean="0">
                <a:latin typeface="Times New Roman" panose="02020603050405020304" pitchFamily="18" charset="0"/>
                <a:cs typeface="Times New Roman" panose="02020603050405020304" pitchFamily="18" charset="0"/>
              </a:rPr>
              <a:t>.”</a:t>
            </a: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21362855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2856"/>
            <a:ext cx="8229600" cy="3993307"/>
          </a:xfrm>
        </p:spPr>
        <p:txBody>
          <a:bodyPr>
            <a:normAutofit/>
          </a:bodyPr>
          <a:lstStyle/>
          <a:p>
            <a:pPr marL="0" indent="0">
              <a:buNone/>
            </a:pPr>
            <a:r>
              <a:rPr lang="es-MX">
                <a:latin typeface="Times New Roman" pitchFamily="18" charset="0"/>
                <a:cs typeface="Times New Roman" pitchFamily="18" charset="0"/>
              </a:rPr>
              <a:t>Nuestro </a:t>
            </a:r>
            <a:r>
              <a:rPr lang="es-MX" i="1">
                <a:latin typeface="Times New Roman" pitchFamily="18" charset="0"/>
                <a:cs typeface="Times New Roman" pitchFamily="18" charset="0"/>
              </a:rPr>
              <a:t>Instituto de Estadística</a:t>
            </a:r>
            <a:r>
              <a:rPr lang="es-MX">
                <a:latin typeface="Times New Roman" pitchFamily="18" charset="0"/>
                <a:cs typeface="Times New Roman" pitchFamily="18" charset="0"/>
              </a:rPr>
              <a:t> mide la variable en juego aplicando básicamente los enfoques de la producción y de los ingresos, y sólo se “calcula” el enfoque de la </a:t>
            </a:r>
            <a:r>
              <a:rPr lang="es-MX" smtClean="0">
                <a:latin typeface="Times New Roman" pitchFamily="18" charset="0"/>
                <a:cs typeface="Times New Roman" pitchFamily="18" charset="0"/>
              </a:rPr>
              <a:t>demanda.</a:t>
            </a:r>
            <a:endParaRPr lang="en-US">
              <a:latin typeface="Times New Roman" pitchFamily="18" charset="0"/>
              <a:cs typeface="Times New Roman" pitchFamily="18" charset="0"/>
            </a:endParaRPr>
          </a:p>
        </p:txBody>
      </p:sp>
      <p:sp>
        <p:nvSpPr>
          <p:cNvPr id="4" name="Title 1"/>
          <p:cNvSpPr>
            <a:spLocks noGrp="1"/>
          </p:cNvSpPr>
          <p:nvPr>
            <p:ph type="title"/>
          </p:nvPr>
        </p:nvSpPr>
        <p:spPr>
          <a:xfrm>
            <a:off x="457200" y="274638"/>
            <a:ext cx="8229600" cy="1143000"/>
          </a:xfrm>
        </p:spPr>
        <p:txBody>
          <a:bodyPr/>
          <a:lstStyle/>
          <a:p>
            <a:r>
              <a:rPr lang="en-US" smtClean="0">
                <a:latin typeface="Times New Roman" pitchFamily="18" charset="0"/>
                <a:cs typeface="Times New Roman" pitchFamily="18" charset="0"/>
              </a:rPr>
              <a:t>Medición del PIB en México</a:t>
            </a: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7303075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Times New Roman" pitchFamily="18" charset="0"/>
                <a:cs typeface="Times New Roman" pitchFamily="18" charset="0"/>
              </a:rPr>
              <a:t>Método de compilación</a:t>
            </a:r>
            <a:endParaRPr lang="en-US">
              <a:latin typeface="Times New Roman" pitchFamily="18" charset="0"/>
              <a:cs typeface="Times New Roman" pitchFamily="18" charset="0"/>
            </a:endParaRPr>
          </a:p>
        </p:txBody>
      </p:sp>
      <p:sp>
        <p:nvSpPr>
          <p:cNvPr id="3" name="Content Placeholder 2"/>
          <p:cNvSpPr>
            <a:spLocks noGrp="1"/>
          </p:cNvSpPr>
          <p:nvPr>
            <p:ph idx="1"/>
          </p:nvPr>
        </p:nvSpPr>
        <p:spPr>
          <a:xfrm>
            <a:off x="457200" y="1916832"/>
            <a:ext cx="8229600" cy="4209331"/>
          </a:xfrm>
        </p:spPr>
        <p:txBody>
          <a:bodyPr/>
          <a:lstStyle/>
          <a:p>
            <a:pPr marL="0" indent="0" algn="just">
              <a:buNone/>
            </a:pPr>
            <a:r>
              <a:rPr lang="es-MX">
                <a:latin typeface="Times New Roman" pitchFamily="18" charset="0"/>
                <a:cs typeface="Times New Roman" pitchFamily="18" charset="0"/>
              </a:rPr>
              <a:t>La aplicación del </a:t>
            </a:r>
            <a:r>
              <a:rPr lang="es-MX" b="1">
                <a:latin typeface="Times New Roman" pitchFamily="18" charset="0"/>
                <a:cs typeface="Times New Roman" pitchFamily="18" charset="0"/>
              </a:rPr>
              <a:t>método de fluir de bienes</a:t>
            </a:r>
            <a:r>
              <a:rPr lang="es-MX">
                <a:latin typeface="Times New Roman" pitchFamily="18" charset="0"/>
                <a:cs typeface="Times New Roman" pitchFamily="18" charset="0"/>
              </a:rPr>
              <a:t> en el caso de la </a:t>
            </a:r>
            <a:r>
              <a:rPr lang="es-MX" smtClean="0">
                <a:latin typeface="Times New Roman" pitchFamily="18" charset="0"/>
                <a:cs typeface="Times New Roman" pitchFamily="18" charset="0"/>
              </a:rPr>
              <a:t>FBC </a:t>
            </a:r>
            <a:r>
              <a:rPr lang="es-MX">
                <a:latin typeface="Times New Roman" pitchFamily="18" charset="0"/>
                <a:cs typeface="Times New Roman" pitchFamily="18" charset="0"/>
              </a:rPr>
              <a:t>es </a:t>
            </a:r>
            <a:r>
              <a:rPr lang="es-MX" smtClean="0">
                <a:latin typeface="Times New Roman" pitchFamily="18" charset="0"/>
                <a:cs typeface="Times New Roman" pitchFamily="18" charset="0"/>
              </a:rPr>
              <a:t>ejemplar:</a:t>
            </a:r>
          </a:p>
          <a:p>
            <a:pPr marL="0" indent="0" algn="just">
              <a:buNone/>
            </a:pPr>
            <a:endParaRPr lang="es-MX" smtClean="0">
              <a:latin typeface="Times New Roman" pitchFamily="18" charset="0"/>
              <a:cs typeface="Times New Roman" pitchFamily="18" charset="0"/>
            </a:endParaRPr>
          </a:p>
          <a:p>
            <a:pPr marL="0" indent="0" algn="just">
              <a:buNone/>
            </a:pPr>
            <a:r>
              <a:rPr lang="es-MX" smtClean="0">
                <a:latin typeface="Times New Roman" pitchFamily="18" charset="0"/>
                <a:cs typeface="Times New Roman" pitchFamily="18" charset="0"/>
              </a:rPr>
              <a:t>Según </a:t>
            </a:r>
            <a:r>
              <a:rPr lang="es-MX">
                <a:latin typeface="Times New Roman" pitchFamily="18" charset="0"/>
                <a:cs typeface="Times New Roman" pitchFamily="18" charset="0"/>
              </a:rPr>
              <a:t>el </a:t>
            </a:r>
            <a:r>
              <a:rPr lang="es-MX" i="1">
                <a:latin typeface="Times New Roman" pitchFamily="18" charset="0"/>
                <a:cs typeface="Times New Roman" pitchFamily="18" charset="0"/>
              </a:rPr>
              <a:t>Censo Económico 2004</a:t>
            </a:r>
            <a:r>
              <a:rPr lang="es-MX">
                <a:latin typeface="Times New Roman" pitchFamily="18" charset="0"/>
                <a:cs typeface="Times New Roman" pitchFamily="18" charset="0"/>
              </a:rPr>
              <a:t>, el gasto destinado a la compra de capital </a:t>
            </a:r>
            <a:r>
              <a:rPr lang="es-MX" smtClean="0">
                <a:latin typeface="Times New Roman" pitchFamily="18" charset="0"/>
                <a:cs typeface="Times New Roman" pitchFamily="18" charset="0"/>
              </a:rPr>
              <a:t>en </a:t>
            </a:r>
            <a:r>
              <a:rPr lang="es-MX">
                <a:latin typeface="Times New Roman" pitchFamily="18" charset="0"/>
                <a:cs typeface="Times New Roman" pitchFamily="18" charset="0"/>
              </a:rPr>
              <a:t>las manufacturas ascendió a </a:t>
            </a:r>
            <a:r>
              <a:rPr lang="es-MX" smtClean="0">
                <a:latin typeface="Times New Roman" pitchFamily="18" charset="0"/>
                <a:cs typeface="Times New Roman" pitchFamily="18" charset="0"/>
              </a:rPr>
              <a:t>68 mil </a:t>
            </a:r>
            <a:r>
              <a:rPr lang="es-MX">
                <a:latin typeface="Times New Roman" pitchFamily="18" charset="0"/>
                <a:cs typeface="Times New Roman" pitchFamily="18" charset="0"/>
              </a:rPr>
              <a:t>millones de pesos, pero según el </a:t>
            </a:r>
            <a:r>
              <a:rPr lang="es-MX" smtClean="0">
                <a:latin typeface="Times New Roman" pitchFamily="18" charset="0"/>
                <a:cs typeface="Times New Roman" pitchFamily="18" charset="0"/>
              </a:rPr>
              <a:t>SCN </a:t>
            </a:r>
            <a:r>
              <a:rPr lang="es-MX">
                <a:latin typeface="Times New Roman" pitchFamily="18" charset="0"/>
                <a:cs typeface="Times New Roman" pitchFamily="18" charset="0"/>
              </a:rPr>
              <a:t>fue de </a:t>
            </a:r>
            <a:r>
              <a:rPr lang="es-MX" smtClean="0">
                <a:latin typeface="Times New Roman" pitchFamily="18" charset="0"/>
                <a:cs typeface="Times New Roman" pitchFamily="18" charset="0"/>
              </a:rPr>
              <a:t>474 mil </a:t>
            </a:r>
            <a:r>
              <a:rPr lang="es-MX">
                <a:latin typeface="Times New Roman" pitchFamily="18" charset="0"/>
                <a:cs typeface="Times New Roman" pitchFamily="18" charset="0"/>
              </a:rPr>
              <a:t>millones de </a:t>
            </a:r>
            <a:r>
              <a:rPr lang="es-MX" smtClean="0">
                <a:latin typeface="Times New Roman" pitchFamily="18" charset="0"/>
                <a:cs typeface="Times New Roman" pitchFamily="18" charset="0"/>
              </a:rPr>
              <a:t>pesos.</a:t>
            </a: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17880136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lstStyle/>
          <a:p>
            <a:pPr marL="0" indent="0" algn="just">
              <a:buNone/>
            </a:pPr>
            <a:r>
              <a:rPr lang="es-MX">
                <a:latin typeface="Times New Roman" pitchFamily="18" charset="0"/>
                <a:cs typeface="Times New Roman" pitchFamily="18" charset="0"/>
              </a:rPr>
              <a:t>En un pie de página el </a:t>
            </a:r>
            <a:r>
              <a:rPr lang="es-MX" b="1">
                <a:latin typeface="Times New Roman" pitchFamily="18" charset="0"/>
                <a:cs typeface="Times New Roman" pitchFamily="18" charset="0"/>
              </a:rPr>
              <a:t>INEGI</a:t>
            </a:r>
            <a:r>
              <a:rPr lang="es-MX">
                <a:latin typeface="Times New Roman" pitchFamily="18" charset="0"/>
                <a:cs typeface="Times New Roman" pitchFamily="18" charset="0"/>
              </a:rPr>
              <a:t> señala que (Lequiller y Blades, 2009, capítulo 13, p. 496</a:t>
            </a:r>
            <a:r>
              <a:rPr lang="es-MX" smtClean="0">
                <a:latin typeface="Times New Roman" pitchFamily="18" charset="0"/>
                <a:cs typeface="Times New Roman" pitchFamily="18" charset="0"/>
              </a:rPr>
              <a:t>):</a:t>
            </a:r>
          </a:p>
          <a:p>
            <a:pPr marL="0" indent="0" algn="just">
              <a:buNone/>
            </a:pPr>
            <a:endParaRPr lang="es-MX">
              <a:latin typeface="Times New Roman" pitchFamily="18" charset="0"/>
              <a:cs typeface="Times New Roman" pitchFamily="18" charset="0"/>
            </a:endParaRPr>
          </a:p>
          <a:p>
            <a:pPr marL="0" indent="0" algn="just">
              <a:buNone/>
            </a:pPr>
            <a:r>
              <a:rPr lang="es-MX" smtClean="0">
                <a:latin typeface="Times New Roman" pitchFamily="18" charset="0"/>
                <a:cs typeface="Times New Roman" pitchFamily="18" charset="0"/>
              </a:rPr>
              <a:t> </a:t>
            </a:r>
            <a:r>
              <a:rPr lang="es-MX">
                <a:latin typeface="Times New Roman" pitchFamily="18" charset="0"/>
                <a:cs typeface="Times New Roman" pitchFamily="18" charset="0"/>
              </a:rPr>
              <a:t>“el método de fluir de bienes consiste en el seguimiento de un producto, o grupos de productos, desde la actividad económica que lo genera, con origen en la producción nacional o importada, hasta los usuarios de los mismos, ya sea como demanda intermedia o final.”</a:t>
            </a: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34719225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1011492"/>
            <a:ext cx="3333750" cy="4772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1042988"/>
            <a:ext cx="3324225" cy="464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5219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836712"/>
            <a:ext cx="8352928" cy="5544616"/>
          </a:xfrm>
        </p:spPr>
        <p:txBody>
          <a:bodyPr>
            <a:normAutofit/>
          </a:bodyPr>
          <a:lstStyle/>
          <a:p>
            <a:pPr marL="0" indent="0" algn="just">
              <a:buNone/>
            </a:pPr>
            <a:r>
              <a:rPr lang="es-MX">
                <a:latin typeface="Times New Roman" pitchFamily="18" charset="0"/>
                <a:cs typeface="Times New Roman" pitchFamily="18" charset="0"/>
              </a:rPr>
              <a:t>Cada capítulo contiene herramientas didácticas para la enseñanza de la materia, entre </a:t>
            </a:r>
            <a:r>
              <a:rPr lang="es-MX" smtClean="0">
                <a:latin typeface="Times New Roman" pitchFamily="18" charset="0"/>
                <a:cs typeface="Times New Roman" pitchFamily="18" charset="0"/>
              </a:rPr>
              <a:t>otras:</a:t>
            </a:r>
          </a:p>
          <a:p>
            <a:pPr marL="0" indent="0" algn="just">
              <a:buNone/>
            </a:pPr>
            <a:endParaRPr lang="es-MX" smtClean="0">
              <a:latin typeface="Times New Roman" pitchFamily="18" charset="0"/>
              <a:cs typeface="Times New Roman" pitchFamily="18" charset="0"/>
            </a:endParaRPr>
          </a:p>
          <a:p>
            <a:pPr algn="just"/>
            <a:r>
              <a:rPr lang="es-MX" smtClean="0">
                <a:latin typeface="Times New Roman" pitchFamily="18" charset="0"/>
                <a:cs typeface="Times New Roman" pitchFamily="18" charset="0"/>
              </a:rPr>
              <a:t>“</a:t>
            </a:r>
            <a:r>
              <a:rPr lang="es-MX">
                <a:latin typeface="Times New Roman" pitchFamily="18" charset="0"/>
                <a:cs typeface="Times New Roman" pitchFamily="18" charset="0"/>
              </a:rPr>
              <a:t>cajas</a:t>
            </a:r>
            <a:r>
              <a:rPr lang="es-MX" smtClean="0">
                <a:latin typeface="Times New Roman" pitchFamily="18" charset="0"/>
                <a:cs typeface="Times New Roman" pitchFamily="18" charset="0"/>
              </a:rPr>
              <a:t>”,</a:t>
            </a:r>
          </a:p>
          <a:p>
            <a:pPr algn="just"/>
            <a:r>
              <a:rPr lang="es-MX" smtClean="0">
                <a:latin typeface="Times New Roman" pitchFamily="18" charset="0"/>
                <a:cs typeface="Times New Roman" pitchFamily="18" charset="0"/>
              </a:rPr>
              <a:t>resúmenes </a:t>
            </a:r>
            <a:r>
              <a:rPr lang="es-MX">
                <a:latin typeface="Times New Roman" pitchFamily="18" charset="0"/>
                <a:cs typeface="Times New Roman" pitchFamily="18" charset="0"/>
              </a:rPr>
              <a:t>a los lados de las páginas</a:t>
            </a:r>
            <a:r>
              <a:rPr lang="es-MX" smtClean="0">
                <a:latin typeface="Times New Roman" pitchFamily="18" charset="0"/>
                <a:cs typeface="Times New Roman" pitchFamily="18" charset="0"/>
              </a:rPr>
              <a:t>,</a:t>
            </a:r>
          </a:p>
          <a:p>
            <a:pPr algn="just"/>
            <a:r>
              <a:rPr lang="es-MX" smtClean="0">
                <a:latin typeface="Times New Roman" pitchFamily="18" charset="0"/>
                <a:cs typeface="Times New Roman" pitchFamily="18" charset="0"/>
              </a:rPr>
              <a:t>uso </a:t>
            </a:r>
            <a:r>
              <a:rPr lang="es-MX">
                <a:latin typeface="Times New Roman" pitchFamily="18" charset="0"/>
                <a:cs typeface="Times New Roman" pitchFamily="18" charset="0"/>
              </a:rPr>
              <a:t>intensivo de ejemplos numéricos y gráficas</a:t>
            </a:r>
            <a:r>
              <a:rPr lang="es-MX" smtClean="0">
                <a:latin typeface="Times New Roman" pitchFamily="18" charset="0"/>
                <a:cs typeface="Times New Roman" pitchFamily="18" charset="0"/>
              </a:rPr>
              <a:t>,</a:t>
            </a:r>
          </a:p>
          <a:p>
            <a:pPr algn="just"/>
            <a:r>
              <a:rPr lang="es-MX" smtClean="0">
                <a:latin typeface="Times New Roman" pitchFamily="18" charset="0"/>
                <a:cs typeface="Times New Roman" pitchFamily="18" charset="0"/>
              </a:rPr>
              <a:t>“</a:t>
            </a:r>
            <a:r>
              <a:rPr lang="es-MX">
                <a:latin typeface="Times New Roman" pitchFamily="18" charset="0"/>
                <a:cs typeface="Times New Roman" pitchFamily="18" charset="0"/>
              </a:rPr>
              <a:t>lo que importa retener” </a:t>
            </a:r>
            <a:r>
              <a:rPr lang="es-MX" smtClean="0">
                <a:latin typeface="Times New Roman" pitchFamily="18" charset="0"/>
                <a:cs typeface="Times New Roman" pitchFamily="18" charset="0"/>
              </a:rPr>
              <a:t>y,</a:t>
            </a:r>
          </a:p>
          <a:p>
            <a:pPr algn="just"/>
            <a:r>
              <a:rPr lang="es-MX" smtClean="0">
                <a:latin typeface="Times New Roman" pitchFamily="18" charset="0"/>
                <a:cs typeface="Times New Roman" pitchFamily="18" charset="0"/>
              </a:rPr>
              <a:t>“</a:t>
            </a:r>
            <a:r>
              <a:rPr lang="es-MX">
                <a:latin typeface="Times New Roman" pitchFamily="18" charset="0"/>
                <a:cs typeface="Times New Roman" pitchFamily="18" charset="0"/>
              </a:rPr>
              <a:t>precisiones adicionales</a:t>
            </a:r>
            <a:r>
              <a:rPr lang="es-MX" smtClean="0">
                <a:latin typeface="Times New Roman" pitchFamily="18" charset="0"/>
                <a:cs typeface="Times New Roman" pitchFamily="18" charset="0"/>
              </a:rPr>
              <a:t>”</a:t>
            </a:r>
          </a:p>
          <a:p>
            <a:pPr algn="just"/>
            <a:r>
              <a:rPr lang="es-MX" smtClean="0">
                <a:latin typeface="Times New Roman" pitchFamily="18" charset="0"/>
                <a:cs typeface="Times New Roman" pitchFamily="18" charset="0"/>
              </a:rPr>
              <a:t>“</a:t>
            </a:r>
            <a:r>
              <a:rPr lang="es-MX">
                <a:latin typeface="Times New Roman" pitchFamily="18" charset="0"/>
                <a:cs typeface="Times New Roman" pitchFamily="18" charset="0"/>
              </a:rPr>
              <a:t>ejercicios</a:t>
            </a:r>
            <a:r>
              <a:rPr lang="es-MX" smtClean="0">
                <a:latin typeface="Times New Roman" pitchFamily="18" charset="0"/>
                <a:cs typeface="Times New Roman" pitchFamily="18" charset="0"/>
              </a:rPr>
              <a:t>”.</a:t>
            </a: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7829749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5400600"/>
          </a:xfrm>
        </p:spPr>
        <p:txBody>
          <a:bodyPr>
            <a:normAutofit lnSpcReduction="10000"/>
          </a:bodyPr>
          <a:lstStyle/>
          <a:p>
            <a:r>
              <a:rPr lang="en-US" smtClean="0">
                <a:latin typeface="Times New Roman" pitchFamily="18" charset="0"/>
                <a:cs typeface="Times New Roman" pitchFamily="18" charset="0"/>
              </a:rPr>
              <a:t>9 temas.</a:t>
            </a:r>
          </a:p>
          <a:p>
            <a:r>
              <a:rPr lang="en-US" smtClean="0">
                <a:latin typeface="Times New Roman" pitchFamily="18" charset="0"/>
                <a:cs typeface="Times New Roman" pitchFamily="18" charset="0"/>
              </a:rPr>
              <a:t>Dos primeros temas: “Introduccion” y “Principales indicadores macroeconómicos.”</a:t>
            </a:r>
          </a:p>
          <a:p>
            <a:r>
              <a:rPr lang="en-US" smtClean="0">
                <a:latin typeface="Times New Roman" pitchFamily="18" charset="0"/>
                <a:cs typeface="Times New Roman" pitchFamily="18" charset="0"/>
              </a:rPr>
              <a:t>“Cuentas Nacionales”, “CN a precios constantes”, “MIP”, “El marco contable del sector externo”, “Otros esquemas contables”.</a:t>
            </a:r>
          </a:p>
          <a:p>
            <a:r>
              <a:rPr lang="en-US" smtClean="0">
                <a:latin typeface="Times New Roman" pitchFamily="18" charset="0"/>
                <a:cs typeface="Times New Roman" pitchFamily="18" charset="0"/>
              </a:rPr>
              <a:t>Tema 8 “El sistema de CS en México”, con apenas tres apartados: instituciones responsables, el registro de las CN, y </a:t>
            </a:r>
            <a:r>
              <a:rPr lang="en-US" b="1" smtClean="0">
                <a:latin typeface="Times New Roman" pitchFamily="18" charset="0"/>
                <a:cs typeface="Times New Roman" pitchFamily="18" charset="0"/>
              </a:rPr>
              <a:t>métodos utilizados</a:t>
            </a:r>
            <a:r>
              <a:rPr lang="en-US" smtClean="0">
                <a:latin typeface="Times New Roman" pitchFamily="18" charset="0"/>
                <a:cs typeface="Times New Roman" pitchFamily="18" charset="0"/>
              </a:rPr>
              <a:t>.</a:t>
            </a:r>
          </a:p>
          <a:p>
            <a:r>
              <a:rPr lang="en-US" smtClean="0">
                <a:latin typeface="Times New Roman" pitchFamily="18" charset="0"/>
                <a:cs typeface="Times New Roman" pitchFamily="18" charset="0"/>
              </a:rPr>
              <a:t>Tema 9 “Ejercicios”.</a:t>
            </a: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9735041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1"/>
            <a:ext cx="8208912" cy="3960440"/>
          </a:xfrm>
        </p:spPr>
        <p:txBody>
          <a:bodyPr>
            <a:normAutofit fontScale="92500" lnSpcReduction="20000"/>
          </a:bodyPr>
          <a:lstStyle/>
          <a:p>
            <a:pPr marL="0" indent="0">
              <a:buNone/>
            </a:pPr>
            <a:endParaRPr lang="en-US" smtClean="0"/>
          </a:p>
          <a:p>
            <a:pPr marL="0" indent="0">
              <a:buNone/>
            </a:pPr>
            <a:endParaRPr lang="en-US"/>
          </a:p>
          <a:p>
            <a:pPr marL="0" indent="0">
              <a:buNone/>
            </a:pPr>
            <a:endParaRPr lang="en-US" smtClean="0"/>
          </a:p>
          <a:p>
            <a:pPr marL="0" indent="0" algn="just">
              <a:buNone/>
            </a:pPr>
            <a:r>
              <a:rPr lang="en-US" sz="4000" smtClean="0">
                <a:latin typeface="Times New Roman" panose="02020603050405020304" pitchFamily="18" charset="0"/>
                <a:cs typeface="Times New Roman" panose="02020603050405020304" pitchFamily="18" charset="0"/>
              </a:rPr>
              <a:t>“…the </a:t>
            </a:r>
            <a:r>
              <a:rPr lang="en-US" sz="4000">
                <a:latin typeface="Times New Roman" panose="02020603050405020304" pitchFamily="18" charset="0"/>
                <a:cs typeface="Times New Roman" panose="02020603050405020304" pitchFamily="18" charset="0"/>
              </a:rPr>
              <a:t>theory is a </a:t>
            </a:r>
            <a:r>
              <a:rPr lang="en-US" sz="4000">
                <a:latin typeface="Times New Roman" panose="02020603050405020304" pitchFamily="18" charset="0"/>
                <a:cs typeface="Times New Roman" panose="02020603050405020304" pitchFamily="18" charset="0"/>
              </a:rPr>
              <a:t>highly </a:t>
            </a:r>
            <a:r>
              <a:rPr lang="en-US" sz="4000" smtClean="0">
                <a:latin typeface="Times New Roman" panose="02020603050405020304" pitchFamily="18" charset="0"/>
                <a:cs typeface="Times New Roman" panose="02020603050405020304" pitchFamily="18" charset="0"/>
              </a:rPr>
              <a:t>imperfect abstraction </a:t>
            </a:r>
            <a:r>
              <a:rPr lang="en-US" sz="4000">
                <a:latin typeface="Times New Roman" panose="02020603050405020304" pitchFamily="18" charset="0"/>
                <a:cs typeface="Times New Roman" panose="02020603050405020304" pitchFamily="18" charset="0"/>
              </a:rPr>
              <a:t>of reality, so one must take </a:t>
            </a:r>
            <a:r>
              <a:rPr lang="en-US" sz="4000">
                <a:latin typeface="Times New Roman" panose="02020603050405020304" pitchFamily="18" charset="0"/>
                <a:cs typeface="Times New Roman" panose="02020603050405020304" pitchFamily="18" charset="0"/>
              </a:rPr>
              <a:t>the </a:t>
            </a:r>
            <a:r>
              <a:rPr lang="en-US" sz="4000" smtClean="0">
                <a:latin typeface="Times New Roman" panose="02020603050405020304" pitchFamily="18" charset="0"/>
                <a:cs typeface="Times New Roman" panose="02020603050405020304" pitchFamily="18" charset="0"/>
              </a:rPr>
              <a:t> data </a:t>
            </a:r>
            <a:r>
              <a:rPr lang="en-US" sz="4000">
                <a:latin typeface="Times New Roman" panose="02020603050405020304" pitchFamily="18" charset="0"/>
                <a:cs typeface="Times New Roman" panose="02020603050405020304" pitchFamily="18" charset="0"/>
              </a:rPr>
              <a:t>and the theory </a:t>
            </a:r>
            <a:r>
              <a:rPr lang="en-US" sz="4000">
                <a:latin typeface="Times New Roman" panose="02020603050405020304" pitchFamily="18" charset="0"/>
                <a:cs typeface="Times New Roman" panose="02020603050405020304" pitchFamily="18" charset="0"/>
              </a:rPr>
              <a:t>equally </a:t>
            </a:r>
            <a:r>
              <a:rPr lang="en-US" sz="4000" smtClean="0">
                <a:latin typeface="Times New Roman" panose="02020603050405020304" pitchFamily="18" charset="0"/>
                <a:cs typeface="Times New Roman" panose="02020603050405020304" pitchFamily="18" charset="0"/>
              </a:rPr>
              <a:t>seriously in </a:t>
            </a:r>
            <a:r>
              <a:rPr lang="en-US" sz="4000">
                <a:latin typeface="Times New Roman" panose="02020603050405020304" pitchFamily="18" charset="0"/>
                <a:cs typeface="Times New Roman" panose="02020603050405020304" pitchFamily="18" charset="0"/>
              </a:rPr>
              <a:t>order to build useful </a:t>
            </a:r>
            <a:r>
              <a:rPr lang="en-US" sz="4000">
                <a:latin typeface="Times New Roman" panose="02020603050405020304" pitchFamily="18" charset="0"/>
                <a:cs typeface="Times New Roman" panose="02020603050405020304" pitchFamily="18" charset="0"/>
              </a:rPr>
              <a:t>empirical </a:t>
            </a:r>
            <a:r>
              <a:rPr lang="en-US" sz="4000" smtClean="0">
                <a:latin typeface="Times New Roman" panose="02020603050405020304" pitchFamily="18" charset="0"/>
                <a:cs typeface="Times New Roman" panose="02020603050405020304" pitchFamily="18" charset="0"/>
              </a:rPr>
              <a:t>representations”.</a:t>
            </a:r>
            <a:endParaRPr lang="en-US" sz="4000" b="1">
              <a:latin typeface="Times New Roman" pitchFamily="18" charset="0"/>
              <a:cs typeface="Times New Roman" pitchFamily="18" charset="0"/>
            </a:endParaRPr>
          </a:p>
        </p:txBody>
      </p:sp>
    </p:spTree>
    <p:extLst>
      <p:ext uri="{BB962C8B-B14F-4D97-AF65-F5344CB8AC3E}">
        <p14:creationId xmlns:p14="http://schemas.microsoft.com/office/powerpoint/2010/main" val="10249451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908720"/>
            <a:ext cx="8784976" cy="4525963"/>
          </a:xfrm>
        </p:spPr>
        <p:txBody>
          <a:bodyPr/>
          <a:lstStyle/>
          <a:p>
            <a:pPr marL="0" indent="0">
              <a:buNone/>
            </a:pPr>
            <a:endParaRPr lang="en-US" smtClean="0"/>
          </a:p>
          <a:p>
            <a:pPr marL="0" indent="0">
              <a:buNone/>
            </a:pPr>
            <a:endParaRPr lang="en-US"/>
          </a:p>
          <a:p>
            <a:pPr marL="0" indent="0">
              <a:buNone/>
            </a:pPr>
            <a:endParaRPr lang="en-US" smtClean="0"/>
          </a:p>
          <a:p>
            <a:pPr marL="0" indent="0" algn="ctr">
              <a:buNone/>
            </a:pPr>
            <a:r>
              <a:rPr lang="en-US" sz="4000" b="1">
                <a:latin typeface="Times New Roman" pitchFamily="18" charset="0"/>
                <a:cs typeface="Times New Roman" pitchFamily="18" charset="0"/>
              </a:rPr>
              <a:t>G</a:t>
            </a:r>
            <a:r>
              <a:rPr lang="en-US" sz="4000" b="1" smtClean="0">
                <a:latin typeface="Times New Roman" pitchFamily="18" charset="0"/>
                <a:cs typeface="Times New Roman" pitchFamily="18" charset="0"/>
              </a:rPr>
              <a:t>racias por su tiempo y paciencia…</a:t>
            </a:r>
            <a:endParaRPr lang="en-US" sz="4000" b="1">
              <a:latin typeface="Times New Roman" pitchFamily="18" charset="0"/>
              <a:cs typeface="Times New Roman" pitchFamily="18" charset="0"/>
            </a:endParaRPr>
          </a:p>
        </p:txBody>
      </p:sp>
      <p:sp>
        <p:nvSpPr>
          <p:cNvPr id="4" name="Subtitle 2"/>
          <p:cNvSpPr txBox="1">
            <a:spLocks/>
          </p:cNvSpPr>
          <p:nvPr/>
        </p:nvSpPr>
        <p:spPr>
          <a:xfrm>
            <a:off x="107504" y="4797152"/>
            <a:ext cx="8928992" cy="841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s-MX" b="1" smtClean="0">
                <a:latin typeface="Times New Roman" panose="02020603050405020304" pitchFamily="18" charset="0"/>
                <a:cs typeface="Times New Roman" panose="02020603050405020304" pitchFamily="18" charset="0"/>
              </a:rPr>
              <a:t>carlos.guerrero.de.lizardi@itesm.mx</a:t>
            </a: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06485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s-MX" smtClean="0">
                <a:latin typeface="Times New Roman" panose="02020603050405020304" pitchFamily="18" charset="0"/>
                <a:cs typeface="Times New Roman" panose="02020603050405020304" pitchFamily="18" charset="0"/>
              </a:rPr>
              <a:t>1) </a:t>
            </a:r>
            <a:r>
              <a:rPr lang="es-MX" smtClean="0">
                <a:latin typeface="Times New Roman" panose="02020603050405020304" pitchFamily="18" charset="0"/>
                <a:cs typeface="Times New Roman" panose="02020603050405020304" pitchFamily="18" charset="0"/>
              </a:rPr>
              <a:t>La existencia de una asignatura dedicada al estudio sistemático del Sistema de Cuentas Nacionales como aparece en el plan de estudios vigente, es una decisión acertada de la comunidad académica de mi alma mater.</a:t>
            </a:r>
            <a:endParaRPr lang="es-MX" smtClean="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457200" y="274638"/>
            <a:ext cx="8229600" cy="1143000"/>
          </a:xfrm>
        </p:spPr>
        <p:txBody>
          <a:bodyPr/>
          <a:lstStyle/>
          <a:p>
            <a:r>
              <a:rPr lang="en-US" smtClean="0">
                <a:latin typeface="Times New Roman" panose="02020603050405020304" pitchFamily="18" charset="0"/>
                <a:cs typeface="Times New Roman" panose="02020603050405020304" pitchFamily="18" charset="0"/>
              </a:rPr>
              <a:t>El bosque…</a:t>
            </a: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6925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s-MX" smtClean="0">
                <a:latin typeface="Times New Roman" panose="02020603050405020304" pitchFamily="18" charset="0"/>
                <a:cs typeface="Times New Roman" panose="02020603050405020304" pitchFamily="18" charset="0"/>
              </a:rPr>
              <a:t>2) La ubicación de una asignatura en un plan de estudios depende de sus propios </a:t>
            </a:r>
            <a:r>
              <a:rPr lang="es-MX" b="1" smtClean="0">
                <a:latin typeface="Times New Roman" panose="02020603050405020304" pitchFamily="18" charset="0"/>
                <a:cs typeface="Times New Roman" panose="02020603050405020304" pitchFamily="18" charset="0"/>
              </a:rPr>
              <a:t>prerrequisitos</a:t>
            </a:r>
            <a:r>
              <a:rPr lang="es-MX" smtClean="0">
                <a:latin typeface="Times New Roman" panose="02020603050405020304" pitchFamily="18" charset="0"/>
                <a:cs typeface="Times New Roman" panose="02020603050405020304" pitchFamily="18" charset="0"/>
              </a:rPr>
              <a:t> y </a:t>
            </a:r>
            <a:r>
              <a:rPr lang="es-MX" b="1" smtClean="0">
                <a:latin typeface="Times New Roman" panose="02020603050405020304" pitchFamily="18" charset="0"/>
                <a:cs typeface="Times New Roman" panose="02020603050405020304" pitchFamily="18" charset="0"/>
              </a:rPr>
              <a:t>del resto del diseño curricular</a:t>
            </a:r>
            <a:r>
              <a:rPr lang="es-MX" smtClean="0">
                <a:latin typeface="Times New Roman" panose="02020603050405020304" pitchFamily="18" charset="0"/>
                <a:cs typeface="Times New Roman" panose="02020603050405020304" pitchFamily="18" charset="0"/>
              </a:rPr>
              <a:t>. </a:t>
            </a:r>
            <a:endParaRPr lang="es-MX" smtClean="0">
              <a:latin typeface="Times New Roman" panose="02020603050405020304" pitchFamily="18" charset="0"/>
              <a:cs typeface="Times New Roman" panose="02020603050405020304" pitchFamily="18" charset="0"/>
            </a:endParaRPr>
          </a:p>
          <a:p>
            <a:pPr marL="0" indent="0" algn="just">
              <a:buNone/>
            </a:pPr>
            <a:endParaRPr lang="es-MX">
              <a:latin typeface="Times New Roman" panose="02020603050405020304" pitchFamily="18" charset="0"/>
              <a:cs typeface="Times New Roman" panose="02020603050405020304" pitchFamily="18" charset="0"/>
            </a:endParaRPr>
          </a:p>
          <a:p>
            <a:pPr marL="0" indent="0" algn="just">
              <a:buNone/>
            </a:pPr>
            <a:r>
              <a:rPr lang="es-MX" smtClean="0">
                <a:latin typeface="Times New Roman" panose="02020603050405020304" pitchFamily="18" charset="0"/>
                <a:cs typeface="Times New Roman" panose="02020603050405020304" pitchFamily="18" charset="0"/>
              </a:rPr>
              <a:t>Tentativamente </a:t>
            </a:r>
            <a:r>
              <a:rPr lang="es-MX" smtClean="0">
                <a:latin typeface="Times New Roman" panose="02020603050405020304" pitchFamily="18" charset="0"/>
                <a:cs typeface="Times New Roman" panose="02020603050405020304" pitchFamily="18" charset="0"/>
              </a:rPr>
              <a:t>no puedo afirmar que el segundo semestre sea el indicado para la materia en cuestión.</a:t>
            </a:r>
          </a:p>
        </p:txBody>
      </p:sp>
      <p:sp>
        <p:nvSpPr>
          <p:cNvPr id="4" name="Title 1"/>
          <p:cNvSpPr>
            <a:spLocks noGrp="1"/>
          </p:cNvSpPr>
          <p:nvPr>
            <p:ph type="title"/>
          </p:nvPr>
        </p:nvSpPr>
        <p:spPr>
          <a:xfrm>
            <a:off x="457200" y="274638"/>
            <a:ext cx="8229600" cy="1143000"/>
          </a:xfrm>
        </p:spPr>
        <p:txBody>
          <a:bodyPr/>
          <a:lstStyle/>
          <a:p>
            <a:r>
              <a:rPr lang="en-US" smtClean="0">
                <a:latin typeface="Times New Roman" panose="02020603050405020304" pitchFamily="18" charset="0"/>
                <a:cs typeface="Times New Roman" panose="02020603050405020304" pitchFamily="18" charset="0"/>
              </a:rPr>
              <a:t>Los árboles</a:t>
            </a:r>
            <a:r>
              <a:rPr lang="en-US" smtClean="0">
                <a:latin typeface="Times New Roman" panose="02020603050405020304" pitchFamily="18" charset="0"/>
                <a:cs typeface="Times New Roman" panose="02020603050405020304" pitchFamily="18" charset="0"/>
              </a:rPr>
              <a:t>…</a:t>
            </a: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2943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lgn="just">
              <a:buNone/>
            </a:pPr>
            <a:r>
              <a:rPr lang="es-MX" smtClean="0">
                <a:latin typeface="Times New Roman" panose="02020603050405020304" pitchFamily="18" charset="0"/>
                <a:cs typeface="Times New Roman" panose="02020603050405020304" pitchFamily="18" charset="0"/>
              </a:rPr>
              <a:t>3) Adelantaré </a:t>
            </a:r>
            <a:r>
              <a:rPr lang="es-MX" smtClean="0">
                <a:latin typeface="Times New Roman" panose="02020603050405020304" pitchFamily="18" charset="0"/>
                <a:cs typeface="Times New Roman" panose="02020603050405020304" pitchFamily="18" charset="0"/>
              </a:rPr>
              <a:t>algunos</a:t>
            </a:r>
            <a:r>
              <a:rPr lang="es-MX" smtClean="0">
                <a:latin typeface="Times New Roman" panose="02020603050405020304" pitchFamily="18" charset="0"/>
                <a:cs typeface="Times New Roman" panose="02020603050405020304" pitchFamily="18" charset="0"/>
              </a:rPr>
              <a:t> </a:t>
            </a:r>
            <a:r>
              <a:rPr lang="es-MX" smtClean="0">
                <a:latin typeface="Times New Roman" panose="02020603050405020304" pitchFamily="18" charset="0"/>
                <a:cs typeface="Times New Roman" panose="02020603050405020304" pitchFamily="18" charset="0"/>
              </a:rPr>
              <a:t>prerrequisitos (que se justificarán a lo largo de esta conversación):</a:t>
            </a:r>
          </a:p>
          <a:p>
            <a:pPr marL="0" indent="0" algn="just">
              <a:buNone/>
            </a:pPr>
            <a:endParaRPr lang="es-MX">
              <a:latin typeface="Times New Roman" panose="02020603050405020304" pitchFamily="18" charset="0"/>
              <a:cs typeface="Times New Roman" panose="02020603050405020304" pitchFamily="18" charset="0"/>
            </a:endParaRPr>
          </a:p>
          <a:p>
            <a:pPr marL="0" indent="0" algn="just">
              <a:buNone/>
            </a:pPr>
            <a:r>
              <a:rPr lang="es-MX" smtClean="0">
                <a:latin typeface="Times New Roman" panose="02020603050405020304" pitchFamily="18" charset="0"/>
                <a:cs typeface="Times New Roman" panose="02020603050405020304" pitchFamily="18" charset="0"/>
              </a:rPr>
              <a:t>3.1. </a:t>
            </a:r>
            <a:r>
              <a:rPr lang="es-MX" smtClean="0">
                <a:latin typeface="Times New Roman" panose="02020603050405020304" pitchFamily="18" charset="0"/>
                <a:cs typeface="Times New Roman" panose="02020603050405020304" pitchFamily="18" charset="0"/>
              </a:rPr>
              <a:t>Sólidos </a:t>
            </a:r>
            <a:r>
              <a:rPr lang="es-MX">
                <a:latin typeface="Times New Roman" panose="02020603050405020304" pitchFamily="18" charset="0"/>
                <a:cs typeface="Times New Roman" panose="02020603050405020304" pitchFamily="18" charset="0"/>
              </a:rPr>
              <a:t>conocimientos de la teoría del consumidor y conocimientos básicos de la teoría del productor.</a:t>
            </a:r>
            <a:endParaRPr lang="es-MX" smtClean="0">
              <a:latin typeface="Times New Roman" panose="02020603050405020304" pitchFamily="18" charset="0"/>
              <a:cs typeface="Times New Roman" panose="02020603050405020304" pitchFamily="18" charset="0"/>
            </a:endParaRPr>
          </a:p>
          <a:p>
            <a:pPr marL="0" indent="0" algn="just">
              <a:buNone/>
            </a:pPr>
            <a:r>
              <a:rPr lang="es-MX" smtClean="0">
                <a:latin typeface="Times New Roman" panose="02020603050405020304" pitchFamily="18" charset="0"/>
                <a:cs typeface="Times New Roman" panose="02020603050405020304" pitchFamily="18" charset="0"/>
              </a:rPr>
              <a:t>3.2</a:t>
            </a:r>
            <a:r>
              <a:rPr lang="es-MX" smtClean="0">
                <a:latin typeface="Times New Roman" panose="02020603050405020304" pitchFamily="18" charset="0"/>
                <a:cs typeface="Times New Roman" panose="02020603050405020304" pitchFamily="18" charset="0"/>
              </a:rPr>
              <a:t>. Un </a:t>
            </a:r>
            <a:r>
              <a:rPr lang="es-MX">
                <a:latin typeface="Times New Roman" panose="02020603050405020304" pitchFamily="18" charset="0"/>
                <a:cs typeface="Times New Roman" panose="02020603050405020304" pitchFamily="18" charset="0"/>
              </a:rPr>
              <a:t>curso de Macroeconomía </a:t>
            </a:r>
            <a:r>
              <a:rPr lang="es-MX" smtClean="0">
                <a:latin typeface="Times New Roman" panose="02020603050405020304" pitchFamily="18" charset="0"/>
                <a:cs typeface="Times New Roman" panose="02020603050405020304" pitchFamily="18" charset="0"/>
              </a:rPr>
              <a:t>intermedia, </a:t>
            </a:r>
            <a:r>
              <a:rPr lang="es-MX">
                <a:latin typeface="Times New Roman" panose="02020603050405020304" pitchFamily="18" charset="0"/>
                <a:cs typeface="Times New Roman" panose="02020603050405020304" pitchFamily="18" charset="0"/>
              </a:rPr>
              <a:t>no basta un curso </a:t>
            </a:r>
            <a:r>
              <a:rPr lang="es-MX" smtClean="0">
                <a:latin typeface="Times New Roman" panose="02020603050405020304" pitchFamily="18" charset="0"/>
                <a:cs typeface="Times New Roman" panose="02020603050405020304" pitchFamily="18" charset="0"/>
              </a:rPr>
              <a:t>introductorio.</a:t>
            </a:r>
          </a:p>
          <a:p>
            <a:pPr marL="0" indent="0" algn="just">
              <a:buNone/>
            </a:pPr>
            <a:r>
              <a:rPr lang="es-MX" smtClean="0">
                <a:latin typeface="Times New Roman" panose="02020603050405020304" pitchFamily="18" charset="0"/>
                <a:cs typeface="Times New Roman" panose="02020603050405020304" pitchFamily="18" charset="0"/>
              </a:rPr>
              <a:t>3.3</a:t>
            </a:r>
            <a:r>
              <a:rPr lang="es-MX" smtClean="0">
                <a:latin typeface="Times New Roman" panose="02020603050405020304" pitchFamily="18" charset="0"/>
                <a:cs typeface="Times New Roman" panose="02020603050405020304" pitchFamily="18" charset="0"/>
              </a:rPr>
              <a:t>. Conocimientos </a:t>
            </a:r>
            <a:r>
              <a:rPr lang="es-MX">
                <a:latin typeface="Times New Roman" panose="02020603050405020304" pitchFamily="18" charset="0"/>
                <a:cs typeface="Times New Roman" panose="02020603050405020304" pitchFamily="18" charset="0"/>
              </a:rPr>
              <a:t>“mínimos” de álgebra lineal y estadística inferencial, y habilidades en el manejo de software, </a:t>
            </a:r>
            <a:r>
              <a:rPr lang="es-MX" smtClean="0">
                <a:latin typeface="Times New Roman" panose="02020603050405020304" pitchFamily="18" charset="0"/>
                <a:cs typeface="Times New Roman" panose="02020603050405020304" pitchFamily="18" charset="0"/>
              </a:rPr>
              <a:t>y</a:t>
            </a:r>
          </a:p>
          <a:p>
            <a:pPr marL="0" indent="0" algn="just">
              <a:buNone/>
            </a:pPr>
            <a:r>
              <a:rPr lang="es-MX" smtClean="0">
                <a:latin typeface="Times New Roman" panose="02020603050405020304" pitchFamily="18" charset="0"/>
                <a:cs typeface="Times New Roman" panose="02020603050405020304" pitchFamily="18" charset="0"/>
              </a:rPr>
              <a:t>3.4</a:t>
            </a:r>
            <a:r>
              <a:rPr lang="es-MX" smtClean="0">
                <a:latin typeface="Times New Roman" panose="02020603050405020304" pitchFamily="18" charset="0"/>
                <a:cs typeface="Times New Roman" panose="02020603050405020304" pitchFamily="18" charset="0"/>
              </a:rPr>
              <a:t>. Conocimientos básicos </a:t>
            </a:r>
            <a:r>
              <a:rPr lang="es-MX">
                <a:latin typeface="Times New Roman" panose="02020603050405020304" pitchFamily="18" charset="0"/>
                <a:cs typeface="Times New Roman" panose="02020603050405020304" pitchFamily="18" charset="0"/>
              </a:rPr>
              <a:t>del inglés</a:t>
            </a:r>
            <a:r>
              <a:rPr lang="es-MX"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94062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Times New Roman" panose="02020603050405020304" pitchFamily="18" charset="0"/>
                <a:cs typeface="Times New Roman" panose="02020603050405020304" pitchFamily="18" charset="0"/>
              </a:rPr>
              <a:t>Análisis económico aplicado</a:t>
            </a:r>
            <a:endParaRPr lang="en-US">
              <a:latin typeface="Times New Roman" panose="02020603050405020304" pitchFamily="18" charset="0"/>
              <a:cs typeface="Times New Roman" panose="02020603050405020304"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213080591"/>
              </p:ext>
            </p:extLst>
          </p:nvPr>
        </p:nvGraphicFramePr>
        <p:xfrm>
          <a:off x="1403648" y="1700808"/>
          <a:ext cx="6382029" cy="4353392"/>
        </p:xfrm>
        <a:graphic>
          <a:graphicData uri="http://schemas.openxmlformats.org/presentationml/2006/ole">
            <mc:AlternateContent xmlns:mc="http://schemas.openxmlformats.org/markup-compatibility/2006">
              <mc:Choice xmlns:v="urn:schemas-microsoft-com:vml" Requires="v">
                <p:oleObj spid="_x0000_s1036" name="Worksheet" r:id="rId3" imgW="3375557" imgH="1592608" progId="Excel.Sheet.12">
                  <p:embed/>
                </p:oleObj>
              </mc:Choice>
              <mc:Fallback>
                <p:oleObj name="Worksheet" r:id="rId3" imgW="3375557" imgH="1592608" progId="Excel.Sheet.12">
                  <p:embed/>
                  <p:pic>
                    <p:nvPicPr>
                      <p:cNvPr id="0" name=""/>
                      <p:cNvPicPr/>
                      <p:nvPr/>
                    </p:nvPicPr>
                    <p:blipFill>
                      <a:blip r:embed="rId4"/>
                      <a:stretch>
                        <a:fillRect/>
                      </a:stretch>
                    </p:blipFill>
                    <p:spPr>
                      <a:xfrm>
                        <a:off x="1403648" y="1700808"/>
                        <a:ext cx="6382029" cy="4353392"/>
                      </a:xfrm>
                      <a:prstGeom prst="rect">
                        <a:avLst/>
                      </a:prstGeom>
                    </p:spPr>
                  </p:pic>
                </p:oleObj>
              </mc:Fallback>
            </mc:AlternateContent>
          </a:graphicData>
        </a:graphic>
      </p:graphicFrame>
    </p:spTree>
    <p:extLst>
      <p:ext uri="{BB962C8B-B14F-4D97-AF65-F5344CB8AC3E}">
        <p14:creationId xmlns:p14="http://schemas.microsoft.com/office/powerpoint/2010/main" val="3605691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Times New Roman" panose="02020603050405020304" pitchFamily="18" charset="0"/>
                <a:cs typeface="Times New Roman" panose="02020603050405020304" pitchFamily="18" charset="0"/>
              </a:rPr>
              <a:t>Pedagogía</a:t>
            </a:r>
            <a:endParaRPr lang="en-US">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marL="0" indent="0" algn="just">
              <a:buNone/>
            </a:pPr>
            <a:r>
              <a:rPr lang="es-MX">
                <a:latin typeface="Times New Roman" panose="02020603050405020304" pitchFamily="18" charset="0"/>
                <a:cs typeface="Times New Roman" panose="02020603050405020304" pitchFamily="18" charset="0"/>
              </a:rPr>
              <a:t>T</a:t>
            </a:r>
            <a:r>
              <a:rPr lang="es-MX" smtClean="0">
                <a:latin typeface="Times New Roman" panose="02020603050405020304" pitchFamily="18" charset="0"/>
                <a:cs typeface="Times New Roman" panose="02020603050405020304" pitchFamily="18" charset="0"/>
              </a:rPr>
              <a:t>iene </a:t>
            </a:r>
            <a:r>
              <a:rPr lang="es-MX">
                <a:latin typeface="Times New Roman" panose="02020603050405020304" pitchFamily="18" charset="0"/>
                <a:cs typeface="Times New Roman" panose="02020603050405020304" pitchFamily="18" charset="0"/>
              </a:rPr>
              <a:t>que ser un propósito explícito de cada asignatura a lo largo de la carrera realizar la </a:t>
            </a:r>
            <a:r>
              <a:rPr lang="es-MX" b="1">
                <a:latin typeface="Times New Roman" panose="02020603050405020304" pitchFamily="18" charset="0"/>
                <a:cs typeface="Times New Roman" panose="02020603050405020304" pitchFamily="18" charset="0"/>
              </a:rPr>
              <a:t>integración del conocimiento</a:t>
            </a:r>
            <a:r>
              <a:rPr lang="es-MX">
                <a:latin typeface="Times New Roman" panose="02020603050405020304" pitchFamily="18" charset="0"/>
                <a:cs typeface="Times New Roman" panose="02020603050405020304" pitchFamily="18" charset="0"/>
              </a:rPr>
              <a:t> </a:t>
            </a:r>
            <a:r>
              <a:rPr lang="es-MX" smtClean="0">
                <a:latin typeface="Times New Roman" panose="02020603050405020304" pitchFamily="18" charset="0"/>
                <a:cs typeface="Times New Roman" panose="02020603050405020304" pitchFamily="18" charset="0"/>
              </a:rPr>
              <a:t>requerido (en </a:t>
            </a:r>
            <a:r>
              <a:rPr lang="es-MX">
                <a:latin typeface="Times New Roman" panose="02020603050405020304" pitchFamily="18" charset="0"/>
                <a:cs typeface="Times New Roman" panose="02020603050405020304" pitchFamily="18" charset="0"/>
              </a:rPr>
              <a:t>el caso de </a:t>
            </a:r>
            <a:r>
              <a:rPr lang="es-MX" b="1">
                <a:latin typeface="Times New Roman" panose="02020603050405020304" pitchFamily="18" charset="0"/>
                <a:cs typeface="Times New Roman" panose="02020603050405020304" pitchFamily="18" charset="0"/>
              </a:rPr>
              <a:t>Contabilidad Social</a:t>
            </a:r>
            <a:r>
              <a:rPr lang="es-MX">
                <a:latin typeface="Times New Roman" panose="02020603050405020304" pitchFamily="18" charset="0"/>
                <a:cs typeface="Times New Roman" panose="02020603050405020304" pitchFamily="18" charset="0"/>
              </a:rPr>
              <a:t>, de la propia </a:t>
            </a:r>
            <a:r>
              <a:rPr lang="es-MX" b="1">
                <a:latin typeface="Times New Roman" panose="02020603050405020304" pitchFamily="18" charset="0"/>
                <a:cs typeface="Times New Roman" panose="02020603050405020304" pitchFamily="18" charset="0"/>
              </a:rPr>
              <a:t>contabilidad</a:t>
            </a:r>
            <a:r>
              <a:rPr lang="es-MX">
                <a:latin typeface="Times New Roman" panose="02020603050405020304" pitchFamily="18" charset="0"/>
                <a:cs typeface="Times New Roman" panose="02020603050405020304" pitchFamily="18" charset="0"/>
              </a:rPr>
              <a:t>, la </a:t>
            </a:r>
            <a:r>
              <a:rPr lang="es-MX" b="1">
                <a:latin typeface="Times New Roman" panose="02020603050405020304" pitchFamily="18" charset="0"/>
                <a:cs typeface="Times New Roman" panose="02020603050405020304" pitchFamily="18" charset="0"/>
              </a:rPr>
              <a:t>micro</a:t>
            </a:r>
            <a:r>
              <a:rPr lang="es-MX">
                <a:latin typeface="Times New Roman" panose="02020603050405020304" pitchFamily="18" charset="0"/>
                <a:cs typeface="Times New Roman" panose="02020603050405020304" pitchFamily="18" charset="0"/>
              </a:rPr>
              <a:t> y </a:t>
            </a:r>
            <a:r>
              <a:rPr lang="es-MX" b="1">
                <a:latin typeface="Times New Roman" panose="02020603050405020304" pitchFamily="18" charset="0"/>
                <a:cs typeface="Times New Roman" panose="02020603050405020304" pitchFamily="18" charset="0"/>
              </a:rPr>
              <a:t>macroeconomía</a:t>
            </a:r>
            <a:r>
              <a:rPr lang="es-MX">
                <a:latin typeface="Times New Roman" panose="02020603050405020304" pitchFamily="18" charset="0"/>
                <a:cs typeface="Times New Roman" panose="02020603050405020304" pitchFamily="18" charset="0"/>
              </a:rPr>
              <a:t>, la </a:t>
            </a:r>
            <a:r>
              <a:rPr lang="es-MX" b="1">
                <a:latin typeface="Times New Roman" panose="02020603050405020304" pitchFamily="18" charset="0"/>
                <a:cs typeface="Times New Roman" panose="02020603050405020304" pitchFamily="18" charset="0"/>
              </a:rPr>
              <a:t>estadística</a:t>
            </a:r>
            <a:r>
              <a:rPr lang="es-MX">
                <a:latin typeface="Times New Roman" panose="02020603050405020304" pitchFamily="18" charset="0"/>
                <a:cs typeface="Times New Roman" panose="02020603050405020304" pitchFamily="18" charset="0"/>
              </a:rPr>
              <a:t> y las </a:t>
            </a:r>
            <a:r>
              <a:rPr lang="es-MX" b="1">
                <a:latin typeface="Times New Roman" panose="02020603050405020304" pitchFamily="18" charset="0"/>
                <a:cs typeface="Times New Roman" panose="02020603050405020304" pitchFamily="18" charset="0"/>
              </a:rPr>
              <a:t>matemáticas</a:t>
            </a:r>
            <a:r>
              <a:rPr lang="es-MX">
                <a:latin typeface="Times New Roman" panose="02020603050405020304" pitchFamily="18" charset="0"/>
                <a:cs typeface="Times New Roman" panose="02020603050405020304" pitchFamily="18" charset="0"/>
              </a:rPr>
              <a:t>, y la </a:t>
            </a:r>
            <a:r>
              <a:rPr lang="es-MX" b="1">
                <a:latin typeface="Times New Roman" panose="02020603050405020304" pitchFamily="18" charset="0"/>
                <a:cs typeface="Times New Roman" panose="02020603050405020304" pitchFamily="18" charset="0"/>
              </a:rPr>
              <a:t>historia</a:t>
            </a:r>
            <a:r>
              <a:rPr lang="es-MX">
                <a:latin typeface="Times New Roman" panose="02020603050405020304" pitchFamily="18" charset="0"/>
                <a:cs typeface="Times New Roman" panose="02020603050405020304" pitchFamily="18" charset="0"/>
              </a:rPr>
              <a:t> de la Contabilidad </a:t>
            </a:r>
            <a:r>
              <a:rPr lang="es-MX" smtClean="0">
                <a:latin typeface="Times New Roman" panose="02020603050405020304" pitchFamily="18" charset="0"/>
                <a:cs typeface="Times New Roman" panose="02020603050405020304" pitchFamily="18" charset="0"/>
              </a:rPr>
              <a:t>Nacional).</a:t>
            </a:r>
          </a:p>
          <a:p>
            <a:pPr marL="0" indent="0" algn="just">
              <a:buNone/>
            </a:pPr>
            <a:endParaRPr lang="es-MX">
              <a:latin typeface="Times New Roman" panose="02020603050405020304" pitchFamily="18" charset="0"/>
              <a:cs typeface="Times New Roman" panose="02020603050405020304" pitchFamily="18" charset="0"/>
            </a:endParaRPr>
          </a:p>
          <a:p>
            <a:pPr marL="0" indent="0" algn="just">
              <a:buNone/>
            </a:pPr>
            <a:r>
              <a:rPr lang="es-MX" b="1" smtClean="0">
                <a:latin typeface="Times New Roman" panose="02020603050405020304" pitchFamily="18" charset="0"/>
                <a:cs typeface="Times New Roman" panose="02020603050405020304" pitchFamily="18" charset="0"/>
              </a:rPr>
              <a:t>Si </a:t>
            </a:r>
            <a:r>
              <a:rPr lang="es-MX" b="1">
                <a:latin typeface="Times New Roman" panose="02020603050405020304" pitchFamily="18" charset="0"/>
                <a:cs typeface="Times New Roman" panose="02020603050405020304" pitchFamily="18" charset="0"/>
              </a:rPr>
              <a:t>el profesor responsable no lo hace así, el trabajo de integración del conocimiento se deja en manos del estudiante</a:t>
            </a:r>
            <a:r>
              <a:rPr lang="es-MX">
                <a:latin typeface="Times New Roman" panose="02020603050405020304" pitchFamily="18" charset="0"/>
                <a:cs typeface="Times New Roman" panose="02020603050405020304" pitchFamily="18" charset="0"/>
              </a:rPr>
              <a:t>.</a:t>
            </a: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1669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Times New Roman" panose="02020603050405020304" pitchFamily="18" charset="0"/>
                <a:cs typeface="Times New Roman" panose="02020603050405020304" pitchFamily="18" charset="0"/>
              </a:rPr>
              <a:t>Pedagogía</a:t>
            </a:r>
            <a:endParaRPr lang="en-US">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pPr marL="0" indent="0" algn="just">
              <a:buNone/>
            </a:pPr>
            <a:r>
              <a:rPr lang="es-MX" smtClean="0">
                <a:latin typeface="Times New Roman" panose="02020603050405020304" pitchFamily="18" charset="0"/>
                <a:cs typeface="Times New Roman" panose="02020603050405020304" pitchFamily="18" charset="0"/>
              </a:rPr>
              <a:t>El profesor se concibe a sí mismo como el </a:t>
            </a:r>
            <a:r>
              <a:rPr lang="es-MX" b="1" smtClean="0">
                <a:latin typeface="Times New Roman" panose="02020603050405020304" pitchFamily="18" charset="0"/>
                <a:cs typeface="Times New Roman" panose="02020603050405020304" pitchFamily="18" charset="0"/>
              </a:rPr>
              <a:t>responsable de crear el </a:t>
            </a:r>
            <a:r>
              <a:rPr lang="es-MX" b="1" smtClean="0">
                <a:latin typeface="Times New Roman" panose="02020603050405020304" pitchFamily="18" charset="0"/>
                <a:cs typeface="Times New Roman" panose="02020603050405020304" pitchFamily="18" charset="0"/>
              </a:rPr>
              <a:t>ambiente académico </a:t>
            </a:r>
            <a:r>
              <a:rPr lang="es-MX" smtClean="0">
                <a:latin typeface="Times New Roman" panose="02020603050405020304" pitchFamily="18" charset="0"/>
                <a:cs typeface="Times New Roman" panose="02020603050405020304" pitchFamily="18" charset="0"/>
              </a:rPr>
              <a:t>propicio para que el estudiante, por cuenta propia, aprenda la materia en juego.</a:t>
            </a:r>
          </a:p>
          <a:p>
            <a:pPr marL="0" indent="0" algn="just">
              <a:buNone/>
            </a:pPr>
            <a:endParaRPr lang="es-MX" smtClean="0">
              <a:latin typeface="Times New Roman" panose="02020603050405020304" pitchFamily="18" charset="0"/>
              <a:cs typeface="Times New Roman" panose="02020603050405020304" pitchFamily="18" charset="0"/>
            </a:endParaRPr>
          </a:p>
          <a:p>
            <a:pPr marL="0" indent="0" algn="just">
              <a:buNone/>
            </a:pPr>
            <a:r>
              <a:rPr lang="en-GB" smtClean="0">
                <a:latin typeface="Times New Roman" panose="02020603050405020304" pitchFamily="18" charset="0"/>
                <a:cs typeface="Times New Roman" panose="02020603050405020304" pitchFamily="18" charset="0"/>
              </a:rPr>
              <a:t>“It is said that if you wash a cat it will never again wash itself. This may or may not be true: what is certain is that </a:t>
            </a:r>
            <a:r>
              <a:rPr lang="en-GB" b="1" smtClean="0">
                <a:latin typeface="Times New Roman" panose="02020603050405020304" pitchFamily="18" charset="0"/>
                <a:cs typeface="Times New Roman" panose="02020603050405020304" pitchFamily="18" charset="0"/>
              </a:rPr>
              <a:t>if you teach a man anything he will never learn it</a:t>
            </a:r>
            <a:r>
              <a:rPr lang="en-GB" smtClean="0">
                <a:latin typeface="Times New Roman" panose="02020603050405020304" pitchFamily="18" charset="0"/>
                <a:cs typeface="Times New Roman" panose="02020603050405020304" pitchFamily="18" charset="0"/>
              </a:rPr>
              <a:t>”. Bernard Shaw (1921, p. 5).</a:t>
            </a:r>
            <a:endParaRPr lang="en-US"/>
          </a:p>
        </p:txBody>
      </p:sp>
    </p:spTree>
    <p:extLst>
      <p:ext uri="{BB962C8B-B14F-4D97-AF65-F5344CB8AC3E}">
        <p14:creationId xmlns:p14="http://schemas.microsoft.com/office/powerpoint/2010/main" val="3200018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564904"/>
            <a:ext cx="7776864" cy="1440160"/>
          </a:xfrm>
        </p:spPr>
        <p:txBody>
          <a:bodyPr>
            <a:normAutofit/>
          </a:bodyPr>
          <a:lstStyle/>
          <a:p>
            <a:r>
              <a:rPr lang="en-US" sz="3600" b="1" smtClean="0">
                <a:latin typeface="Times New Roman" pitchFamily="18" charset="0"/>
                <a:cs typeface="Times New Roman" pitchFamily="18" charset="0"/>
              </a:rPr>
              <a:t>Variables </a:t>
            </a:r>
            <a:r>
              <a:rPr lang="en-US" sz="3600" b="1" smtClean="0">
                <a:solidFill>
                  <a:srgbClr val="FF0000"/>
                </a:solidFill>
                <a:latin typeface="Times New Roman" pitchFamily="18" charset="0"/>
                <a:cs typeface="Times New Roman" pitchFamily="18" charset="0"/>
              </a:rPr>
              <a:t>verdaderas</a:t>
            </a:r>
            <a:r>
              <a:rPr lang="en-US" sz="3600" b="1" smtClean="0">
                <a:latin typeface="Times New Roman" pitchFamily="18" charset="0"/>
                <a:cs typeface="Times New Roman" pitchFamily="18" charset="0"/>
              </a:rPr>
              <a:t>, </a:t>
            </a:r>
            <a:r>
              <a:rPr lang="en-US" sz="3600" b="1" smtClean="0">
                <a:solidFill>
                  <a:schemeClr val="accent3"/>
                </a:solidFill>
                <a:latin typeface="Times New Roman" pitchFamily="18" charset="0"/>
                <a:cs typeface="Times New Roman" pitchFamily="18" charset="0"/>
              </a:rPr>
              <a:t>teóricas</a:t>
            </a:r>
            <a:r>
              <a:rPr lang="en-US" sz="3600" b="1" smtClean="0">
                <a:latin typeface="Times New Roman" pitchFamily="18" charset="0"/>
                <a:cs typeface="Times New Roman" pitchFamily="18" charset="0"/>
              </a:rPr>
              <a:t> (</a:t>
            </a:r>
            <a:r>
              <a:rPr lang="en-US" sz="3600" b="1" smtClean="0">
                <a:solidFill>
                  <a:schemeClr val="accent1"/>
                </a:solidFill>
                <a:latin typeface="Times New Roman" pitchFamily="18" charset="0"/>
                <a:cs typeface="Times New Roman" pitchFamily="18" charset="0"/>
              </a:rPr>
              <a:t>observables</a:t>
            </a:r>
            <a:r>
              <a:rPr lang="en-US" sz="3600" b="1" smtClean="0">
                <a:latin typeface="Times New Roman" pitchFamily="18" charset="0"/>
                <a:cs typeface="Times New Roman" pitchFamily="18" charset="0"/>
              </a:rPr>
              <a:t> y </a:t>
            </a:r>
            <a:r>
              <a:rPr lang="en-US" sz="3600" b="1" smtClean="0">
                <a:solidFill>
                  <a:schemeClr val="accent6"/>
                </a:solidFill>
                <a:latin typeface="Times New Roman" pitchFamily="18" charset="0"/>
                <a:cs typeface="Times New Roman" pitchFamily="18" charset="0"/>
              </a:rPr>
              <a:t>no observables</a:t>
            </a:r>
            <a:r>
              <a:rPr lang="en-US" sz="3600" b="1" smtClean="0">
                <a:latin typeface="Times New Roman" pitchFamily="18" charset="0"/>
                <a:cs typeface="Times New Roman" pitchFamily="18" charset="0"/>
              </a:rPr>
              <a:t>)</a:t>
            </a:r>
            <a:endParaRPr lang="en-US" sz="3600" b="1">
              <a:latin typeface="Times New Roman" pitchFamily="18" charset="0"/>
              <a:cs typeface="Times New Roman" pitchFamily="18" charset="0"/>
            </a:endParaRPr>
          </a:p>
        </p:txBody>
      </p:sp>
    </p:spTree>
    <p:extLst>
      <p:ext uri="{BB962C8B-B14F-4D97-AF65-F5344CB8AC3E}">
        <p14:creationId xmlns:p14="http://schemas.microsoft.com/office/powerpoint/2010/main" val="576190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192688"/>
          </a:xfrm>
        </p:spPr>
        <p:txBody>
          <a:bodyPr>
            <a:normAutofit/>
          </a:bodyPr>
          <a:lstStyle/>
          <a:p>
            <a:pPr marL="0" indent="0" algn="just">
              <a:buNone/>
            </a:pPr>
            <a:r>
              <a:rPr lang="en-US">
                <a:latin typeface="Times New Roman" pitchFamily="18" charset="0"/>
                <a:cs typeface="Times New Roman" pitchFamily="18" charset="0"/>
              </a:rPr>
              <a:t>“National accounts’ data are therefore approximations. It is not even possible to give a summary figure of the </a:t>
            </a:r>
            <a:r>
              <a:rPr lang="en-US" b="1">
                <a:latin typeface="Times New Roman" pitchFamily="18" charset="0"/>
                <a:cs typeface="Times New Roman" pitchFamily="18" charset="0"/>
              </a:rPr>
              <a:t>accuracy</a:t>
            </a:r>
            <a:r>
              <a:rPr lang="en-US">
                <a:latin typeface="Times New Roman" pitchFamily="18" charset="0"/>
                <a:cs typeface="Times New Roman" pitchFamily="18" charset="0"/>
              </a:rPr>
              <a:t> of the GDP. Indeed, national accounts, and in particular GDP, are not the result of a single big </a:t>
            </a:r>
            <a:r>
              <a:rPr lang="en-US" b="1">
                <a:latin typeface="Times New Roman" pitchFamily="18" charset="0"/>
                <a:cs typeface="Times New Roman" pitchFamily="18" charset="0"/>
              </a:rPr>
              <a:t>survey</a:t>
            </a:r>
            <a:r>
              <a:rPr lang="en-US">
                <a:latin typeface="Times New Roman" pitchFamily="18" charset="0"/>
                <a:cs typeface="Times New Roman" pitchFamily="18" charset="0"/>
              </a:rPr>
              <a:t> for which one might compile a </a:t>
            </a:r>
            <a:r>
              <a:rPr lang="en-US" b="1">
                <a:latin typeface="Times New Roman" pitchFamily="18" charset="0"/>
                <a:cs typeface="Times New Roman" pitchFamily="18" charset="0"/>
              </a:rPr>
              <a:t>confidence interval</a:t>
            </a:r>
            <a:r>
              <a:rPr lang="en-US">
                <a:latin typeface="Times New Roman" pitchFamily="18" charset="0"/>
                <a:cs typeface="Times New Roman" pitchFamily="18" charset="0"/>
              </a:rPr>
              <a:t>. They are the result of combining a complex mix of data from many sources, many of which require adjustment to put them into a national accounts database and which are further adjusted to improve coherence, often using </a:t>
            </a:r>
            <a:r>
              <a:rPr lang="en-US" b="1">
                <a:latin typeface="Times New Roman" pitchFamily="18" charset="0"/>
                <a:cs typeface="Times New Roman" pitchFamily="18" charset="0"/>
              </a:rPr>
              <a:t>non-scientific methods</a:t>
            </a:r>
            <a:r>
              <a:rPr lang="en-US">
                <a:latin typeface="Times New Roman" pitchFamily="18" charset="0"/>
                <a:cs typeface="Times New Roman" pitchFamily="18" charset="0"/>
              </a:rPr>
              <a:t>.”</a:t>
            </a:r>
          </a:p>
        </p:txBody>
      </p:sp>
    </p:spTree>
    <p:extLst>
      <p:ext uri="{BB962C8B-B14F-4D97-AF65-F5344CB8AC3E}">
        <p14:creationId xmlns:p14="http://schemas.microsoft.com/office/powerpoint/2010/main" val="4195022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1043</Words>
  <Application>Microsoft Office PowerPoint</Application>
  <PresentationFormat>On-screen Show (4:3)</PresentationFormat>
  <Paragraphs>71</Paragraphs>
  <Slides>18</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Office Theme</vt:lpstr>
      <vt:lpstr>Worksheet</vt:lpstr>
      <vt:lpstr>Contabilidad Social:  Un Enfoque Económico</vt:lpstr>
      <vt:lpstr>El bosque…</vt:lpstr>
      <vt:lpstr>Los árboles…</vt:lpstr>
      <vt:lpstr>PowerPoint Presentation</vt:lpstr>
      <vt:lpstr>Análisis económico aplicado</vt:lpstr>
      <vt:lpstr>Pedagogía</vt:lpstr>
      <vt:lpstr>Pedagogía</vt:lpstr>
      <vt:lpstr>Variables verdaderas, teóricas (observables y no observables)</vt:lpstr>
      <vt:lpstr>PowerPoint Presentation</vt:lpstr>
      <vt:lpstr>PowerPoint Presentation</vt:lpstr>
      <vt:lpstr>Medición del PIB en México</vt:lpstr>
      <vt:lpstr>Método de compilación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Contabilidad Social:  Un Enfoque Económico</dc:title>
  <dc:creator>Usuario</dc:creator>
  <cp:lastModifiedBy>Usuario</cp:lastModifiedBy>
  <cp:revision>18</cp:revision>
  <cp:lastPrinted>2014-05-07T16:28:53Z</cp:lastPrinted>
  <dcterms:created xsi:type="dcterms:W3CDTF">2014-04-21T17:58:55Z</dcterms:created>
  <dcterms:modified xsi:type="dcterms:W3CDTF">2014-05-07T16:37:01Z</dcterms:modified>
</cp:coreProperties>
</file>