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6" r:id="rId4"/>
    <p:sldId id="258" r:id="rId5"/>
    <p:sldId id="259" r:id="rId6"/>
    <p:sldId id="260" r:id="rId7"/>
    <p:sldId id="261" r:id="rId8"/>
    <p:sldId id="262" r:id="rId9"/>
    <p:sldId id="269" r:id="rId10"/>
    <p:sldId id="268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4424825-6EDA-4D55-B058-D1686912E4D9}" type="datetimeFigureOut">
              <a:rPr lang="es-MX" smtClean="0"/>
              <a:pPr/>
              <a:t>08/05/2014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990CF17-BCE5-4AD0-B64F-30B645AE361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999" y="2492896"/>
            <a:ext cx="7200000" cy="198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La contabilidad es </a:t>
            </a:r>
            <a:r>
              <a:rPr lang="es-MX" sz="2400"/>
              <a:t>una </a:t>
            </a:r>
            <a:r>
              <a:rPr lang="es-MX" sz="2400" smtClean="0"/>
              <a:t>técnica </a:t>
            </a:r>
            <a:r>
              <a:rPr lang="es-MX" sz="2400" dirty="0"/>
              <a:t>que aporta información de utilidad para el proceso de toma de decisiones económicas. Esta disciplina estudia el patrimonio y presenta los resultados a través de estados contables o financieros.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337901" y="807095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6612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999" y="1700808"/>
            <a:ext cx="7200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1338" indent="-541338"/>
            <a:r>
              <a:rPr lang="es-MX" dirty="0" smtClean="0"/>
              <a:t>4.4</a:t>
            </a:r>
            <a:r>
              <a:rPr lang="es-MX" dirty="0"/>
              <a:t>	Análisis e Interpretación de los estados financieros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4.4.1 </a:t>
            </a:r>
            <a:r>
              <a:rPr lang="es-MX" dirty="0"/>
              <a:t>Método de razones simples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4.4.2 </a:t>
            </a:r>
            <a:r>
              <a:rPr lang="es-MX" dirty="0"/>
              <a:t>Método aumentos y disminuciones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4.4.3 </a:t>
            </a:r>
            <a:r>
              <a:rPr lang="es-MX" dirty="0"/>
              <a:t>Método de por cientos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4.4.4 </a:t>
            </a:r>
            <a:r>
              <a:rPr lang="es-MX" dirty="0"/>
              <a:t>Método de tendencias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4.4.5 </a:t>
            </a:r>
            <a:r>
              <a:rPr lang="es-MX" dirty="0"/>
              <a:t>Método de razones </a:t>
            </a:r>
            <a:r>
              <a:rPr lang="es-MX" dirty="0" smtClean="0"/>
              <a:t>estándar</a:t>
            </a:r>
          </a:p>
          <a:p>
            <a:pPr marL="1074738" indent="-541338"/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337901" y="591071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87882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999" y="1700808"/>
            <a:ext cx="7200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b="1" dirty="0" smtClean="0"/>
              <a:t>UNIDAD 5. Formulación </a:t>
            </a:r>
            <a:r>
              <a:rPr lang="es-MX" sz="2400" b="1" dirty="0"/>
              <a:t>del </a:t>
            </a:r>
            <a:r>
              <a:rPr lang="es-MX" sz="2400" b="1" dirty="0" smtClean="0"/>
              <a:t>balance </a:t>
            </a:r>
            <a:r>
              <a:rPr lang="es-MX" sz="1400" b="1" dirty="0" smtClean="0"/>
              <a:t>(</a:t>
            </a:r>
            <a:r>
              <a:rPr lang="es-MX" sz="1400" b="1" dirty="0"/>
              <a:t>4 sesiones)</a:t>
            </a:r>
          </a:p>
          <a:p>
            <a:endParaRPr lang="es-MX" dirty="0" smtClean="0"/>
          </a:p>
          <a:p>
            <a:endParaRPr lang="es-MX" dirty="0" smtClean="0"/>
          </a:p>
          <a:p>
            <a:pPr marL="541338" indent="-541338"/>
            <a:r>
              <a:rPr lang="es-MX" dirty="0" smtClean="0"/>
              <a:t>5.1</a:t>
            </a:r>
            <a:r>
              <a:rPr lang="es-MX" dirty="0"/>
              <a:t>.	Ajustes en el balance general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5.2</a:t>
            </a:r>
            <a:r>
              <a:rPr lang="es-MX" dirty="0"/>
              <a:t>.	Ajustes en el estado de resultados 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5.3</a:t>
            </a:r>
            <a:r>
              <a:rPr lang="es-MX" dirty="0"/>
              <a:t>	Ajustes en el flujo de efectivo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5.4</a:t>
            </a:r>
            <a:r>
              <a:rPr lang="es-MX" dirty="0"/>
              <a:t>	El estado de cambio de la situación </a:t>
            </a:r>
            <a:r>
              <a:rPr lang="es-MX" dirty="0" smtClean="0"/>
              <a:t>financiera</a:t>
            </a:r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336035" y="692696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  <p:pic>
        <p:nvPicPr>
          <p:cNvPr id="4" name="Picture 4" descr="C:\Users\aruedas\AppData\Local\Microsoft\Windows\Temporary Internet Files\Content.IE5\Y0S02EJ3\MC9002931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6660" y="5877272"/>
            <a:ext cx="611560" cy="5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5163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998" y="1988840"/>
            <a:ext cx="73444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/>
              <a:t>UNIDAD 6. Los </a:t>
            </a:r>
            <a:r>
              <a:rPr lang="es-MX" sz="2400" b="1" dirty="0"/>
              <a:t>principios de contabilidad </a:t>
            </a:r>
            <a:r>
              <a:rPr lang="es-MX" sz="2400" b="1" dirty="0" smtClean="0"/>
              <a:t>general </a:t>
            </a:r>
            <a:r>
              <a:rPr lang="es-MX" sz="1400" b="1" dirty="0" smtClean="0"/>
              <a:t>(</a:t>
            </a:r>
            <a:r>
              <a:rPr lang="es-MX" sz="1400" b="1" dirty="0"/>
              <a:t>2 sesiones)</a:t>
            </a:r>
          </a:p>
          <a:p>
            <a:endParaRPr lang="es-MX" dirty="0" smtClean="0"/>
          </a:p>
          <a:p>
            <a:endParaRPr lang="es-MX" dirty="0"/>
          </a:p>
          <a:p>
            <a:pPr marL="541338" indent="-541338"/>
            <a:r>
              <a:rPr lang="es-MX" dirty="0" smtClean="0"/>
              <a:t>6.1</a:t>
            </a:r>
            <a:r>
              <a:rPr lang="es-MX" dirty="0"/>
              <a:t>.	Notas y anexos a los estados </a:t>
            </a:r>
            <a:r>
              <a:rPr lang="es-MX" dirty="0" smtClean="0"/>
              <a:t>financieros</a:t>
            </a:r>
          </a:p>
          <a:p>
            <a:pPr marL="541338" indent="-541338"/>
            <a:r>
              <a:rPr lang="es-MX" dirty="0" smtClean="0"/>
              <a:t> </a:t>
            </a:r>
            <a:endParaRPr lang="es-MX" dirty="0"/>
          </a:p>
          <a:p>
            <a:pPr marL="541338" indent="-541338"/>
            <a:r>
              <a:rPr lang="es-MX" dirty="0"/>
              <a:t>6.2.	Los estados dictaminados y la </a:t>
            </a:r>
            <a:r>
              <a:rPr lang="es-MX" dirty="0" err="1"/>
              <a:t>reexpresión</a:t>
            </a:r>
            <a:r>
              <a:rPr lang="es-MX" dirty="0"/>
              <a:t> de cifras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337901" y="807095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130821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999" y="1916832"/>
            <a:ext cx="7200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b="1" dirty="0" smtClean="0"/>
              <a:t>UNIDAD 7. Presupuestos </a:t>
            </a:r>
            <a:r>
              <a:rPr lang="es-MX" sz="1400" b="1" dirty="0" smtClean="0"/>
              <a:t>(</a:t>
            </a:r>
            <a:r>
              <a:rPr lang="es-MX" sz="1400" b="1" dirty="0"/>
              <a:t>4 sesiones)</a:t>
            </a:r>
            <a:endParaRPr lang="es-MX" b="1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7.1</a:t>
            </a:r>
            <a:r>
              <a:rPr lang="es-MX" dirty="0"/>
              <a:t>	Concepto y objetivo</a:t>
            </a:r>
          </a:p>
          <a:p>
            <a:endParaRPr lang="es-MX" dirty="0" smtClean="0"/>
          </a:p>
          <a:p>
            <a:r>
              <a:rPr lang="es-MX" dirty="0" smtClean="0"/>
              <a:t>7.2</a:t>
            </a:r>
            <a:r>
              <a:rPr lang="es-MX" dirty="0"/>
              <a:t>	Utilidad</a:t>
            </a:r>
          </a:p>
          <a:p>
            <a:endParaRPr lang="es-MX" dirty="0" smtClean="0"/>
          </a:p>
          <a:p>
            <a:r>
              <a:rPr lang="es-MX" dirty="0" smtClean="0"/>
              <a:t>7.3</a:t>
            </a:r>
            <a:r>
              <a:rPr lang="es-MX" dirty="0"/>
              <a:t>	Tipos de presupuesto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337901" y="807095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  <p:pic>
        <p:nvPicPr>
          <p:cNvPr id="1028" name="Picture 4" descr="C:\Users\aruedas\AppData\Local\Microsoft\Windows\Temporary Internet Files\Content.IE5\Y0S02EJ3\MC9002931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6660" y="5877272"/>
            <a:ext cx="611560" cy="5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471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9999" y="1484784"/>
            <a:ext cx="828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Bibliografía</a:t>
            </a:r>
            <a:r>
              <a:rPr lang="es-MX" sz="2400" b="1" dirty="0" smtClean="0"/>
              <a:t>:</a:t>
            </a:r>
          </a:p>
          <a:p>
            <a:pPr algn="just"/>
            <a:endParaRPr lang="es-MX" b="1" dirty="0"/>
          </a:p>
          <a:p>
            <a:pPr marL="355600" indent="-355600" algn="just"/>
            <a:r>
              <a:rPr lang="es-MX" dirty="0"/>
              <a:t>1</a:t>
            </a:r>
            <a:r>
              <a:rPr lang="es-MX" dirty="0" smtClean="0"/>
              <a:t>.	Suárez </a:t>
            </a:r>
            <a:r>
              <a:rPr lang="es-MX" dirty="0"/>
              <a:t>Hernández, Alberto; </a:t>
            </a:r>
            <a:r>
              <a:rPr lang="es-MX" b="1" dirty="0"/>
              <a:t>Contabilidad General</a:t>
            </a:r>
            <a:r>
              <a:rPr lang="es-MX" dirty="0"/>
              <a:t>; Editorial McGraw-Hill; México; 1992.</a:t>
            </a:r>
          </a:p>
          <a:p>
            <a:pPr marL="355600" indent="-355600" algn="just"/>
            <a:r>
              <a:rPr lang="es-MX" dirty="0"/>
              <a:t>2</a:t>
            </a:r>
            <a:r>
              <a:rPr lang="es-MX" dirty="0" smtClean="0"/>
              <a:t>.	Guerrero</a:t>
            </a:r>
            <a:r>
              <a:rPr lang="es-MX" dirty="0"/>
              <a:t>, Claudio y Galindo, Fernando</a:t>
            </a:r>
            <a:r>
              <a:rPr lang="es-MX" b="1" dirty="0"/>
              <a:t>; Contabilidad básica</a:t>
            </a:r>
            <a:r>
              <a:rPr lang="es-MX" dirty="0"/>
              <a:t>; Ed. Grupo Editorial Patria; México 2011</a:t>
            </a:r>
          </a:p>
          <a:p>
            <a:pPr marL="355600" indent="-355600" algn="just"/>
            <a:r>
              <a:rPr lang="es-MX" dirty="0"/>
              <a:t>3</a:t>
            </a:r>
            <a:r>
              <a:rPr lang="es-MX" dirty="0" smtClean="0"/>
              <a:t>.	Instituto </a:t>
            </a:r>
            <a:r>
              <a:rPr lang="es-MX" dirty="0"/>
              <a:t>Mexicano de Contadores Públicos; </a:t>
            </a:r>
            <a:r>
              <a:rPr lang="es-MX" b="1" dirty="0"/>
              <a:t>Principios de Contabilidad Generalmente </a:t>
            </a:r>
            <a:r>
              <a:rPr lang="es-MX" b="1" dirty="0" smtClean="0"/>
              <a:t>Aceptados</a:t>
            </a:r>
            <a:r>
              <a:rPr lang="es-MX" dirty="0"/>
              <a:t>; Editorial IMCP, México; 1992</a:t>
            </a:r>
          </a:p>
          <a:p>
            <a:pPr marL="355600" indent="-355600" algn="just"/>
            <a:r>
              <a:rPr lang="es-MX" dirty="0"/>
              <a:t>4</a:t>
            </a:r>
            <a:r>
              <a:rPr lang="es-MX" dirty="0" smtClean="0"/>
              <a:t>.	Lara </a:t>
            </a:r>
            <a:r>
              <a:rPr lang="es-MX" dirty="0"/>
              <a:t>Flores, Elías; </a:t>
            </a:r>
            <a:r>
              <a:rPr lang="es-MX" b="1" dirty="0"/>
              <a:t>Primer Curso de Contabilidad</a:t>
            </a:r>
            <a:r>
              <a:rPr lang="es-MX" dirty="0"/>
              <a:t>; Editorial Trillas; México; 1995</a:t>
            </a:r>
          </a:p>
          <a:p>
            <a:pPr marL="355600" indent="-355600" algn="just"/>
            <a:r>
              <a:rPr lang="es-MX" dirty="0"/>
              <a:t>5</a:t>
            </a:r>
            <a:r>
              <a:rPr lang="es-MX" dirty="0" smtClean="0"/>
              <a:t>.	Prieto </a:t>
            </a:r>
            <a:r>
              <a:rPr lang="es-MX" dirty="0"/>
              <a:t>Llorente, Alejandro; Principios de </a:t>
            </a:r>
            <a:r>
              <a:rPr lang="es-MX" b="1" dirty="0"/>
              <a:t>Contabilidad</a:t>
            </a:r>
            <a:r>
              <a:rPr lang="es-MX" dirty="0"/>
              <a:t>; Editorial Banca y Comercio S.A. de </a:t>
            </a:r>
            <a:r>
              <a:rPr lang="es-MX" dirty="0" smtClean="0"/>
              <a:t>C.V</a:t>
            </a:r>
            <a:r>
              <a:rPr lang="es-MX" dirty="0"/>
              <a:t>.; México; 1994</a:t>
            </a:r>
          </a:p>
          <a:p>
            <a:pPr marL="355600" indent="-355600" algn="just"/>
            <a:r>
              <a:rPr lang="es-MX" dirty="0"/>
              <a:t>6</a:t>
            </a:r>
            <a:r>
              <a:rPr lang="es-MX" dirty="0" smtClean="0"/>
              <a:t>.	Perdomo </a:t>
            </a:r>
            <a:r>
              <a:rPr lang="es-MX" dirty="0"/>
              <a:t>Moreno, Abraham; </a:t>
            </a:r>
            <a:r>
              <a:rPr lang="es-MX" b="1" dirty="0"/>
              <a:t>Análisis e Interpretación de Estados Financieros</a:t>
            </a:r>
            <a:r>
              <a:rPr lang="es-MX" dirty="0"/>
              <a:t>; 2° Edición; Editorial ECASA; México 2001</a:t>
            </a:r>
          </a:p>
          <a:p>
            <a:pPr marL="355600" indent="-355600" algn="just"/>
            <a:r>
              <a:rPr lang="es-MX" dirty="0"/>
              <a:t>7</a:t>
            </a:r>
            <a:r>
              <a:rPr lang="es-MX" dirty="0" smtClean="0"/>
              <a:t>.	Pérez </a:t>
            </a:r>
            <a:r>
              <a:rPr lang="es-MX" dirty="0"/>
              <a:t>Harris, Alfredo; </a:t>
            </a:r>
            <a:r>
              <a:rPr lang="es-MX" b="1" dirty="0"/>
              <a:t>Los Estados Financieros: Su Análisis e Interpretación</a:t>
            </a:r>
            <a:r>
              <a:rPr lang="es-MX" dirty="0"/>
              <a:t>; 7° Edición; Editorial ECASA; México 2000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337901" y="620688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14475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75856" y="5528245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/>
              <a:t>Lic. O. Imelda Ruedas Moreno</a:t>
            </a:r>
          </a:p>
          <a:p>
            <a:pPr algn="r"/>
            <a:r>
              <a:rPr lang="es-MX" dirty="0" smtClean="0"/>
              <a:t>Lic. Adriana Ruedas Moreno</a:t>
            </a:r>
            <a:endParaRPr lang="es-MX" dirty="0"/>
          </a:p>
        </p:txBody>
      </p:sp>
      <p:sp>
        <p:nvSpPr>
          <p:cNvPr id="3" name="AutoShape 4" descr="data:image/jpeg;base64,/9j/4AAQSkZJRgABAQAAAQABAAD/2wCEAAkGBhQSERUUExQWFRUVFB4YGRcYFx0fGBwXHRwXFxwfHRcaHCYgHBsjHxkaHy8gJCcsLCwsHB8xNTAqNSYrLCkBCQoKDgwOGg8PGjUkHSUsLywqLC0sKSosLiwsLCwsLCwvMSovLCwsLC8sLCwsLCwsLCwsLCwsLCwsLCwsLCksLP/AABEIAMoApAMBIgACEQEDEQH/xAAcAAACAgMBAQAAAAAAAAAAAAAABwUGAQMEAgj/xABPEAABAwIDBAUFCQ0HAwUAAAABAgMRAAQFEiEGMUFRBxMiYXEygZGT0RRCUlNUc6Gx0hUXIzM1cnSCkrLBwuEWJUNVYqLwNDbxJCZko9P/xAAbAQABBQEBAAAAAAAAAAAAAAAFAAECAwQGB//EADcRAAEDAwIEAwYEBQUAAAAAAAEAAgMEERIhMQUTQVEiYXEGFTI0gZEUU9HhQ6GxwfAWM0JSkv/aAAwDAQACEQMRAD8AuvRVt0rEWrjrcodZfIyp+KVJQT6FJn/T31fK+aMIx9eD47clYPVF9SXRro0tedK4HIEGvpNl4KAUDKVCQeBB1BpJLZRWJrNJJFFFFJJFFFFJJFFYmuTFMQSy0t1XkoSVHwAmknAJNguus1GbO4t7ptWX4yl1tKykGcpIBInjG6ak6YG6TgWmxRRRRTpkUUUUkkUUUUkkVou7xLSFLWQlKElSieAGpraVUnOnLbxSUjDrbtOPD8KU6qCTAS2APfLO/jGka0kkxNitpxiFom5DZaStSwElUmEqKQSY3mJjhO876K6dl8HFpZsMJ06tpIP50a/TNFJJfPXSPiL5xZ73Q22A2cvYTGZhRlBUffqAIE8wRVl6NNvzYOJtblRNq6fwTpMhk/BJP+GeHLwOlj6a9litpF82JVbpKXkxqpkxrPHLqfOaVNrbJLZSSFoVu/N4CazSycs3W6niEzC3qvqhKq9ikRsV0qO2JTb3mZ62EJQ8B22xMDP8JIHHeI407bDEG3m0uNLS4hQlKkkEEeIq9rg4XCxvY5hs4LqorFZqSiiiofFtrbW2cDb7yG1lOYJUdcskT4SD6K4/viWHylv0/wBKiXAblXNgkeLtaT9FYiaXnS9jeRhFuN7xlX5iSCfScojkTVg++FYfKUUo9uMe913i1pMtphDfLKACT4lROvICs1RKGsNijPBuHyS1Tc2kAa6hXzoexQqt3GSfxS9PBXa9EzTFFIbo+2hTaXYLhCW3BlWeAiSk+kx5+6m2Nt7L5S1+2KVNKDGLlLjVC+OrcWt0OuinqKgv7b2Xylr9oV2Ybj7FwVBl1DhSAVBJBgGYmOcH0VqDgdigroZGi7mkfRSNFYSazTqpFYJoJqhbd9K9vYpU20Uv3U5Q0kzlVp5ZG7fu3mmSAus9Km3xsGUtsjNcvghscEp3FZ0jQwAPZSY2WxNpnE7Y3CVXK+sAJJlRfWUpSpSlSTl3x4V7cFxcPqcdWHLp4ZlKPkNNj6Akchx85q8dEuyTTt2bpLX4K2BbQ4odp18+WvX4O6eBJHCqmvydYLU+Lls13TmSKK9RRVqy6Kp9J2zy7zDX2m56wJzoA98U65d48qCNedfOGDvKQ2FTnQd8b0nwr67NfOnS/ZGxxXrEt5WblAUY3KWOysgcCOzPj31XK3JtloppMHgqJkKHAgjzV7wfELmwc6yydKATKmSZbXu3jgTESNe+tVsE5RkjKdRG7WtlB2yuid4V0MkLJ2+LdOnYPpOYxD8GsdRdJ0Uyo79JlB98n6R5xV2Br5SvWiVJUpRGVQKHU+U0oGQe9AOvMU2+jTpRLqhZ3yki4/w3dyXk8Nd2eZ3b+GtGI5A8XC56aB0RPZMLGMDZuUFDyAsd41HgeFKPa3o0dtpWzLrW+IlaR5vKH006wawpM00kLZBqtNDxKajddh06jovmIJrNXfpaYZRdIDaQHFIzOEcphMjdJ7Wu/SqPQWVmDsV6fQVQqoGzWtdFA+sxpRTP6JsHYW2p1SQp5KymTwG8R4inhjMjsVXxKtbRw80tuoTZfoxeuYce/BNnWI/CKHn3U2MD2fatG8jKAkcTxJ5k8TUikRXqaMxQtj2XmlbxKasPjOnbosTUJtRtfbWDXW3DgSCYSkaqUeSUjU/wqG6ROkZvDm8iYcunB+Da4wZGZXJOh8YpC3T7txcLfuFddcK3z5DY4DzcEj+tTe8N3WOKJ0hsFado+lG+xCUsn3HbkQADLqx3q0iRHkxHM1XbHDUNDsjU7zxNe2rXKZJzK5n+HId1dKEjXNmAPFBAV5iUmPRQqaoLzYHRHoKVsQuRqo7GcZW02pCJlWqiPe8JVHHXSedfQHRi68rDmC6yhgZR1aET+KgZSrN746nz0pdicPZvb1NkTlZSC8ttMq6xSVJOVajMjmTyA0r6GQmAI07qIU7A1miD1by6Q3WaKzRWhZFiKhtq9k2MQtyxcIzJmUqBhSFQQFJPA6+fjNTVQ+1O0zNjbqffVCU7hxUrglI4k0kl843uAO2FwWLgdWo6pI/FOp3Smdx7q2OOhMTxMDxqwYuvGscZ1YaZtlKztpV2SRMg5lSowPfQAeFU68wy8tXOouWwCRKcxEKHNKxM8+dDJWRSPs1wv1F0Wpawsbi4KTiuG6tgAJkIB3iczZ0haTOgBiR/4ryxfFuEvQCdyp4d/f31IJV55EeIOnoNUNLoXeSIPDJ226pv9FnSAb1tVvcEC6Z3gAgONaBKwD9Pp41erl8ISVHQAST4V8tN3jrLyXWVFNwwM7ah79vWUkcfgx7av1tj2OYlZhSUWhZfSRKSpK4BgiQowdCOe+iZmaGZONvVAHRYPsdlBX1w7fXa1pTnW6rspSPejRPmygSTV82c6I05c12olR94hRCR5xBJ+ioHAsKxuzBDDFmJ3qUVKUfPO6pcYttH8XY/7vtVhY+nvk94v6hHKrjMpYIafwtA+q4drejBxjM5bS438DeseBJ1H01o6KcW6q8LR0DqSCDvC06jTgYJ9FShxbaP4ux+n7VQl1geMuPpuCxZJeQcwUhSkyR8IA6/1pF9OHhzHj7hJvGHy07qepFwRoevknhVV6QduE4bbdYU53FqyNIHvlxx5JHH0cap93tBtE2hS1IsQlCSo+VuH61K/EdornEHRdXJClxkaQBCE8yBrA4k/wBK3Nnjc3Jhv6IDHEXusvd1iL9y+X3zmeWO0vghPvUITuTz9POtzLISIA9tYt2cqQJk8TzJ1J9Nabu/yCEgrXE5RwHMxuobI90rrBdDExkDNVvDwzhGpMSe4f1rnyOuLDaAVrWYQ00JWrxV70czuFcJcuICUNS44fJAKnFHjCQOHLhV12N2kewUFV3hbkrJz3QzZ8vIyCkRyBTpwrRFC1rtSP1WCoq9MQmd0Y9HiMMYOYhb7uri4iBpCBxyjx1MmrsKi9n8fZvGEvW6wtCuPEHkRvB7jUpRFCEUUUUkkGkt0j25xDHbWxcJ9ztN9apIMZpkq85yhM8ATTppO4y4E7VAncLOT4AKJqipc5sLi3exsnG6Y4FRO1GDpubZxtTSXTlJQlRy9uNCFgEpPeKrw6ZsM+PV6pfsrJ6ZMM+PV6pfsrzSKh4hFKJBGb3WzNpFrpGXZuUOBl5opeQdAsQocOOigedSlqCIGrazvQdUHvT/AEpyBWHY62sAFzqzHWZShxBOoyqInv5VQtp+iq+aQoMKTdIGoG54Aa6awT9J4V2UXEYpjypRy39irIpSzxHVQF82cuZPlIOYRv7x5x/CrV0f491Kbu1zZQ6wt9gbu1kPWJB5gDNA10J4VSrDFFlKusbWOrOVagkwlW6FfBPjyroRjDTbzDpIWEOjMkEyW1ApXu18kmtDoS5vKeLj/CFoqMJGZtOquL2KO9RanrVycDuFk5zJWG5CjrqoHjvrn2K2wulXlha3YWktpcXnKj+EaNu6pGbgqIBmTu11FZw+7wFguw/drztLZGYLUG2nAQpLcI0HaOpn666sQ2gwV4tKL1ylbNuphKktqCi2tCmzJ6veAokd5qDiwjDlEjXXHvf9UMxcuD+3Dr+G4rDpzJcbdbUhRBSh1xvsgiCCkSDyM1rV0gXb7VlbqS6h1q5bTdLyqSY6xKWwo6QViZHGDXcu8wFQ6tC3mkrZSyrKhSQpKVodSpRUgjOFI8r/AFK7osGJY3g7iCfdKEkutvHKYWpbMBEyk7wkCPqqlzomkDkne+22gCWLt1y9L20ZOWwaMF0Z3lA7mp0T+sR6NONL9m1hU8hCe5PhWtzHEPvO3K1gLecKiCRISOygeZIArmv8VRAjMrX3vHkJ9mtWQUxhYIWDTr69UWgwjZm46r3iJWTkQuFEDQD6SrgK82Da0us27aFKW6sJKwknQkBRA4xM+arHsn0c3zySpSE2rbhzAuSVxA/w9+u+VEeFNPZzZK3sE5gQXSIU84e0rmBJhKf9I0+uqariMNMMAcndh381Q+bLxN3RstsUxZAlMuOq8p1cZz3D4Ke4fTU+4gEEEAg7wdx81Rd3tbZtiV3TCfF1P1TUPe9K+Gtj/qAv8wFX1CuMfFX1MnMxcT9VSXN6o2RYTh2Ku2bYi3u2zcNp4IdSQlYHcRH7NMkUtDchzG8PWnyV2Tih4KKSPoNMuvSaBz3UzC/e2qxO3RRRRW1RRSexdIO1YBEg2kEdxCgacNJnaHL/AGnOc5U+4TmPJOVUnzDWqKkXhcPIpxurWnYjDlDSztT4Np/hUBs90NWdulYeAuSogpK0wUgSI0PHQ0pb9ti0vEN2eIudQQCp5IUQlWvvURm3D012vdJF7buZLe/VdIKZzKajXWRlVr565/3fWtaRFPcHXxA3/vZW5t6hNjo42Jcw73SFlBS64FICSdEjNoZ5AirVc4oygw462g8lLSD6CaXuy3SDdu4fe3FwhIct0Zm4QUySlRBIO/WN1LdvDkugO3BU864M6lKUeOsCKGv4VJVTPkqn2IsNOui30dNJUu5cI1TS29wbD3mnLnr2mn221KC23ESuASEqQD25IA58qWjlu6kN9lLri8gypEEKXEJkyCZMToK5X9nmCNElHeDP72ldOHlSWW1g5lpX1iST8BfZB5GWz5iKPUsQhiDcy4X69lqkoZ6R1pBYkaWN1udSptwtPNqZdHvHElKvNO8d4kGvRT4VpdevsfxJOigcwGgJQw3vJJgQN511J0HAVIYng71o+u2uILiBmSobnGiSErHLUQRwNX1FPiMmFQpasPOEg1XNl8K1PlCfKy+G+fNvqUwfZ9+8WW7dOqUlSlkdlIjTxUToB5+FcGxO37tk48y5bJdU4lQSMgDqXohIJPvNCCOG/hBjBTuf4idFZU1TI/C0XK5bdsOBKkNDItYQFqhKcyiEjU6xJgkAxTa2c6OmWFoedWHXEapGgbSrXUD3x4Sd1KXGrXsoZCwBIQpXwjqokDgCvgN1a28HSAJW8TGpDuk9wy7qz1URkjs2TEa+aUVHUVRtGPXZfSKVA7qp3SF0efdTqz15aLSVADLKSTGp14RHnpY4JjDmHvNutuuFsupQ40tWYKSqdRoACI0plbeKxbrG/uckKRl7clA7X65HCudj4dLR1LXxSDUGznfzWKqhfA4xyjUKjo6Ebu3cCke5robsrudI5zAO/hXKrCrmzvV3L2CpcbKYS00MzSCI7YKQuDoTqBvqaz7T/Fj9pn7dGfaf4sftM/broo55/wCLIw/Wywlo6BWxl7PjOGry5AqxcVk+DOUx5t1M6lk3n+7WHdZ+M9wuZ/z+zm3ab5pm0Sof9hvooO3RRRRWxRRSa2gZSvagoX5CrEpVrHZKVA68NJ1py0mNo7XrNpy3MZ7FSJ5ZkrTP01TPpG65tonG6gGMc2cYJCbcuAcVJUqfDOam7PpXwhpOVpjqxO5LKR9QqK2GwjErR1q1dsWzb9cc7qmwo5TvIcCojlIq57dsPssoNhZsvOFcKBaCoRBMwCOMVzdQ+mEzYXOJy656fVXC9rrn2g2qt7/Brxy3XmCWVJUCCCDEwQaWFr+Lb+bT9VWjBtlbizwXElXKA2t5BUEAgwAOITIG/dNVe0/Ft/Np+qrIY44mPbEbtDu9+gXU+zNzUOv2WwidD/z0Vze4ur1aABnVEmFec7jpXVRVrJS1dlVUEVSPENehWmxxQMOlcPNOaTlUtBMEROQwpPcZrTj2N5ii4LzrzyJSA4qU5DIIAygjfvmuwHlQ52t4ChyIB+itLakDe9lzcvs646tcL+i84RtH1CczN0+2pwJW4lCkgZ4iAC0qI3TOsTWFYiHHFOpS666oQp5flQeaoShI74mvbfZmNJ36Vkmk6oBFhdNF7OkOye4fZaPcKZClDMuZJ4DkE9w5nea3EzWp12ISBJP0DiT3VtzCYnXfHGqX5OFyjtK2npyY49+vmVw4r5Cfnm/56Z/ScrFUlteH9YWwj8IGgFKzSI7EFR/VFLHF/IT883/PTE6TbrFhcIRYJd6nqgSptIMrkyCY04VS8XfF8Ntfi2XF+0PzbvQJc3+32MMKyvPPtKIkBxoJPoUgVYMJ2hvbhKYxpltagDkcypIJ4SpMSKrWI7KYvcKzPW904RuzAmPDlU/heEPMgf8At8uKAgqcLi55kpV2fQNKIvbTBmgbfyx/uuc1TMe/LthJk+43ZPfKaZFLZ38u2BiCbN0xy1Tp5t1MmreH/LM9Ezt0UUUVuUUUmdo7nq9py5E5LErjnlStUfRTmpO40sJ2qCjuFnJ8AFE1RUW5Tri+icbqt4Ztvidy2HRf4eyFE/g3FhC06kapIJAMSNd0V1DH8V/zPDPXJ+zUStvZsmZuBPAFcD0gn6a8hvZr4V16VfZoXhD0hP8A4U9e6tTl9cuYTiPum5trghnsm3WFBOhnNAEE1RbT8W382n6qt1mnDxhGJfc4ulPVdvrJ3wYiQO+lK9iLiFDKsiEiPCKeCESB7WjHXtboOiMcL4gKGQvIvcK4TRVZw3HHVLSkmcyoM1ZqqmgMRsV3/DuJx1zS5gtZZoFFeHFwCeQ47qpAubIlI4MaXHovRI9H/muBjFkmTMk6JQBJAHE9+labW5U8mEHIn36zvkjWP+bq6bTC+qnIuAY3pBJ8/Kt4jZGDkuVkrqirc0wDQbrnfYdKwvyEqGVSU6rA36jdPcDXVaWYSc2UyR5SjJPmG76xXU2IEEk959lFVPnuMQt1Nwuz+c8m+9j3XHi3kJ+eb/nq/dJO3F0zet2bDjdshSAovr3az74yABHLeRVBxXyE/PN/z0zukXFcJU4ljEAouISFJUgKzAK5KTw7jpWd+OceTMt9he22tlyntB82degVcN9e/wCfWfrEVxX2299YKQ4cRtr1JUAppC0qMbz5I0Gm+d8aVp6vZr4Vz/v+zXXhb2zjbqVJDy1AiA4FlMzppAB8+laCIwDeMkdsAFzov3TCfXOO2B52bpjlqk0x6XN0f7+sTztHfrTTGrbw634Zluyi/coooorcoopM7RNlW05SNSqxIA5kpUBrTmpN444U7U5gJIspA5kBRqipJETiN7FON1t2D6MmUWSE31o37oClZs2VRjMcvaSSN0casX3u8O+Rs/s1Qfvu4n/lh9W77KFdLuJ/5YfVvVyE1JxOaUvEgF+gdotAcwdFbdrdn7e1wq9FuyhoKYJVlETG766Td5YpXbAwMwZSZ46Cas+y2Kuv4VjCnVrUcugUonLIUYAUdAOVU7F3lpYag9ktgH0ew0ZoaeSAFj35HLf6BEKF7A2QubcYqvsO5VhXI1brHGEOmBIPI1TDUpghSklxR8ncniTRWeIPbrun4TXyU0tmnwk6q1XFwEJlRgVwoaW/qvst8E8T417YtVLUHHfFKOA5SOfH/kV35qFkti0G67lrJK85P0j6DqfXyXOjD2xuSPRp6K3gcOVFaL18oQVASQKru6Q2JW/CGkYXtbYAdFuJjwoSZ1Bmqc/jLigUlWhrZg9y51qUpJ37u6tf4IhtyVzrfaZj5QxrNDorFi3kJ+eb/nq+9JeOPNv9WxhyX1dWkl9TCnIkbhAiR3kjuqhYr5Cfnm/56Zm2O392i7FjhzSXHwnMvMOEZoEqA3HfNYznnHg2++5tbbVBPaGxqyT2CSj+z94pSlG1flRJMMLAk66DLoKuezrrNvkBwR9xciXHc6tZ3wWwkAdwFWb7ubS/JWv/AK//ANa53ekfF7F1r7oWzYacVl0jNvEwULVqAdx31plmmkaWgNPkH6rngBdXO5/L1j+iO/vCmPS5uVTj1if/AIjp+lNMatPDvlWeii/cooooreoopOY0sp2qBAkizkAbyYVpTjpN45P9qezor3F2TyVCorPUi8LvQpxugdNPVu9VcWNw04dQiJUQd3ZMGplnpbsCrI44thUbnWlp/hVEPRjib74uH71kPJjKsLlQA3RCUgbzUo50LpfUV3eILdcI1UAN36xNc3NScNHxOIPkSrg56ksUaw8YViK7BSFBxtSnci1K7WupCicvHlS1FslxlCVDQtp+qmbimx1vh+EX6bcrVnZJUVLCjIEDcAAKWiLlKGUKPxafPpV9I4OY4xuJ8W532C6HgeHMfzdsdVCYlgiEIGVXa5cVeArlQkMCVau8E8Ed55q7uE86nWsPUZcJIdOqeSR4RvqIRgTi1qzGOMnjRqOUWs4qmroZDIHwx2B2/VdtltMFaOaHmPZWMR2hyqAbyqEanWoq5wNxGsSOY1qPVSbBE45BRl4pXws5L9LfQq3WmOIKMy1AHiP6VwXu00gpQN+k1AobJ3SaFtkGCCKk2mjDrqMvGquSLl302v3QlJO4E104elfWDJOapnZhCcpMdoHf3VMNWqEklKQCeNVzVIYS2y18P4E+oYycOsCufEgerRO/rW58e1TS6QNkLR51D671NlcZMoWXUozJ4aEgyNRofGlfivkJ+eb/AJ6m+kewU3iynru3cubZSBkSgqSAMoEZk7iFSY76HYF72EPx3+u2mqp4+3CqI30Cn7boqfWgLRizi0KEhaVKKSOYUFwR31x4d0b2txcIS7iybsJM9Sl0FZg6jyyQDuMCY5V6w7pgaYYQw3YPJbQnKE5iezrpmOvHfVORbC5u7f7m2b1u4HJUorWoTIMmfJAEzrruioxtqjzOY7Ef8TZv80B8OlgnNcpjHrEDcLR0f7k0xqXN2P7/ALH9Ee/eFMaiPDflY/RQfuUUUUVvUUUmdokE7TkDebEgeJSoCnNSfxT/ALsT+iD6lVnqXYwud2BTjdKXZ9Nktom7vLhlzNAShBUnLA1nXvEd1SS7PCY0xK6Om7qleynW50d4cpRUq0ZJJk9nid/GvI6NsN+Rtej+tcz/AKjpCb2cPsruS5KrYbMcFxVSpIywCTxCSSJPHUad9QlsWnENEkHIkCCeIHEf8FfQrOAsIYNulpAZIILYT2SDvkd/Oqz953DPiFeuc+1VUXH6VxeXXFzpp5WW+jmNM65bkD0KVnXp+En0j20den4Q9IpqDodwz4hfrnPtUfedwz4hfrnPtUjxeh/7H7fuuhHtJKBblj7pVl8fCT6R7arNzgaiokKQdfhCm9tZsXg2HtJdeYdKVLyjK64TME/C7qjtlcIwC/c6ptpxLkSErdcGYDfHa3jfHKi1PWRiLnMyLe9v3Qqv4oK2wkj1HmqNglqGkkKKZJ5it93YtOKClET3EVZcZGAWz7jDls/naWUmHXCJHI56uOGdFuFPstPIYWEutpcTLzkwoBQnt74NRqa2OACWQuAO2n7p4uKMbEIeUCB3KWLRQkQkpA8RXsvJ+EPSPbTU+87hnxC/XOfao+87hnxC/XOfaoYeL0JNy8/b90SZ7RSMbi2IAeqVAtjcuM27RCnHHkERwSM2YnwBnvimcvpBKcYcsXuqQwhE51kCVZEqGqjG81ObP7A2Vk4XbdopWU5cxWtRAMEgZlGNw131E7RdElpe3K7hxboW5GYJIjspCRvHICqXcUoZ34P+EA2NtblAa6pkq5TKRY9l6v8ApItG75q1HVKS4JLwWjInRW87uFcu2nSMm1XbJtFW7vXOZVwoKhMpjyFd531yjoFsfjH/ANoeyvbHQXZIUlQcelJBGqd4Mj3tREvC2kHMmw2N9Vhs/spy7/L9j+iPfvCmLS6vPy/Y/oj37wpi11XDbfhY7bWVD/iKKKKKIKKKT+Kf92J/RB/Gm+aTe0N0lnappThypctwhJO4qOYAT46eistYCad9ux/onbumXRWBWa8acLFEUUUUU1ynRFEUUUySV3T+P/RMfpH8iqhH7NDeP4YG0JQFW7SlZREqh0SY3mABPdU50/f9Ez8//Kqq5Y4ui+x3D12+ZaWmEJX2SIKOsKjrwGYa16Twm/u5p6WcsT/jXZhm0dtaY7iHukT1ruRHYzdrMN/LeNacjaQAABAjQbtKTuF7VWtjjWJKulZQtyEnIV6gkncDG+m7YXiHmkOtmUOIC0mIlKgFAwd2hoJ7RNdaMhptYa9Dp0VsPVdFEUUVyKvRRFFFPcpIoNFBpJ1U7s/3/Y/oj37wpjUubv8AL9l+iu/vCmNXr/Cvk4/RD3/EUUUUURUFg1VNvOj5nFGkhwlt1uS06nekmJkcUkgad2kVbKwaSSVmH2e0TSci02lwRuWpcE+gCfOK682PfJbL1qvbTIrNDXcNpHkuMYup5u7pbZse+S2XrVe2jNj3yWy9ar20yaKb3VR/lhNm7ultmx75LZetV7aM2PfJbL1qvbTINBpe66P8oJ83d0qcWwfGLlIS9YYe6kGQFrKgDumteE4Bi9sD1GH4a1m35FET46602hQavFJC1mAb4e3RNkTqk3ebGYk6tTjmGYWtajJUokqJ5kzqamLVnHG0JQi0sUpSkJSlLqgAkCAAJ0AFMsVkUn0cErQ17bhLIhLfNj3yWy9ar20Zse+S2XrVe2mRWao91Uf5YSzd3S2zY98lsvWq9tGbHvktl61Xtpk0UvdVH+WEs3d0ts2PfJbL1qvbQVY98lsvWq9tMgUGl7rox/DCfN3dUrYrY99txd5fqQu8XKUhH4tprQ5UCN5Iknzd5uorFeqIMAaMWiwCgiiiipp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7383" y="1122988"/>
            <a:ext cx="2922769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39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6456" y="3789040"/>
            <a:ext cx="6623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Un </a:t>
            </a:r>
            <a:r>
              <a:rPr lang="es-MX" sz="2400" dirty="0"/>
              <a:t>adecuado control, registro y análisis de las cuentas nacionales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476456" y="4797152"/>
            <a:ext cx="6623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Determinar </a:t>
            </a:r>
            <a:r>
              <a:rPr lang="es-MX" sz="2400" dirty="0"/>
              <a:t>los costos de operación de una empresa o </a:t>
            </a:r>
            <a:r>
              <a:rPr lang="es-MX" sz="2400" dirty="0" smtClean="0"/>
              <a:t>entidad</a:t>
            </a:r>
            <a:endParaRPr lang="es-MX" sz="2400" dirty="0"/>
          </a:p>
        </p:txBody>
      </p:sp>
      <p:sp>
        <p:nvSpPr>
          <p:cNvPr id="5" name="4 Rectángulo"/>
          <p:cNvSpPr/>
          <p:nvPr/>
        </p:nvSpPr>
        <p:spPr>
          <a:xfrm>
            <a:off x="2337901" y="807095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899999" y="1772816"/>
            <a:ext cx="720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Es uno </a:t>
            </a:r>
            <a:r>
              <a:rPr lang="es-MX" sz="2400" dirty="0"/>
              <a:t>de los principales instrumentos para que el economista del mañana pueda </a:t>
            </a:r>
            <a:r>
              <a:rPr lang="es-MX" sz="2400" dirty="0" smtClean="0"/>
              <a:t>realizar:</a:t>
            </a:r>
            <a:endParaRPr lang="es-MX" sz="2400" dirty="0"/>
          </a:p>
        </p:txBody>
      </p:sp>
      <p:sp>
        <p:nvSpPr>
          <p:cNvPr id="7" name="6 Rectángulo"/>
          <p:cNvSpPr/>
          <p:nvPr/>
        </p:nvSpPr>
        <p:spPr>
          <a:xfrm>
            <a:off x="1476456" y="2780928"/>
            <a:ext cx="6623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Un adecuado </a:t>
            </a:r>
            <a:r>
              <a:rPr lang="es-MX" sz="2400" dirty="0"/>
              <a:t>análisis de </a:t>
            </a:r>
            <a:r>
              <a:rPr lang="es-MX" sz="2400" dirty="0" smtClean="0"/>
              <a:t>todas las </a:t>
            </a:r>
            <a:r>
              <a:rPr lang="es-MX" sz="2400" dirty="0"/>
              <a:t>variables </a:t>
            </a:r>
            <a:r>
              <a:rPr lang="es-MX" sz="2400" dirty="0" smtClean="0"/>
              <a:t>económicas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133296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46396" y="2999854"/>
            <a:ext cx="6405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Registro sistemático y cronológico de las operaciones financieras.</a:t>
            </a:r>
            <a:endParaRPr lang="es-MX" sz="2400" dirty="0"/>
          </a:p>
        </p:txBody>
      </p:sp>
      <p:sp>
        <p:nvSpPr>
          <p:cNvPr id="7" name="6 Rectángulo"/>
          <p:cNvSpPr/>
          <p:nvPr/>
        </p:nvSpPr>
        <p:spPr>
          <a:xfrm>
            <a:off x="323528" y="2145050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Naturaleza de los cargos y los abonos</a:t>
            </a:r>
            <a:endParaRPr lang="es-MX" sz="2400" dirty="0"/>
          </a:p>
        </p:txBody>
      </p:sp>
      <p:sp>
        <p:nvSpPr>
          <p:cNvPr id="10" name="9 Rectángulo"/>
          <p:cNvSpPr/>
          <p:nvPr/>
        </p:nvSpPr>
        <p:spPr>
          <a:xfrm>
            <a:off x="1858550" y="4161274"/>
            <a:ext cx="6457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Bases </a:t>
            </a:r>
            <a:r>
              <a:rPr lang="es-MX" sz="2400" dirty="0"/>
              <a:t>de un adecuado análisis de la información financiera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337901" y="807095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8586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2132856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/>
              <a:t>Objetivo: </a:t>
            </a:r>
          </a:p>
          <a:p>
            <a:pPr algn="just"/>
            <a:endParaRPr lang="es-MX" sz="2400" b="1" dirty="0"/>
          </a:p>
          <a:p>
            <a:pPr algn="just"/>
            <a:r>
              <a:rPr lang="es-MX" sz="2400" dirty="0" smtClean="0"/>
              <a:t>El estudiante conocerá la importancia de la contabilidad general y será capaz de realizar un adecuado registro, control y análisis de las variables económicas.</a:t>
            </a:r>
            <a:endParaRPr lang="es-MX" sz="2400" dirty="0"/>
          </a:p>
        </p:txBody>
      </p:sp>
      <p:sp>
        <p:nvSpPr>
          <p:cNvPr id="3" name="2 Rectángulo"/>
          <p:cNvSpPr/>
          <p:nvPr/>
        </p:nvSpPr>
        <p:spPr>
          <a:xfrm>
            <a:off x="2337901" y="807095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0070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9999" y="1412776"/>
            <a:ext cx="7200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b="1" dirty="0" smtClean="0"/>
              <a:t>UNIDAD 1. Introducción</a:t>
            </a:r>
            <a:r>
              <a:rPr lang="es-MX" sz="1400" b="1" dirty="0" smtClean="0"/>
              <a:t> (</a:t>
            </a:r>
            <a:r>
              <a:rPr lang="es-MX" sz="1400" b="1" dirty="0"/>
              <a:t>4 sesiones)</a:t>
            </a:r>
          </a:p>
          <a:p>
            <a:endParaRPr lang="es-MX" dirty="0" smtClean="0"/>
          </a:p>
          <a:p>
            <a:pPr marL="541338" indent="-541338"/>
            <a:r>
              <a:rPr lang="es-MX" dirty="0" smtClean="0"/>
              <a:t>1.1</a:t>
            </a:r>
            <a:r>
              <a:rPr lang="es-MX" dirty="0"/>
              <a:t>	La actividad económica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1.2</a:t>
            </a:r>
            <a:r>
              <a:rPr lang="es-MX" dirty="0"/>
              <a:t>	La empresa o unidad económica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1.3</a:t>
            </a:r>
            <a:r>
              <a:rPr lang="es-MX" dirty="0"/>
              <a:t>	Fundamentos teóricos</a:t>
            </a:r>
          </a:p>
          <a:p>
            <a:endParaRPr lang="es-MX" dirty="0" smtClean="0"/>
          </a:p>
          <a:p>
            <a:pPr marL="1252538" indent="-711200"/>
            <a:r>
              <a:rPr lang="es-MX" dirty="0" smtClean="0"/>
              <a:t>1.3.1</a:t>
            </a:r>
            <a:r>
              <a:rPr lang="es-MX" dirty="0"/>
              <a:t>	Principios básicos de Contabilidad</a:t>
            </a:r>
          </a:p>
          <a:p>
            <a:pPr marL="1252538" indent="-711200"/>
            <a:endParaRPr lang="es-MX" dirty="0" smtClean="0"/>
          </a:p>
          <a:p>
            <a:pPr marL="1252538" indent="-711200"/>
            <a:r>
              <a:rPr lang="es-MX" dirty="0" smtClean="0"/>
              <a:t>1.3.2</a:t>
            </a:r>
            <a:r>
              <a:rPr lang="es-MX" dirty="0"/>
              <a:t>	Dualidad económica</a:t>
            </a:r>
          </a:p>
          <a:p>
            <a:pPr marL="1252538" indent="-711200"/>
            <a:endParaRPr lang="es-MX" dirty="0" smtClean="0"/>
          </a:p>
          <a:p>
            <a:pPr marL="1252538" indent="-711200"/>
            <a:r>
              <a:rPr lang="es-MX" dirty="0" smtClean="0"/>
              <a:t>1.3.4</a:t>
            </a:r>
            <a:r>
              <a:rPr lang="es-MX" dirty="0"/>
              <a:t>	Conceptos de la ecuación del </a:t>
            </a:r>
            <a:r>
              <a:rPr lang="es-MX" dirty="0" smtClean="0"/>
              <a:t>inventario</a:t>
            </a:r>
          </a:p>
          <a:p>
            <a:pPr marL="1252538" indent="-711200"/>
            <a:endParaRPr lang="es-MX" dirty="0"/>
          </a:p>
          <a:p>
            <a:pPr marL="1800000" indent="-541338"/>
            <a:r>
              <a:rPr lang="es-MX" dirty="0"/>
              <a:t>- Activo</a:t>
            </a:r>
          </a:p>
          <a:p>
            <a:pPr marL="1800000" indent="-541338"/>
            <a:r>
              <a:rPr lang="es-MX" dirty="0"/>
              <a:t>- Pasivo</a:t>
            </a:r>
          </a:p>
          <a:p>
            <a:pPr marL="1800000" indent="-541338"/>
            <a:r>
              <a:rPr lang="es-MX" dirty="0"/>
              <a:t>- Capital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337901" y="476672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302461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1674674"/>
            <a:ext cx="712879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/>
              <a:t>UNIDAD 2. Teoría </a:t>
            </a:r>
            <a:r>
              <a:rPr lang="es-MX" sz="2400" b="1" dirty="0"/>
              <a:t>de los </a:t>
            </a:r>
            <a:r>
              <a:rPr lang="es-MX" sz="2400" b="1" dirty="0" smtClean="0"/>
              <a:t>asientos </a:t>
            </a:r>
            <a:r>
              <a:rPr lang="es-MX" sz="1400" b="1" dirty="0" smtClean="0"/>
              <a:t>(</a:t>
            </a:r>
            <a:r>
              <a:rPr lang="es-MX" sz="1400" b="1" dirty="0"/>
              <a:t>4 sesiones)</a:t>
            </a:r>
          </a:p>
          <a:p>
            <a:endParaRPr lang="es-MX" dirty="0" smtClean="0"/>
          </a:p>
          <a:p>
            <a:pPr marL="541338" indent="-541338"/>
            <a:r>
              <a:rPr lang="es-MX" dirty="0" smtClean="0"/>
              <a:t>2.1</a:t>
            </a:r>
            <a:r>
              <a:rPr lang="es-MX" dirty="0"/>
              <a:t>	Definición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2.2</a:t>
            </a:r>
            <a:r>
              <a:rPr lang="es-MX" dirty="0"/>
              <a:t>	La cuenta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2.3</a:t>
            </a:r>
            <a:r>
              <a:rPr lang="es-MX" dirty="0"/>
              <a:t>	Clasificación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2.4</a:t>
            </a:r>
            <a:r>
              <a:rPr lang="es-MX" dirty="0"/>
              <a:t>	Asientos de diario y esquemas de </a:t>
            </a:r>
            <a:r>
              <a:rPr lang="es-MX" dirty="0" smtClean="0"/>
              <a:t>mayor</a:t>
            </a:r>
          </a:p>
          <a:p>
            <a:pPr marL="541338" indent="-541338"/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337901" y="476672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162940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999" y="1669742"/>
            <a:ext cx="7200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b="1" dirty="0" smtClean="0"/>
              <a:t>UNIDAD 3. La </a:t>
            </a:r>
            <a:r>
              <a:rPr lang="es-MX" sz="2400" b="1" dirty="0"/>
              <a:t>función </a:t>
            </a:r>
            <a:r>
              <a:rPr lang="es-MX" sz="2400" b="1" dirty="0" smtClean="0"/>
              <a:t>comercial </a:t>
            </a:r>
            <a:r>
              <a:rPr lang="es-MX" sz="1400" b="1" dirty="0" smtClean="0"/>
              <a:t>(</a:t>
            </a:r>
            <a:r>
              <a:rPr lang="es-MX" sz="1400" b="1" dirty="0"/>
              <a:t>4 sesiones)</a:t>
            </a:r>
          </a:p>
          <a:p>
            <a:endParaRPr lang="es-MX" dirty="0" smtClean="0"/>
          </a:p>
          <a:p>
            <a:endParaRPr lang="es-MX" dirty="0" smtClean="0"/>
          </a:p>
          <a:p>
            <a:pPr marL="541338" indent="-541338"/>
            <a:r>
              <a:rPr lang="es-MX" dirty="0" smtClean="0"/>
              <a:t>3.1</a:t>
            </a:r>
            <a:r>
              <a:rPr lang="es-MX" dirty="0"/>
              <a:t>.	El inventario y su control 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3.2</a:t>
            </a:r>
            <a:r>
              <a:rPr lang="es-MX" dirty="0"/>
              <a:t>.	Registros auxiliares de almacén. Métodos de valoración 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3.3</a:t>
            </a:r>
            <a:r>
              <a:rPr lang="es-MX" dirty="0"/>
              <a:t>.	El sistema analítico y la toma de </a:t>
            </a:r>
            <a:r>
              <a:rPr lang="es-MX" dirty="0" smtClean="0"/>
              <a:t>inventarios</a:t>
            </a: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337901" y="476672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  <p:pic>
        <p:nvPicPr>
          <p:cNvPr id="5" name="Picture 4" descr="C:\Users\aruedas\AppData\Local\Microsoft\Windows\Temporary Internet Files\Content.IE5\Y0S02EJ3\MC9002931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6660" y="5877272"/>
            <a:ext cx="611560" cy="5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044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999" y="1700808"/>
            <a:ext cx="7200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b="1" dirty="0" smtClean="0"/>
              <a:t>UNIDAD 4. Registros contables </a:t>
            </a:r>
            <a:r>
              <a:rPr lang="es-MX" sz="1400" b="1" dirty="0" smtClean="0"/>
              <a:t>(</a:t>
            </a:r>
            <a:r>
              <a:rPr lang="es-MX" sz="1400" b="1" dirty="0"/>
              <a:t>12 sesiones)</a:t>
            </a:r>
          </a:p>
          <a:p>
            <a:endParaRPr lang="es-MX" dirty="0" smtClean="0"/>
          </a:p>
          <a:p>
            <a:endParaRPr lang="es-MX" dirty="0" smtClean="0"/>
          </a:p>
          <a:p>
            <a:pPr marL="541338" indent="-541338"/>
            <a:r>
              <a:rPr lang="es-MX" dirty="0" smtClean="0"/>
              <a:t>4.1</a:t>
            </a:r>
            <a:r>
              <a:rPr lang="es-MX" dirty="0"/>
              <a:t>	Registros básicos</a:t>
            </a:r>
          </a:p>
          <a:p>
            <a:pPr marL="541338" indent="-541338"/>
            <a:endParaRPr lang="es-MX" dirty="0" smtClean="0"/>
          </a:p>
          <a:p>
            <a:pPr marL="1074738" indent="-541338"/>
            <a:r>
              <a:rPr lang="es-MX" dirty="0" smtClean="0"/>
              <a:t>4.1.1</a:t>
            </a:r>
            <a:r>
              <a:rPr lang="es-MX" dirty="0"/>
              <a:t>	Libro de Balance</a:t>
            </a:r>
          </a:p>
          <a:p>
            <a:pPr marL="541338" indent="-541338"/>
            <a:endParaRPr lang="es-MX" dirty="0" smtClean="0"/>
          </a:p>
          <a:p>
            <a:pPr marL="1074738" indent="-541338"/>
            <a:r>
              <a:rPr lang="es-MX" dirty="0" smtClean="0"/>
              <a:t>4.1.2</a:t>
            </a:r>
            <a:r>
              <a:rPr lang="es-MX" dirty="0"/>
              <a:t>	Libro diario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4.1.3</a:t>
            </a:r>
            <a:r>
              <a:rPr lang="es-MX" dirty="0"/>
              <a:t>	Libro Mayor o Cuentas corrientes </a:t>
            </a:r>
          </a:p>
          <a:p>
            <a:endParaRPr lang="es-MX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337901" y="476672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7524328" y="6093296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Continúa …</a:t>
            </a:r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xmlns="" val="238696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999" y="1700808"/>
            <a:ext cx="7200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1338" indent="-541338"/>
            <a:r>
              <a:rPr lang="es-MX" dirty="0" smtClean="0"/>
              <a:t>4.2</a:t>
            </a:r>
            <a:r>
              <a:rPr lang="es-MX" dirty="0"/>
              <a:t>	Estados financieros básicos </a:t>
            </a:r>
          </a:p>
          <a:p>
            <a:pPr marL="541338" indent="-541338"/>
            <a:endParaRPr lang="es-MX" dirty="0" smtClean="0"/>
          </a:p>
          <a:p>
            <a:pPr marL="541338" indent="-541338"/>
            <a:r>
              <a:rPr lang="es-MX" dirty="0" smtClean="0"/>
              <a:t>4.3</a:t>
            </a:r>
            <a:r>
              <a:rPr lang="es-MX" dirty="0"/>
              <a:t>	Información </a:t>
            </a:r>
            <a:r>
              <a:rPr lang="es-MX" dirty="0" smtClean="0"/>
              <a:t>Financiera</a:t>
            </a:r>
          </a:p>
          <a:p>
            <a:pPr marL="541338" indent="-541338"/>
            <a:endParaRPr lang="es-MX" dirty="0"/>
          </a:p>
          <a:p>
            <a:pPr marL="1074738" indent="-541338"/>
            <a:r>
              <a:rPr lang="es-MX" dirty="0" smtClean="0"/>
              <a:t>4.3.1</a:t>
            </a:r>
            <a:r>
              <a:rPr lang="es-MX" dirty="0"/>
              <a:t>	Balanza de comprobación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4.3.2</a:t>
            </a:r>
            <a:r>
              <a:rPr lang="es-MX" dirty="0"/>
              <a:t>	Estado de resultados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4.3.3</a:t>
            </a:r>
            <a:r>
              <a:rPr lang="es-MX" dirty="0"/>
              <a:t>	Balance general</a:t>
            </a:r>
          </a:p>
          <a:p>
            <a:pPr marL="1074738" indent="-541338"/>
            <a:endParaRPr lang="es-MX" dirty="0" smtClean="0"/>
          </a:p>
          <a:p>
            <a:pPr marL="1074738" indent="-541338"/>
            <a:r>
              <a:rPr lang="es-MX" dirty="0" smtClean="0"/>
              <a:t>4.3.4</a:t>
            </a:r>
            <a:r>
              <a:rPr lang="es-MX" dirty="0"/>
              <a:t>	El flujo de </a:t>
            </a:r>
            <a:r>
              <a:rPr lang="es-MX" dirty="0" smtClean="0"/>
              <a:t>efectivo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337901" y="476672"/>
            <a:ext cx="432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 smtClean="0"/>
              <a:t>CONTABILIDAD GENERAL</a:t>
            </a:r>
            <a:endParaRPr lang="es-MX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7524328" y="6093296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Continúa …</a:t>
            </a:r>
            <a:endParaRPr lang="es-MX" sz="1050" dirty="0"/>
          </a:p>
        </p:txBody>
      </p:sp>
      <p:pic>
        <p:nvPicPr>
          <p:cNvPr id="6" name="Picture 4" descr="C:\Users\aruedas\AppData\Local\Microsoft\Windows\Temporary Internet Files\Content.IE5\Y0S02EJ3\MC9002931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9999" y="5281646"/>
            <a:ext cx="611560" cy="5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221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357</TotalTime>
  <Words>261</Words>
  <Application>Microsoft Office PowerPoint</Application>
  <PresentationFormat>Presentación en pantalla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Elemental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Ruedas Moreno</dc:creator>
  <cp:lastModifiedBy>User</cp:lastModifiedBy>
  <cp:revision>13</cp:revision>
  <dcterms:created xsi:type="dcterms:W3CDTF">2014-05-08T14:15:33Z</dcterms:created>
  <dcterms:modified xsi:type="dcterms:W3CDTF">2014-05-08T22:11:50Z</dcterms:modified>
</cp:coreProperties>
</file>